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4" r:id="rId6"/>
    <p:sldMasterId id="214748366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Lst>
  <p:sldSz cy="6858000" cx="9144000"/>
  <p:notesSz cx="6858000" cy="9144000"/>
  <p:embeddedFontLst>
    <p:embeddedFont>
      <p:font typeface="Garamond"/>
      <p:regular r:id="rId129"/>
      <p:bold r:id="rId130"/>
      <p:italic r:id="rId131"/>
      <p:boldItalic r:id="rId132"/>
    </p:embeddedFont>
    <p:embeddedFont>
      <p:font typeface="Arial Narrow"/>
      <p:regular r:id="rId133"/>
      <p:bold r:id="rId134"/>
      <p:italic r:id="rId135"/>
      <p:boldItalic r:id="rId136"/>
    </p:embeddedFont>
    <p:embeddedFont>
      <p:font typeface="Arial Black"/>
      <p:regular r:id="rId1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138" roundtripDataSignature="AMtx7mjUSb8MvoYO45m4qQ+Jz13iZjyh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1F9593-9E50-46BB-96C4-A68275546E54}">
  <a:tblStyle styleId="{FF1F9593-9E50-46BB-96C4-A68275546E5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font" Target="fonts/Garamond-regular.fntdata"/><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8" Type="http://customschemas.google.com/relationships/presentationmetadata" Target="metadata"/><Relationship Id="rId137" Type="http://schemas.openxmlformats.org/officeDocument/2006/relationships/font" Target="fonts/ArialBlack-regular.fntdata"/><Relationship Id="rId132" Type="http://schemas.openxmlformats.org/officeDocument/2006/relationships/font" Target="fonts/Garamond-boldItalic.fntdata"/><Relationship Id="rId131" Type="http://schemas.openxmlformats.org/officeDocument/2006/relationships/font" Target="fonts/Garamond-italic.fntdata"/><Relationship Id="rId130" Type="http://schemas.openxmlformats.org/officeDocument/2006/relationships/font" Target="fonts/Garamond-bold.fntdata"/><Relationship Id="rId136" Type="http://schemas.openxmlformats.org/officeDocument/2006/relationships/font" Target="fonts/ArialNarrow-boldItalic.fntdata"/><Relationship Id="rId135" Type="http://schemas.openxmlformats.org/officeDocument/2006/relationships/font" Target="fonts/ArialNarrow-italic.fntdata"/><Relationship Id="rId134" Type="http://schemas.openxmlformats.org/officeDocument/2006/relationships/font" Target="fonts/ArialNarrow-bold.fntdata"/><Relationship Id="rId133" Type="http://schemas.openxmlformats.org/officeDocument/2006/relationships/font" Target="fonts/ArialNarrow-regular.fntdata"/><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p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5" name="Google Shape;1435;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p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5" name="Google Shape;1445;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p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4" name="Google Shape;1454;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p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3" name="Google Shape;1463;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p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2" name="Google Shape;1472;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p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2" name="Google Shape;1482;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p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9" name="Google Shape;1489;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p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7" name="Google Shape;1497;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p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5" name="Google Shape;1505;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p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5" name="Google Shape;1515;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313" name="Google Shape;313;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4" name="Google Shape;314;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p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2" name="Google Shape;1522;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p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1" name="Google Shape;1531;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p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9" name="Google Shape;1539;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p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5" name="Google Shape;1545;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p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4" name="Google Shape;1554;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p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3" name="Google Shape;1563;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p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5" name="Google Shape;1575;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p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9" name="Google Shape;1589;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p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4" name="Google Shape;1604;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p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1" name="Google Shape;1631;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342" name="Google Shape;34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3" name="Google Shape;343;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p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4" name="Google Shape;1644;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375" name="Google Shape;375;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6" name="Google Shape;376;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411" name="Google Shape;411;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2" name="Google Shape;412;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2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504" name="Google Shape;504;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5" name="Google Shape;505;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9" name="Google Shape;529;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p2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Verdana"/>
              <a:buNone/>
            </a:pPr>
            <a:fld id="{00000000-1234-1234-1234-123412341234}" type="slidenum">
              <a:rPr b="0" i="0" lang="en-US" sz="1800" u="none">
                <a:solidFill>
                  <a:srgbClr val="000000"/>
                </a:solidFill>
                <a:latin typeface="Verdana"/>
                <a:ea typeface="Verdana"/>
                <a:cs typeface="Verdana"/>
                <a:sym typeface="Verdana"/>
              </a:rP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2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552" name="Google Shape;552;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3" name="Google Shape;553;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2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583" name="Google Shape;58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4" name="Google Shape;584;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 name="Google Shape;600;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3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621" name="Google Shape;621;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2" name="Google Shape;622;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3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650" name="Google Shape;650;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1" name="Google Shape;651;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0" name="Google Shape;680;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3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694" name="Google Shape;694;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5" name="Google Shape;695;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7" name="Google Shape;707;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2" name="Google Shape;712;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252" name="Google Shape;25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3" name="Google Shape;253;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4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735" name="Google Shape;735;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6" name="Google Shape;736;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4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744" name="Google Shape;744;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5" name="Google Shape;745;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4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759" name="Google Shape;759;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0" name="Google Shape;760;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4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771" name="Google Shape;77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2" name="Google Shape;772;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2" name="Google Shape;782;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2" name="Google Shape;792;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1" name="Google Shape;801;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7" name="Google Shape;807;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5" name="Google Shape;835;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4" name="Google Shape;864;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6" name="Google Shape;886;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5" name="Google Shape;895;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1" name="Google Shape;901;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5" name="Google Shape;925;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5" name="Google Shape;955;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4" name="Google Shape;974;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3" name="Google Shape;983;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5" name="Google Shape;265;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1" name="Google Shape;991;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7" name="Google Shape;997;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3" name="Google Shape;1003;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8" name="Google Shape;1018;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 name="Google Shape;1027;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7" name="Google Shape;1037;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3" name="Google Shape;1043;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0" name="Google Shape;1050;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 name="Google Shape;1060;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8" name="Google Shape;1068;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8" name="Google Shape;1078;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6" name="Google Shape;1086;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 name="Google Shape;1097;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7" name="Google Shape;1107;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4" name="Google Shape;1114;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2" name="Google Shape;1122;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8" name="Google Shape;1128;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6" name="Google Shape;1136;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3" name="Google Shape;1143;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4" name="Google Shape;1154;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8" name="Google Shape;1168;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2" name="Google Shape;1182;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1" name="Google Shape;1191;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0" name="Google Shape;1200;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6" name="Google Shape;1206;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1" name="Google Shape;1221;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4" name="Google Shape;1234;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6" name="Google Shape;1246;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61" name="Google Shape;1261;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	</a:t>
            </a:r>
            <a:r>
              <a:rPr lang="en-US">
                <a:latin typeface="Calibri"/>
                <a:ea typeface="Calibri"/>
                <a:cs typeface="Calibri"/>
                <a:sym typeface="Calibri"/>
              </a:rPr>
              <a:t>+ </a:t>
            </a:r>
            <a:r>
              <a:rPr i="1" lang="en-US"/>
              <a:t>Ý thức xã hội thông thường</a:t>
            </a:r>
            <a:r>
              <a:rPr lang="en-US">
                <a:latin typeface="Calibri"/>
                <a:ea typeface="Calibri"/>
                <a:cs typeface="Calibri"/>
                <a:sym typeface="Calibri"/>
              </a:rPr>
              <a:t> là toàn bộ những tri thức, quan niệm… của những con người trong một cộng đồng người nhất định, được hình thành một cách trực tiếp từ hoạt động thực tiễn hàng ngày, chưa được hệ thống hóa, khái quát hóa thành lý luận. </a:t>
            </a:r>
            <a:endParaRPr/>
          </a:p>
          <a:p>
            <a:pPr indent="0" lvl="0" marL="0" rtl="0" algn="l">
              <a:spcBef>
                <a:spcPts val="0"/>
              </a:spcBef>
              <a:spcAft>
                <a:spcPts val="0"/>
              </a:spcAft>
              <a:buSzPts val="1800"/>
              <a:buFont typeface="Calibri"/>
              <a:buNone/>
            </a:pPr>
            <a:r>
              <a:rPr lang="en-US">
                <a:latin typeface="Calibri"/>
                <a:ea typeface="Calibri"/>
                <a:cs typeface="Calibri"/>
                <a:sym typeface="Calibri"/>
              </a:rPr>
              <a:t>VD: kinh nghiệm trong hoạt động sản xuất hay trong đời sống của ông cha ta, dựa trên sự quan sát trực tiếp các hiện tượng thiên nhiên để mà dự đoán các hiện tượng thời tiết phục vụ cho hoạt động sản xuất; Trong ca dao, tục ngữ của chúng ta thể hiện rất nhiều rồi: cơn đằng đông vừa trông vừa chạy, cơn đằng nam vừa làm vừa chơi, chớp đông nhay nháy gà gáy thì mưa, nhiều sao thì nắng, vắng sao thì mưa; kiến đen tha trứng lên cao, thế nào cũng có mưa rào rất to. </a:t>
            </a:r>
            <a:endParaRPr/>
          </a:p>
          <a:p>
            <a:pPr indent="0" lvl="0" marL="0" rtl="0" algn="l">
              <a:spcBef>
                <a:spcPts val="0"/>
              </a:spcBef>
              <a:spcAft>
                <a:spcPts val="0"/>
              </a:spcAft>
              <a:buSzPts val="1800"/>
              <a:buNone/>
            </a:pPr>
            <a:r>
              <a:rPr lang="en-US"/>
              <a:t>	</a:t>
            </a:r>
            <a:r>
              <a:rPr lang="en-US">
                <a:latin typeface="Calibri"/>
                <a:ea typeface="Calibri"/>
                <a:cs typeface="Calibri"/>
                <a:sym typeface="Calibri"/>
              </a:rPr>
              <a:t>+ </a:t>
            </a:r>
            <a:r>
              <a:rPr i="1" lang="en-US"/>
              <a:t>Ý thức lý luận</a:t>
            </a:r>
            <a:r>
              <a:rPr lang="en-US">
                <a:latin typeface="Calibri"/>
                <a:ea typeface="Calibri"/>
                <a:cs typeface="Calibri"/>
                <a:sym typeface="Calibri"/>
              </a:rPr>
              <a:t> là những tư tưởng, quan điểm đã được hệ thống hóa, khái quát hóa thành các học thuyết xã hội, được trình bày dưới dạng những khái niệm, phạm trù, quy luật. </a:t>
            </a:r>
            <a:endParaRPr/>
          </a:p>
          <a:p>
            <a:pPr indent="0" lvl="0" marL="0" rtl="0" algn="l">
              <a:spcBef>
                <a:spcPts val="0"/>
              </a:spcBef>
              <a:spcAft>
                <a:spcPts val="0"/>
              </a:spcAft>
              <a:buSzPts val="1800"/>
              <a:buFont typeface="Calibri"/>
              <a:buNone/>
            </a:pPr>
            <a:r>
              <a:rPr lang="en-US">
                <a:latin typeface="Calibri"/>
                <a:ea typeface="Calibri"/>
                <a:cs typeface="Calibri"/>
                <a:sym typeface="Calibri"/>
              </a:rPr>
              <a:t>- </a:t>
            </a:r>
            <a:r>
              <a:rPr lang="en-US"/>
              <a:t>Nếu căn cứ theo hai trình độ và hai phương thức phản ánh đối với tồn tại xã hội có thể phân thành</a:t>
            </a:r>
            <a:r>
              <a:rPr lang="en-US">
                <a:latin typeface="Calibri"/>
                <a:ea typeface="Calibri"/>
                <a:cs typeface="Calibri"/>
                <a:sym typeface="Calibri"/>
              </a:rPr>
              <a:t>: tâm lý xã hội và hệ tư tưởng.</a:t>
            </a:r>
            <a:endParaRPr/>
          </a:p>
          <a:p>
            <a:pPr indent="0" lvl="0" marL="0" rtl="0" algn="l">
              <a:spcBef>
                <a:spcPts val="0"/>
              </a:spcBef>
              <a:spcAft>
                <a:spcPts val="0"/>
              </a:spcAft>
              <a:buSzPts val="1800"/>
              <a:buNone/>
            </a:pPr>
            <a:r>
              <a:rPr lang="en-US"/>
              <a:t>	</a:t>
            </a:r>
            <a:r>
              <a:rPr lang="en-US">
                <a:latin typeface="Calibri"/>
                <a:ea typeface="Calibri"/>
                <a:cs typeface="Calibri"/>
                <a:sym typeface="Calibri"/>
              </a:rPr>
              <a:t>+ </a:t>
            </a:r>
            <a:r>
              <a:rPr i="1" lang="en-US"/>
              <a:t>Tâm lý xã hội</a:t>
            </a:r>
            <a:r>
              <a:rPr lang="en-US"/>
              <a:t> </a:t>
            </a:r>
            <a:r>
              <a:rPr lang="en-US">
                <a:latin typeface="Calibri"/>
                <a:ea typeface="Calibri"/>
                <a:cs typeface="Calibri"/>
                <a:sym typeface="Calibri"/>
              </a:rPr>
              <a:t>là toàn bộ đời sống tình cảm, tâm trạng, khát vọng, ý chí, … của những cộng đồng người nhất định; là sự phản ánh trực tiếp và tự phát đối với hoàn cảnh sống của họ.</a:t>
            </a:r>
            <a:endParaRPr/>
          </a:p>
          <a:p>
            <a:pPr indent="0" lvl="0" marL="0" rtl="0" algn="l">
              <a:spcBef>
                <a:spcPts val="0"/>
              </a:spcBef>
              <a:spcAft>
                <a:spcPts val="0"/>
              </a:spcAft>
              <a:buSzPts val="1800"/>
              <a:buFont typeface="Calibri"/>
              <a:buNone/>
            </a:pPr>
            <a:r>
              <a:rPr lang="en-US">
                <a:latin typeface="Calibri"/>
                <a:ea typeface="Calibri"/>
                <a:cs typeface="Calibri"/>
                <a:sym typeface="Calibri"/>
              </a:rPr>
              <a:t>Ví dụ: Tâm lý xã hội đối với cộng đồng người LGBT. Trước đây nói đến giới tính người ta chỉ đơn thuần có 2 giới trong xã hội là nam và nữ. Nhưng do sự biến thể mà hiện nay ngoài 2 giới nam và nữ ra còn có giới tính khác mà người ta gọi là cộng đồng người LGBT. Khi cộng đồng người LGBT mới xuất hiện người ta kỳ thị, xa lánh rất nhiều, họ còn cho rằng những người đó bị bệnh về thần kinh và nước ngoài họ còn cho vào các trại tâm thần để chữa trị. Nhưng bây giờ mọi người không còn kỳ thị nữa rồi và bắt đầu được chấp nhận, các cuộc hôn nhân đồng giới diễn ra rất nhiều trong xã hội. Trước đây luật hôn nhân và gia đình năm 2000 cấm kết hôn giữa những người đồng giới nhưng luật hôn nhân và gia đình năm 2014 không còn cấm nữa rồi mặc dù cũng chưa thừa nhận do còn 1 vài lý do. Như vậy, tâm lý xã hội đã nhìn nhận vấn đề này thoáng hơn rất nhiều rồi, thậm chí người ta còn công nhận pháp lý đối với những người chuyển giới, họ được làm lại chứng minh thư nhân dân, chuyển đổi giới tính.</a:t>
            </a:r>
            <a:endParaRPr/>
          </a:p>
          <a:p>
            <a:pPr indent="0" lvl="0" marL="0" rtl="0" algn="l">
              <a:spcBef>
                <a:spcPts val="0"/>
              </a:spcBef>
              <a:spcAft>
                <a:spcPts val="0"/>
              </a:spcAft>
              <a:buSzPts val="1800"/>
              <a:buFont typeface="Calibri"/>
              <a:buNone/>
            </a:pPr>
            <a:r>
              <a:rPr lang="en-US">
                <a:latin typeface="Calibri"/>
                <a:ea typeface="Calibri"/>
                <a:cs typeface="Calibri"/>
                <a:sym typeface="Calibri"/>
              </a:rPr>
              <a:t>VD: Tâm lý người ta chuộng đồ ngoại trong 1 vài năm trở lại đây. Trước đây người ta có đồ gì thì dùng đồ đó nhưng khi cuộc sống tốt hơn rồi bắt đầu xã hội rộ lên xu hướng xính đồ ngoại, cái gì cũng gắn mác ngoại vào mới oai. Thấy mọi người dùng đồ ngoại thì mình cũng phải dùng để thể hiện đẳng cấp. Chính vì thế mới xảy ra việc bán đồ giả hàng ngoại.</a:t>
            </a:r>
            <a:endParaRPr/>
          </a:p>
          <a:p>
            <a:pPr indent="0" lvl="0" marL="0" rtl="0" algn="l">
              <a:spcBef>
                <a:spcPts val="0"/>
              </a:spcBef>
              <a:spcAft>
                <a:spcPts val="0"/>
              </a:spcAft>
              <a:buSzPts val="1800"/>
              <a:buFont typeface="Calibri"/>
              <a:buNone/>
            </a:pPr>
            <a:r>
              <a:rPr lang="en-US">
                <a:latin typeface="Calibri"/>
                <a:ea typeface="Calibri"/>
                <a:cs typeface="Calibri"/>
                <a:sym typeface="Calibri"/>
              </a:rPr>
              <a:t>Do tâm lý xã hội phản ánh trực tiếp tồn tại xã hội cho nên nó là trình độ phản ánh thấp. Tâm lý xã hội ghi lại những mặt bề ngoài	 của xã hội nên nó không vạch ra đầy đủ, rõ ràng, sâu sắc bản chất của mối quan hệ xã hội. Những quan niệm của con người ở trình độ tâm lý xã hội mang tính chất kinh nghiệm, yếu tố trí tuệ đan xen với yếu tố tình cảm chưa thể hiện về mặt lý luận. </a:t>
            </a:r>
            <a:endParaRPr/>
          </a:p>
          <a:p>
            <a:pPr indent="0" lvl="0" marL="0" rtl="0" algn="l">
              <a:spcBef>
                <a:spcPts val="0"/>
              </a:spcBef>
              <a:spcAft>
                <a:spcPts val="0"/>
              </a:spcAft>
              <a:buSzPts val="1800"/>
              <a:buFont typeface="Calibri"/>
              <a:buNone/>
            </a:pPr>
            <a:r>
              <a:rPr lang="en-US">
                <a:latin typeface="Calibri"/>
                <a:ea typeface="Calibri"/>
                <a:cs typeface="Calibri"/>
                <a:sym typeface="Calibri"/>
              </a:rPr>
              <a:t>+ </a:t>
            </a:r>
            <a:r>
              <a:rPr i="1" lang="en-US"/>
              <a:t>Hệ tư tưởng xã hội</a:t>
            </a:r>
            <a:r>
              <a:rPr lang="en-US">
                <a:latin typeface="Calibri"/>
                <a:ea typeface="Calibri"/>
                <a:cs typeface="Calibri"/>
                <a:sym typeface="Calibri"/>
              </a:rPr>
              <a:t> là toàn bộ các hệ thống quan niệm, quan điểm xã hội như: chính trị, triết học, đạo đức, nghệ thuật, tôn giáo…; là sự phản ánh gián tiếp và tự giác đối với tồn tại xã hội.  </a:t>
            </a:r>
            <a:endParaRPr/>
          </a:p>
          <a:p>
            <a:pPr indent="0" lvl="0" marL="0" rtl="0" algn="l">
              <a:spcBef>
                <a:spcPts val="0"/>
              </a:spcBef>
              <a:spcAft>
                <a:spcPts val="0"/>
              </a:spcAft>
              <a:buSzPts val="1800"/>
              <a:buFont typeface="Calibri"/>
              <a:buNone/>
            </a:pPr>
            <a:r>
              <a:rPr lang="en-US">
                <a:latin typeface="Calibri"/>
                <a:ea typeface="Calibri"/>
                <a:cs typeface="Calibri"/>
                <a:sym typeface="Calibri"/>
              </a:rPr>
              <a:t>Hệ tư tưởng không hình thành một cách tự phát mà hình thành một cách tự giác do các nhà tư tưởng của những giai cấp nhất định xây dựng nên nhằm phản ánh và bảo vệ giai cấp của họ vì vậy các hệ tư tưởng trong xã hội luôn luôn mang tính giai cấp. Hệ tư tưởng của giai cấp chủ nô, giai cấp địa chủ, giai cấp tư sản và hệ tư tưởng của giai cấp công nhân. </a:t>
            </a:r>
            <a:endParaRPr/>
          </a:p>
          <a:p>
            <a:pPr indent="0" lvl="0" marL="0" rtl="0" algn="l">
              <a:spcBef>
                <a:spcPts val="0"/>
              </a:spcBef>
              <a:spcAft>
                <a:spcPts val="0"/>
              </a:spcAft>
              <a:buSzPts val="1800"/>
              <a:buFont typeface="Calibri"/>
              <a:buNone/>
            </a:pPr>
            <a:r>
              <a:rPr lang="en-US">
                <a:latin typeface="Calibri"/>
                <a:ea typeface="Calibri"/>
                <a:cs typeface="Calibri"/>
                <a:sym typeface="Calibri"/>
              </a:rPr>
              <a:t>So với tâm lý xã hội, hệ tư tưởng phản ánh TTXH một cách sâu sắc hơn, nó có khả năng vạch ra bản chất của các mối quan hệ xã hội, quy luật vận động của xã hội. </a:t>
            </a:r>
            <a:endParaRPr/>
          </a:p>
          <a:p>
            <a:pPr indent="0" lvl="0" marL="0" rtl="0" algn="l">
              <a:spcBef>
                <a:spcPts val="0"/>
              </a:spcBef>
              <a:spcAft>
                <a:spcPts val="0"/>
              </a:spcAft>
              <a:buSzPts val="1800"/>
              <a:buFont typeface="Calibri"/>
              <a:buNone/>
            </a:pPr>
            <a:r>
              <a:rPr lang="en-US">
                <a:latin typeface="Calibri"/>
                <a:ea typeface="Calibri"/>
                <a:cs typeface="Calibri"/>
                <a:sym typeface="Calibri"/>
              </a:rPr>
              <a:t>VD: Hôm nay chúng ta ra chợ chúng ta thấy giá cả nó tự nhiên thay đổi so với ngày hôm qua thì về mặt tâm lý xã hội chúng ta không thèm quan tâm vì nó đắt thì chúng ta mua ít còn nó rẻ thì chúng ta mua nhiều nhưng chúng ta xem bản tin tài chính kinh doanh hay bản tin kinh tế tiêu dùng thì người ta thấy các nhà kinh tế họ phân tích rất khoa học sự thay đổi, biến động của giá cả trên thị trường tức là người ta chỉ ra được bản chất của các mối quan hệ xã hội.</a:t>
            </a:r>
            <a:endParaRPr/>
          </a:p>
          <a:p>
            <a:pPr indent="0" lvl="0" marL="0" rtl="0" algn="l">
              <a:spcBef>
                <a:spcPts val="0"/>
              </a:spcBef>
              <a:spcAft>
                <a:spcPts val="0"/>
              </a:spcAft>
              <a:buSzPts val="1800"/>
              <a:buFont typeface="Calibri"/>
              <a:buNone/>
            </a:pPr>
            <a:r>
              <a:rPr lang="en-US">
                <a:latin typeface="Calibri"/>
                <a:ea typeface="Calibri"/>
                <a:cs typeface="Calibri"/>
                <a:sym typeface="Calibri"/>
              </a:rPr>
              <a:t>Tâm lý xã hội và hệ tư tưởng xã hội là hai trình độ, phương thức phản ánh khác nhau của ý thức xã hội đối với cùng một tồn tại xã hội, chúng có mối quan hệ thống nhất biện chứng với nhau. Tâm lý xã hội và hệ tư tưởng đều bắt nguồn từ tồn tại xã hội có sự tác động qua lại song không có quan hệ phát sinh. Nghĩa là tâm lý xã hội không thể phát triển thành hệ tư tưởng và hệ tư tưởng không ra đời trực tiếp từ tâm lý xã hội. </a:t>
            </a:r>
            <a:endParaRPr/>
          </a:p>
          <a:p>
            <a:pPr indent="0" lvl="0" marL="0" rtl="0" algn="l">
              <a:spcBef>
                <a:spcPts val="0"/>
              </a:spcBef>
              <a:spcAft>
                <a:spcPts val="0"/>
              </a:spcAft>
              <a:buSzPts val="1800"/>
              <a:buFont typeface="Calibri"/>
              <a:buNone/>
            </a:pPr>
            <a:r>
              <a:rPr lang="en-US">
                <a:latin typeface="Calibri"/>
                <a:ea typeface="Calibri"/>
                <a:cs typeface="Calibri"/>
                <a:sym typeface="Calibri"/>
              </a:rPr>
              <a:t>VD: Hệ tư tưởng tôn giáo thời trung cổ ở Tây Âu thể hiện lợi ích của giai cấp phong kiến, nhưng lại ra đời trực tiếp từ tư tưởng triết học duy tâm có từ thời cổ đại và những tư tưởng của đạo Cơ đốc thời kỳ đầu công nguyên.</a:t>
            </a:r>
            <a:endParaRPr/>
          </a:p>
          <a:p>
            <a:pPr indent="0" lvl="0" marL="0" rtl="0" algn="l">
              <a:spcBef>
                <a:spcPts val="0"/>
              </a:spcBef>
              <a:spcAft>
                <a:spcPts val="0"/>
              </a:spcAft>
              <a:buSzPts val="1800"/>
              <a:buFont typeface="Calibri"/>
              <a:buNone/>
            </a:pPr>
            <a:r>
              <a:rPr lang="en-US">
                <a:latin typeface="Calibri"/>
                <a:ea typeface="Calibri"/>
                <a:cs typeface="Calibri"/>
                <a:sym typeface="Calibri"/>
              </a:rPr>
              <a:t>Hệ tư tưởng Mác – Lênin cũng không trực tiếp ra đời từ tâm lý xã hội của giai cấp công nhân lúc đó đang tự phát đấu tranh chống giai cấp tư sản, mà là sự khái quát lý luận từ tổng số những tri thức của nhân loại, từ những kinh nghiệm của cuộc đấu tranh giai cấp của giai cấp công nhân, đồng thời kế thừa trực tiếp các học thuyết kinh tế - xã hội và triết học vào cuối thế kỷ XVIII, đầu thế kỷ XIX.</a:t>
            </a:r>
            <a:endParaRPr/>
          </a:p>
          <a:p>
            <a:pPr indent="0" lvl="0" marL="0" rtl="0" algn="l">
              <a:spcBef>
                <a:spcPts val="0"/>
              </a:spcBef>
              <a:spcAft>
                <a:spcPts val="0"/>
              </a:spcAft>
              <a:buNone/>
            </a:pPr>
            <a:r>
              <a:t/>
            </a:r>
            <a:endParaRPr>
              <a:latin typeface="Calibri"/>
              <a:ea typeface="Calibri"/>
              <a:cs typeface="Calibri"/>
              <a:sym typeface="Calibri"/>
            </a:endParaRPr>
          </a:p>
        </p:txBody>
      </p:sp>
      <p:sp>
        <p:nvSpPr>
          <p:cNvPr id="1262" name="Google Shape;1262;p8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9" name="Google Shape;1299;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p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6" name="Google Shape;1316;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p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7" name="Google Shape;1327;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p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4" name="Google Shape;1334;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p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1" name="Google Shape;1341;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p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8" name="Google Shape;1348;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p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5" name="Google Shape;1355;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p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2" name="Google Shape;1362;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p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7" name="Google Shape;1377;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p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2" name="Google Shape;1392;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2" name="Google Shape;1402;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 name="Shape 41"/>
        <p:cNvGrpSpPr/>
        <p:nvPr/>
      </p:nvGrpSpPr>
      <p:grpSpPr>
        <a:xfrm>
          <a:off x="0" y="0"/>
          <a:ext cx="0" cy="0"/>
          <a:chOff x="0" y="0"/>
          <a:chExt cx="0" cy="0"/>
        </a:xfrm>
      </p:grpSpPr>
      <p:sp>
        <p:nvSpPr>
          <p:cNvPr id="42" name="Google Shape;42;p122"/>
          <p:cNvSpPr txBox="1"/>
          <p:nvPr>
            <p:ph type="title"/>
          </p:nvPr>
        </p:nvSpPr>
        <p:spPr>
          <a:xfrm>
            <a:off x="457200" y="325437"/>
            <a:ext cx="8229600" cy="927100"/>
          </a:xfrm>
          <a:prstGeom prst="rect">
            <a:avLst/>
          </a:prstGeom>
          <a:noFill/>
          <a:ln>
            <a:noFill/>
          </a:ln>
          <a:effectLst>
            <a:outerShdw blurRad="63500" dir="2700000" dist="35921">
              <a:srgbClr val="FFFFFF"/>
            </a:outerShdw>
          </a:effectLst>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22"/>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4" name="Google Shape;44;p1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97" name="Shape 97"/>
        <p:cNvGrpSpPr/>
        <p:nvPr/>
      </p:nvGrpSpPr>
      <p:grpSpPr>
        <a:xfrm>
          <a:off x="0" y="0"/>
          <a:ext cx="0" cy="0"/>
          <a:chOff x="0" y="0"/>
          <a:chExt cx="0" cy="0"/>
        </a:xfrm>
      </p:grpSpPr>
      <p:sp>
        <p:nvSpPr>
          <p:cNvPr id="98" name="Google Shape;98;p133"/>
          <p:cNvSpPr txBox="1"/>
          <p:nvPr>
            <p:ph type="title"/>
          </p:nvPr>
        </p:nvSpPr>
        <p:spPr>
          <a:xfrm>
            <a:off x="457200" y="325438"/>
            <a:ext cx="8229600" cy="927100"/>
          </a:xfrm>
          <a:prstGeom prst="rect">
            <a:avLst/>
          </a:prstGeom>
          <a:noFill/>
          <a:ln>
            <a:noFill/>
          </a:ln>
          <a:effectLst>
            <a:outerShdw blurRad="63500" dir="2700000" dist="35921">
              <a:srgbClr val="FFFFFF"/>
            </a:outerShdw>
          </a:effectLst>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33"/>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sz="3200">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0" name="Google Shape;100;p13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3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3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3" name="Shape 103"/>
        <p:cNvGrpSpPr/>
        <p:nvPr/>
      </p:nvGrpSpPr>
      <p:grpSpPr>
        <a:xfrm>
          <a:off x="0" y="0"/>
          <a:ext cx="0" cy="0"/>
          <a:chOff x="0" y="0"/>
          <a:chExt cx="0" cy="0"/>
        </a:xfrm>
      </p:grpSpPr>
      <p:sp>
        <p:nvSpPr>
          <p:cNvPr id="104" name="Google Shape;104;p134"/>
          <p:cNvSpPr txBox="1"/>
          <p:nvPr>
            <p:ph type="title"/>
          </p:nvPr>
        </p:nvSpPr>
        <p:spPr>
          <a:xfrm rot="5400000">
            <a:off x="4757737" y="2197101"/>
            <a:ext cx="5800725" cy="2057400"/>
          </a:xfrm>
          <a:prstGeom prst="rect">
            <a:avLst/>
          </a:prstGeom>
          <a:noFill/>
          <a:ln>
            <a:noFill/>
          </a:ln>
          <a:effectLst>
            <a:outerShdw blurRad="63500" dir="2700000" dist="35921">
              <a:srgbClr val="FFFFFF"/>
            </a:outerShdw>
          </a:effectLst>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34"/>
          <p:cNvSpPr txBox="1"/>
          <p:nvPr>
            <p:ph idx="1" type="body"/>
          </p:nvPr>
        </p:nvSpPr>
        <p:spPr>
          <a:xfrm rot="5400000">
            <a:off x="566738" y="215901"/>
            <a:ext cx="58007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6" name="Google Shape;106;p13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13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13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9" name="Shape 109"/>
        <p:cNvGrpSpPr/>
        <p:nvPr/>
      </p:nvGrpSpPr>
      <p:grpSpPr>
        <a:xfrm>
          <a:off x="0" y="0"/>
          <a:ext cx="0" cy="0"/>
          <a:chOff x="0" y="0"/>
          <a:chExt cx="0" cy="0"/>
        </a:xfrm>
      </p:grpSpPr>
      <p:sp>
        <p:nvSpPr>
          <p:cNvPr id="110" name="Google Shape;110;p135"/>
          <p:cNvSpPr txBox="1"/>
          <p:nvPr>
            <p:ph type="title"/>
          </p:nvPr>
        </p:nvSpPr>
        <p:spPr>
          <a:xfrm>
            <a:off x="457200" y="325437"/>
            <a:ext cx="8229600" cy="927100"/>
          </a:xfrm>
          <a:prstGeom prst="rect">
            <a:avLst/>
          </a:prstGeom>
          <a:noFill/>
          <a:ln>
            <a:noFill/>
          </a:ln>
          <a:effectLst>
            <a:outerShdw blurRad="63500" dir="2700000" dist="35921">
              <a:srgbClr val="FFFFFF"/>
            </a:outerShdw>
          </a:effectLst>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35"/>
          <p:cNvSpPr txBox="1"/>
          <p:nvPr>
            <p:ph idx="1" type="body"/>
          </p:nvPr>
        </p:nvSpPr>
        <p:spPr>
          <a:xfrm rot="5400000">
            <a:off x="2309019" y="-251619"/>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2" name="Google Shape;112;p13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3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13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5" name="Shape 115"/>
        <p:cNvGrpSpPr/>
        <p:nvPr/>
      </p:nvGrpSpPr>
      <p:grpSpPr>
        <a:xfrm>
          <a:off x="0" y="0"/>
          <a:ext cx="0" cy="0"/>
          <a:chOff x="0" y="0"/>
          <a:chExt cx="0" cy="0"/>
        </a:xfrm>
      </p:grpSpPr>
      <p:sp>
        <p:nvSpPr>
          <p:cNvPr id="116" name="Google Shape;116;p136"/>
          <p:cNvSpPr txBox="1"/>
          <p:nvPr>
            <p:ph type="title"/>
          </p:nvPr>
        </p:nvSpPr>
        <p:spPr>
          <a:xfrm>
            <a:off x="1792288" y="4800600"/>
            <a:ext cx="5486400" cy="566738"/>
          </a:xfrm>
          <a:prstGeom prst="rect">
            <a:avLst/>
          </a:prstGeom>
          <a:noFill/>
          <a:ln>
            <a:noFill/>
          </a:ln>
          <a:effectLst>
            <a:outerShdw blurRad="63500" dir="2700000" dist="35921">
              <a:srgbClr val="FFFFFF"/>
            </a:outerShdw>
          </a:effectLst>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36"/>
          <p:cNvSpPr/>
          <p:nvPr>
            <p:ph idx="2" type="pic"/>
          </p:nvPr>
        </p:nvSpPr>
        <p:spPr>
          <a:xfrm>
            <a:off x="1792288" y="612775"/>
            <a:ext cx="5486400" cy="4114800"/>
          </a:xfrm>
          <a:prstGeom prst="rect">
            <a:avLst/>
          </a:prstGeom>
          <a:noFill/>
          <a:ln>
            <a:noFill/>
          </a:ln>
        </p:spPr>
      </p:sp>
      <p:sp>
        <p:nvSpPr>
          <p:cNvPr id="118" name="Google Shape;118;p13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19" name="Google Shape;119;p13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13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13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2" name="Shape 122"/>
        <p:cNvGrpSpPr/>
        <p:nvPr/>
      </p:nvGrpSpPr>
      <p:grpSpPr>
        <a:xfrm>
          <a:off x="0" y="0"/>
          <a:ext cx="0" cy="0"/>
          <a:chOff x="0" y="0"/>
          <a:chExt cx="0" cy="0"/>
        </a:xfrm>
      </p:grpSpPr>
      <p:sp>
        <p:nvSpPr>
          <p:cNvPr id="123" name="Google Shape;123;p137"/>
          <p:cNvSpPr txBox="1"/>
          <p:nvPr>
            <p:ph type="title"/>
          </p:nvPr>
        </p:nvSpPr>
        <p:spPr>
          <a:xfrm>
            <a:off x="457200" y="273050"/>
            <a:ext cx="3008313" cy="1162050"/>
          </a:xfrm>
          <a:prstGeom prst="rect">
            <a:avLst/>
          </a:prstGeom>
          <a:noFill/>
          <a:ln>
            <a:noFill/>
          </a:ln>
          <a:effectLst>
            <a:outerShdw blurRad="63500" dir="2700000" dist="35921">
              <a:srgbClr val="FFFFFF"/>
            </a:outerShdw>
          </a:effectLst>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3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25" name="Google Shape;125;p13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26" name="Google Shape;126;p13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1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1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9" name="Shape 129"/>
        <p:cNvGrpSpPr/>
        <p:nvPr/>
      </p:nvGrpSpPr>
      <p:grpSpPr>
        <a:xfrm>
          <a:off x="0" y="0"/>
          <a:ext cx="0" cy="0"/>
          <a:chOff x="0" y="0"/>
          <a:chExt cx="0" cy="0"/>
        </a:xfrm>
      </p:grpSpPr>
      <p:sp>
        <p:nvSpPr>
          <p:cNvPr id="130" name="Google Shape;130;p138"/>
          <p:cNvSpPr txBox="1"/>
          <p:nvPr>
            <p:ph type="title"/>
          </p:nvPr>
        </p:nvSpPr>
        <p:spPr>
          <a:xfrm>
            <a:off x="722313" y="4406900"/>
            <a:ext cx="7772400" cy="1362075"/>
          </a:xfrm>
          <a:prstGeom prst="rect">
            <a:avLst/>
          </a:prstGeom>
          <a:noFill/>
          <a:ln>
            <a:noFill/>
          </a:ln>
          <a:effectLst>
            <a:outerShdw blurRad="63500" dir="2700000" dist="35921">
              <a:srgbClr val="FFFFFF"/>
            </a:outerShdw>
          </a:effectLst>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3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32" name="Google Shape;132;p13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1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1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67" name="Shape 167"/>
        <p:cNvGrpSpPr/>
        <p:nvPr/>
      </p:nvGrpSpPr>
      <p:grpSpPr>
        <a:xfrm>
          <a:off x="0" y="0"/>
          <a:ext cx="0" cy="0"/>
          <a:chOff x="0" y="0"/>
          <a:chExt cx="0" cy="0"/>
        </a:xfrm>
      </p:grpSpPr>
      <p:sp>
        <p:nvSpPr>
          <p:cNvPr id="168" name="Google Shape;168;p131"/>
          <p:cNvSpPr txBox="1"/>
          <p:nvPr>
            <p:ph type="title"/>
          </p:nvPr>
        </p:nvSpPr>
        <p:spPr>
          <a:xfrm>
            <a:off x="1370013" y="301625"/>
            <a:ext cx="7313612" cy="1143000"/>
          </a:xfrm>
          <a:prstGeom prst="rect">
            <a:avLst/>
          </a:prstGeom>
          <a:noFill/>
          <a:ln>
            <a:noFill/>
          </a:ln>
          <a:effectLst>
            <a:outerShdw blurRad="63500" dir="2700000" dist="35921">
              <a:srgbClr val="FFFFFF"/>
            </a:outerShdw>
          </a:effectLst>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131"/>
          <p:cNvSpPr txBox="1"/>
          <p:nvPr>
            <p:ph idx="1" type="body"/>
          </p:nvPr>
        </p:nvSpPr>
        <p:spPr>
          <a:xfrm>
            <a:off x="1370013" y="1827213"/>
            <a:ext cx="3579812"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0" name="Google Shape;170;p131"/>
          <p:cNvSpPr txBox="1"/>
          <p:nvPr>
            <p:ph idx="2" type="body"/>
          </p:nvPr>
        </p:nvSpPr>
        <p:spPr>
          <a:xfrm>
            <a:off x="5102225" y="1827213"/>
            <a:ext cx="35814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1" name="Google Shape;171;p131"/>
          <p:cNvSpPr txBox="1"/>
          <p:nvPr>
            <p:ph idx="3" type="body"/>
          </p:nvPr>
        </p:nvSpPr>
        <p:spPr>
          <a:xfrm>
            <a:off x="5102225" y="3960813"/>
            <a:ext cx="35814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2" name="Google Shape;172;p13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p13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13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random/>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211" name="Shape 211"/>
        <p:cNvGrpSpPr/>
        <p:nvPr/>
      </p:nvGrpSpPr>
      <p:grpSpPr>
        <a:xfrm>
          <a:off x="0" y="0"/>
          <a:ext cx="0" cy="0"/>
          <a:chOff x="0" y="0"/>
          <a:chExt cx="0" cy="0"/>
        </a:xfrm>
      </p:grpSpPr>
      <p:sp>
        <p:nvSpPr>
          <p:cNvPr id="212" name="Google Shape;212;p140"/>
          <p:cNvSpPr txBox="1"/>
          <p:nvPr>
            <p:ph type="ctrTitle"/>
          </p:nvPr>
        </p:nvSpPr>
        <p:spPr>
          <a:xfrm>
            <a:off x="333375" y="1884363"/>
            <a:ext cx="8229600" cy="14700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140"/>
          <p:cNvSpPr txBox="1"/>
          <p:nvPr>
            <p:ph idx="10" type="dt"/>
          </p:nvPr>
        </p:nvSpPr>
        <p:spPr>
          <a:xfrm>
            <a:off x="457200" y="6407150"/>
            <a:ext cx="2133600" cy="3143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 name="Google Shape;214;p140"/>
          <p:cNvSpPr txBox="1"/>
          <p:nvPr>
            <p:ph idx="11" type="ftr"/>
          </p:nvPr>
        </p:nvSpPr>
        <p:spPr>
          <a:xfrm>
            <a:off x="3124200" y="6407150"/>
            <a:ext cx="2895600" cy="3143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5" name="Google Shape;215;p140"/>
          <p:cNvSpPr txBox="1"/>
          <p:nvPr>
            <p:ph idx="12" type="sldNum"/>
          </p:nvPr>
        </p:nvSpPr>
        <p:spPr>
          <a:xfrm>
            <a:off x="6553200" y="6407150"/>
            <a:ext cx="2133600" cy="31432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
        <p:nvSpPr>
          <p:cNvPr id="48" name="Google Shape;48;p1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iagram or Organization Chart" type="dgm">
  <p:cSld name="DIAGRAM">
    <p:spTree>
      <p:nvGrpSpPr>
        <p:cNvPr id="51" name="Shape 51"/>
        <p:cNvGrpSpPr/>
        <p:nvPr/>
      </p:nvGrpSpPr>
      <p:grpSpPr>
        <a:xfrm>
          <a:off x="0" y="0"/>
          <a:ext cx="0" cy="0"/>
          <a:chOff x="0" y="0"/>
          <a:chExt cx="0" cy="0"/>
        </a:xfrm>
      </p:grpSpPr>
      <p:sp>
        <p:nvSpPr>
          <p:cNvPr id="52" name="Google Shape;52;p124"/>
          <p:cNvSpPr txBox="1"/>
          <p:nvPr>
            <p:ph type="title"/>
          </p:nvPr>
        </p:nvSpPr>
        <p:spPr>
          <a:xfrm>
            <a:off x="457200" y="274638"/>
            <a:ext cx="8229600" cy="1143000"/>
          </a:xfrm>
          <a:prstGeom prst="rect">
            <a:avLst/>
          </a:prstGeom>
          <a:noFill/>
          <a:ln>
            <a:noFill/>
          </a:ln>
          <a:effectLst>
            <a:outerShdw blurRad="63500" dir="2700000" dist="35921">
              <a:srgbClr val="FFFFFF"/>
            </a:outerShdw>
          </a:effectLst>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24"/>
          <p:cNvSpPr/>
          <p:nvPr>
            <p:ph idx="2" type="dgm"/>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4" name="Google Shape;54;p1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7" name="Shape 57"/>
        <p:cNvGrpSpPr/>
        <p:nvPr/>
      </p:nvGrpSpPr>
      <p:grpSpPr>
        <a:xfrm>
          <a:off x="0" y="0"/>
          <a:ext cx="0" cy="0"/>
          <a:chOff x="0" y="0"/>
          <a:chExt cx="0" cy="0"/>
        </a:xfrm>
      </p:grpSpPr>
      <p:sp>
        <p:nvSpPr>
          <p:cNvPr id="58" name="Google Shape;58;p125"/>
          <p:cNvSpPr txBox="1"/>
          <p:nvPr>
            <p:ph type="title"/>
          </p:nvPr>
        </p:nvSpPr>
        <p:spPr>
          <a:xfrm>
            <a:off x="457200" y="325438"/>
            <a:ext cx="8229600" cy="927100"/>
          </a:xfrm>
          <a:prstGeom prst="rect">
            <a:avLst/>
          </a:prstGeom>
          <a:noFill/>
          <a:ln>
            <a:noFill/>
          </a:ln>
          <a:effectLst>
            <a:outerShdw blurRad="63500" dir="2700000" dist="35921">
              <a:srgbClr val="FFFFFF"/>
            </a:outerShdw>
          </a:effectLst>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2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0" name="Google Shape;60;p12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1" name="Google Shape;61;p12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2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2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64" name="Shape 64"/>
        <p:cNvGrpSpPr/>
        <p:nvPr/>
      </p:nvGrpSpPr>
      <p:grpSpPr>
        <a:xfrm>
          <a:off x="0" y="0"/>
          <a:ext cx="0" cy="0"/>
          <a:chOff x="0" y="0"/>
          <a:chExt cx="0" cy="0"/>
        </a:xfrm>
      </p:grpSpPr>
      <p:sp>
        <p:nvSpPr>
          <p:cNvPr id="65" name="Google Shape;65;p126"/>
          <p:cNvSpPr txBox="1"/>
          <p:nvPr>
            <p:ph type="title"/>
          </p:nvPr>
        </p:nvSpPr>
        <p:spPr>
          <a:xfrm>
            <a:off x="457200" y="274638"/>
            <a:ext cx="8229600" cy="1143000"/>
          </a:xfrm>
          <a:prstGeom prst="rect">
            <a:avLst/>
          </a:prstGeom>
          <a:noFill/>
          <a:ln>
            <a:noFill/>
          </a:ln>
          <a:effectLst>
            <a:outerShdw blurRad="63500" dir="2700000" dist="35921">
              <a:srgbClr val="FFFFFF"/>
            </a:outerShdw>
          </a:effectLst>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2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2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2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 name="Shape 69"/>
        <p:cNvGrpSpPr/>
        <p:nvPr/>
      </p:nvGrpSpPr>
      <p:grpSpPr>
        <a:xfrm>
          <a:off x="0" y="0"/>
          <a:ext cx="0" cy="0"/>
          <a:chOff x="0" y="0"/>
          <a:chExt cx="0" cy="0"/>
        </a:xfrm>
      </p:grpSpPr>
      <p:sp>
        <p:nvSpPr>
          <p:cNvPr id="70" name="Google Shape;70;p127"/>
          <p:cNvSpPr txBox="1"/>
          <p:nvPr>
            <p:ph type="title"/>
          </p:nvPr>
        </p:nvSpPr>
        <p:spPr>
          <a:xfrm>
            <a:off x="457200" y="274638"/>
            <a:ext cx="8229600" cy="1143000"/>
          </a:xfrm>
          <a:prstGeom prst="rect">
            <a:avLst/>
          </a:prstGeom>
          <a:noFill/>
          <a:ln>
            <a:noFill/>
          </a:ln>
          <a:effectLst>
            <a:outerShdw blurRad="63500" dir="2700000" dist="35921">
              <a:srgbClr val="FFFFFF"/>
            </a:outerShdw>
          </a:effectLst>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2" name="Google Shape;72;p1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3" name="Google Shape;73;p1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4" name="Google Shape;74;p1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5" name="Google Shape;75;p12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2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over Content" type="txOverObj">
  <p:cSld name="TEXT_OVER_OBJECT">
    <p:spTree>
      <p:nvGrpSpPr>
        <p:cNvPr id="78" name="Shape 78"/>
        <p:cNvGrpSpPr/>
        <p:nvPr/>
      </p:nvGrpSpPr>
      <p:grpSpPr>
        <a:xfrm>
          <a:off x="0" y="0"/>
          <a:ext cx="0" cy="0"/>
          <a:chOff x="0" y="0"/>
          <a:chExt cx="0" cy="0"/>
        </a:xfrm>
      </p:grpSpPr>
      <p:sp>
        <p:nvSpPr>
          <p:cNvPr id="79" name="Google Shape;79;p128"/>
          <p:cNvSpPr txBox="1"/>
          <p:nvPr>
            <p:ph type="title"/>
          </p:nvPr>
        </p:nvSpPr>
        <p:spPr>
          <a:xfrm>
            <a:off x="457200" y="325438"/>
            <a:ext cx="8229600" cy="927100"/>
          </a:xfrm>
          <a:prstGeom prst="rect">
            <a:avLst/>
          </a:prstGeom>
          <a:noFill/>
          <a:ln>
            <a:noFill/>
          </a:ln>
          <a:effectLst>
            <a:outerShdw blurRad="63500" dir="2700000" dist="35921">
              <a:srgbClr val="FFFFFF"/>
            </a:outerShdw>
          </a:effectLst>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8"/>
          <p:cNvSpPr txBox="1"/>
          <p:nvPr>
            <p:ph idx="1" type="body"/>
          </p:nvPr>
        </p:nvSpPr>
        <p:spPr>
          <a:xfrm>
            <a:off x="457200" y="1600200"/>
            <a:ext cx="8229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8"/>
          <p:cNvSpPr txBox="1"/>
          <p:nvPr>
            <p:ph idx="2" type="body"/>
          </p:nvPr>
        </p:nvSpPr>
        <p:spPr>
          <a:xfrm>
            <a:off x="457200" y="3938588"/>
            <a:ext cx="8229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2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2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129"/>
          <p:cNvSpPr txBox="1"/>
          <p:nvPr>
            <p:ph type="title"/>
          </p:nvPr>
        </p:nvSpPr>
        <p:spPr>
          <a:xfrm>
            <a:off x="457200" y="325437"/>
            <a:ext cx="8229600" cy="927100"/>
          </a:xfrm>
          <a:prstGeom prst="rect">
            <a:avLst/>
          </a:prstGeom>
          <a:noFill/>
          <a:ln>
            <a:noFill/>
          </a:ln>
          <a:effectLst>
            <a:outerShdw blurRad="63500" dir="2700000" dist="35921">
              <a:srgbClr val="FFFFFF"/>
            </a:outerShdw>
          </a:effectLst>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2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2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2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0" name="Shape 90"/>
        <p:cNvGrpSpPr/>
        <p:nvPr/>
      </p:nvGrpSpPr>
      <p:grpSpPr>
        <a:xfrm>
          <a:off x="0" y="0"/>
          <a:ext cx="0" cy="0"/>
          <a:chOff x="0" y="0"/>
          <a:chExt cx="0" cy="0"/>
        </a:xfrm>
      </p:grpSpPr>
      <p:sp>
        <p:nvSpPr>
          <p:cNvPr id="91" name="Google Shape;91;p132"/>
          <p:cNvSpPr txBox="1"/>
          <p:nvPr>
            <p:ph type="title"/>
          </p:nvPr>
        </p:nvSpPr>
        <p:spPr>
          <a:xfrm>
            <a:off x="457200" y="325437"/>
            <a:ext cx="8229600" cy="927100"/>
          </a:xfrm>
          <a:prstGeom prst="rect">
            <a:avLst/>
          </a:prstGeom>
          <a:noFill/>
          <a:ln>
            <a:noFill/>
          </a:ln>
          <a:effectLst>
            <a:outerShdw blurRad="63500" dir="2700000" dist="35921">
              <a:srgbClr val="FFFFFF"/>
            </a:outerShdw>
          </a:effectLst>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3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93" name="Google Shape;93;p13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94" name="Google Shape;94;p13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3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3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4.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18" Type="http://schemas.openxmlformats.org/officeDocument/2006/relationships/theme" Target="../theme/theme1.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1.png"/><Relationship Id="rId3" Type="http://schemas.openxmlformats.org/officeDocument/2006/relationships/slideLayout" Target="../slideLayouts/slideLayout16.xml"/><Relationship Id="rId4"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3.jpg"/><Relationship Id="rId3" Type="http://schemas.openxmlformats.org/officeDocument/2006/relationships/slideLayout" Target="../slideLayouts/slideLayout17.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121"/>
          <p:cNvSpPr/>
          <p:nvPr/>
        </p:nvSpPr>
        <p:spPr>
          <a:xfrm>
            <a:off x="-9525" y="-9525"/>
            <a:ext cx="9156700" cy="6872287"/>
          </a:xfrm>
          <a:custGeom>
            <a:rect b="b" l="l" r="r" t="t"/>
            <a:pathLst>
              <a:path extrusionOk="0" h="4329" w="5768">
                <a:moveTo>
                  <a:pt x="5766" y="605"/>
                </a:moveTo>
                <a:cubicBezTo>
                  <a:pt x="5767" y="2464"/>
                  <a:pt x="5768" y="4325"/>
                  <a:pt x="5768" y="4325"/>
                </a:cubicBezTo>
                <a:lnTo>
                  <a:pt x="1082" y="4329"/>
                </a:lnTo>
                <a:cubicBezTo>
                  <a:pt x="318" y="3809"/>
                  <a:pt x="9" y="3349"/>
                  <a:pt x="13" y="3351"/>
                </a:cubicBezTo>
                <a:lnTo>
                  <a:pt x="0" y="0"/>
                </a:lnTo>
                <a:lnTo>
                  <a:pt x="2428" y="7"/>
                </a:lnTo>
                <a:cubicBezTo>
                  <a:pt x="2428" y="12"/>
                  <a:pt x="3096" y="401"/>
                  <a:pt x="5766" y="605"/>
                </a:cubicBezTo>
                <a:close/>
              </a:path>
            </a:pathLst>
          </a:custGeom>
          <a:gradFill>
            <a:gsLst>
              <a:gs pos="0">
                <a:srgbClr val="FFFEFE"/>
              </a:gs>
              <a:gs pos="100000">
                <a:srgbClr val="FEE9DE">
                  <a:alpha val="69803"/>
                </a:srgbClr>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11" name="Google Shape;11;p121"/>
          <p:cNvSpPr/>
          <p:nvPr/>
        </p:nvSpPr>
        <p:spPr>
          <a:xfrm>
            <a:off x="-4762" y="5500687"/>
            <a:ext cx="1441450" cy="1358900"/>
          </a:xfrm>
          <a:custGeom>
            <a:rect b="b" l="l" r="r" t="t"/>
            <a:pathLst>
              <a:path extrusionOk="0" h="1100" w="1089">
                <a:moveTo>
                  <a:pt x="0" y="0"/>
                </a:moveTo>
                <a:cubicBezTo>
                  <a:pt x="0" y="550"/>
                  <a:pt x="0" y="1100"/>
                  <a:pt x="0" y="1100"/>
                </a:cubicBezTo>
                <a:lnTo>
                  <a:pt x="1089" y="1100"/>
                </a:lnTo>
                <a:cubicBezTo>
                  <a:pt x="1089" y="1100"/>
                  <a:pt x="596" y="865"/>
                  <a:pt x="0" y="0"/>
                </a:cubicBez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cxnSp>
        <p:nvCxnSpPr>
          <p:cNvPr id="12" name="Google Shape;12;p121"/>
          <p:cNvCxnSpPr/>
          <p:nvPr/>
        </p:nvCxnSpPr>
        <p:spPr>
          <a:xfrm>
            <a:off x="527050" y="0"/>
            <a:ext cx="0" cy="5910262"/>
          </a:xfrm>
          <a:prstGeom prst="straightConnector1">
            <a:avLst/>
          </a:prstGeom>
          <a:noFill/>
          <a:ln cap="flat" cmpd="sng" w="9525">
            <a:solidFill>
              <a:srgbClr val="FFFFFF">
                <a:alpha val="49803"/>
              </a:srgbClr>
            </a:solidFill>
            <a:prstDash val="solid"/>
            <a:miter lim="800000"/>
            <a:headEnd len="med" w="med" type="none"/>
            <a:tailEnd len="med" w="med" type="none"/>
          </a:ln>
          <a:effectLst>
            <a:outerShdw blurRad="63500" dir="2700000" dist="17960">
              <a:schemeClr val="accent2">
                <a:alpha val="34901"/>
              </a:schemeClr>
            </a:outerShdw>
          </a:effectLst>
        </p:spPr>
      </p:cxnSp>
      <p:cxnSp>
        <p:nvCxnSpPr>
          <p:cNvPr id="13" name="Google Shape;13;p121"/>
          <p:cNvCxnSpPr/>
          <p:nvPr/>
        </p:nvCxnSpPr>
        <p:spPr>
          <a:xfrm>
            <a:off x="1677987" y="0"/>
            <a:ext cx="0" cy="6832600"/>
          </a:xfrm>
          <a:prstGeom prst="straightConnector1">
            <a:avLst/>
          </a:prstGeom>
          <a:noFill/>
          <a:ln cap="flat" cmpd="sng" w="9525">
            <a:solidFill>
              <a:srgbClr val="FFFFFF">
                <a:alpha val="49803"/>
              </a:srgbClr>
            </a:solidFill>
            <a:prstDash val="solid"/>
            <a:miter lim="800000"/>
            <a:headEnd len="med" w="med" type="none"/>
            <a:tailEnd len="med" w="med" type="none"/>
          </a:ln>
          <a:effectLst>
            <a:outerShdw blurRad="63500" dir="2700000" dist="17960">
              <a:schemeClr val="accent2">
                <a:alpha val="34901"/>
              </a:schemeClr>
            </a:outerShdw>
          </a:effectLst>
        </p:spPr>
      </p:cxnSp>
      <p:cxnSp>
        <p:nvCxnSpPr>
          <p:cNvPr id="14" name="Google Shape;14;p121"/>
          <p:cNvCxnSpPr/>
          <p:nvPr/>
        </p:nvCxnSpPr>
        <p:spPr>
          <a:xfrm>
            <a:off x="2830512" y="0"/>
            <a:ext cx="0" cy="6861175"/>
          </a:xfrm>
          <a:prstGeom prst="straightConnector1">
            <a:avLst/>
          </a:prstGeom>
          <a:noFill/>
          <a:ln cap="flat" cmpd="sng" w="9525">
            <a:solidFill>
              <a:srgbClr val="FFFFFF">
                <a:alpha val="49803"/>
              </a:srgbClr>
            </a:solidFill>
            <a:prstDash val="solid"/>
            <a:miter lim="800000"/>
            <a:headEnd len="med" w="med" type="none"/>
            <a:tailEnd len="med" w="med" type="none"/>
          </a:ln>
          <a:effectLst>
            <a:outerShdw blurRad="63500" dir="2700000" dist="17960">
              <a:schemeClr val="accent2">
                <a:alpha val="34901"/>
              </a:schemeClr>
            </a:outerShdw>
          </a:effectLst>
        </p:spPr>
      </p:cxnSp>
      <p:cxnSp>
        <p:nvCxnSpPr>
          <p:cNvPr id="15" name="Google Shape;15;p121"/>
          <p:cNvCxnSpPr/>
          <p:nvPr/>
        </p:nvCxnSpPr>
        <p:spPr>
          <a:xfrm>
            <a:off x="3983037" y="0"/>
            <a:ext cx="0" cy="6875462"/>
          </a:xfrm>
          <a:prstGeom prst="straightConnector1">
            <a:avLst/>
          </a:prstGeom>
          <a:noFill/>
          <a:ln cap="flat" cmpd="sng" w="9525">
            <a:solidFill>
              <a:srgbClr val="FFFFFF">
                <a:alpha val="49803"/>
              </a:srgbClr>
            </a:solidFill>
            <a:prstDash val="solid"/>
            <a:miter lim="800000"/>
            <a:headEnd len="med" w="med" type="none"/>
            <a:tailEnd len="med" w="med" type="none"/>
          </a:ln>
          <a:effectLst>
            <a:outerShdw blurRad="63500" dir="2700000" dist="17960">
              <a:schemeClr val="accent2">
                <a:alpha val="34901"/>
              </a:schemeClr>
            </a:outerShdw>
          </a:effectLst>
        </p:spPr>
      </p:cxnSp>
      <p:cxnSp>
        <p:nvCxnSpPr>
          <p:cNvPr id="16" name="Google Shape;16;p121"/>
          <p:cNvCxnSpPr/>
          <p:nvPr/>
        </p:nvCxnSpPr>
        <p:spPr>
          <a:xfrm>
            <a:off x="5133975" y="388937"/>
            <a:ext cx="0" cy="6486525"/>
          </a:xfrm>
          <a:prstGeom prst="straightConnector1">
            <a:avLst/>
          </a:prstGeom>
          <a:noFill/>
          <a:ln cap="flat" cmpd="sng" w="9525">
            <a:solidFill>
              <a:srgbClr val="FFFFFF">
                <a:alpha val="49803"/>
              </a:srgbClr>
            </a:solidFill>
            <a:prstDash val="solid"/>
            <a:miter lim="800000"/>
            <a:headEnd len="med" w="med" type="none"/>
            <a:tailEnd len="med" w="med" type="none"/>
          </a:ln>
          <a:effectLst>
            <a:outerShdw blurRad="63500" dir="2700000" dist="17960">
              <a:schemeClr val="accent2">
                <a:alpha val="34901"/>
              </a:schemeClr>
            </a:outerShdw>
          </a:effectLst>
        </p:spPr>
      </p:cxnSp>
      <p:cxnSp>
        <p:nvCxnSpPr>
          <p:cNvPr id="17" name="Google Shape;17;p121"/>
          <p:cNvCxnSpPr/>
          <p:nvPr/>
        </p:nvCxnSpPr>
        <p:spPr>
          <a:xfrm>
            <a:off x="6286500" y="619125"/>
            <a:ext cx="0" cy="6256337"/>
          </a:xfrm>
          <a:prstGeom prst="straightConnector1">
            <a:avLst/>
          </a:prstGeom>
          <a:noFill/>
          <a:ln cap="flat" cmpd="sng" w="9525">
            <a:solidFill>
              <a:srgbClr val="FFFFFF">
                <a:alpha val="49803"/>
              </a:srgbClr>
            </a:solidFill>
            <a:prstDash val="solid"/>
            <a:miter lim="800000"/>
            <a:headEnd len="med" w="med" type="none"/>
            <a:tailEnd len="med" w="med" type="none"/>
          </a:ln>
          <a:effectLst>
            <a:outerShdw blurRad="63500" dir="2700000" dist="17960">
              <a:schemeClr val="accent2">
                <a:alpha val="34901"/>
              </a:schemeClr>
            </a:outerShdw>
          </a:effectLst>
        </p:spPr>
      </p:cxnSp>
      <p:cxnSp>
        <p:nvCxnSpPr>
          <p:cNvPr id="18" name="Google Shape;18;p121"/>
          <p:cNvCxnSpPr/>
          <p:nvPr/>
        </p:nvCxnSpPr>
        <p:spPr>
          <a:xfrm>
            <a:off x="7439025" y="773112"/>
            <a:ext cx="0" cy="6102350"/>
          </a:xfrm>
          <a:prstGeom prst="straightConnector1">
            <a:avLst/>
          </a:prstGeom>
          <a:noFill/>
          <a:ln cap="flat" cmpd="sng" w="9525">
            <a:solidFill>
              <a:srgbClr val="FFFFFF">
                <a:alpha val="49803"/>
              </a:srgbClr>
            </a:solidFill>
            <a:prstDash val="solid"/>
            <a:miter lim="800000"/>
            <a:headEnd len="med" w="med" type="none"/>
            <a:tailEnd len="med" w="med" type="none"/>
          </a:ln>
          <a:effectLst>
            <a:outerShdw blurRad="63500" dir="2700000" dist="17960">
              <a:schemeClr val="accent2">
                <a:alpha val="34901"/>
              </a:schemeClr>
            </a:outerShdw>
          </a:effectLst>
        </p:spPr>
      </p:cxnSp>
      <p:cxnSp>
        <p:nvCxnSpPr>
          <p:cNvPr id="19" name="Google Shape;19;p121"/>
          <p:cNvCxnSpPr/>
          <p:nvPr/>
        </p:nvCxnSpPr>
        <p:spPr>
          <a:xfrm>
            <a:off x="8591550" y="900112"/>
            <a:ext cx="0" cy="5975350"/>
          </a:xfrm>
          <a:prstGeom prst="straightConnector1">
            <a:avLst/>
          </a:prstGeom>
          <a:noFill/>
          <a:ln cap="flat" cmpd="sng" w="9525">
            <a:solidFill>
              <a:srgbClr val="FFFFFF">
                <a:alpha val="49803"/>
              </a:srgbClr>
            </a:solidFill>
            <a:prstDash val="solid"/>
            <a:miter lim="800000"/>
            <a:headEnd len="med" w="med" type="none"/>
            <a:tailEnd len="med" w="med" type="none"/>
          </a:ln>
          <a:effectLst>
            <a:outerShdw blurRad="63500" dir="2700000" dist="17960">
              <a:schemeClr val="accent2">
                <a:alpha val="34901"/>
              </a:schemeClr>
            </a:outerShdw>
          </a:effectLst>
        </p:spPr>
      </p:cxnSp>
      <p:cxnSp>
        <p:nvCxnSpPr>
          <p:cNvPr id="20" name="Google Shape;20;p121"/>
          <p:cNvCxnSpPr/>
          <p:nvPr/>
        </p:nvCxnSpPr>
        <p:spPr>
          <a:xfrm>
            <a:off x="2595562" y="-2176462"/>
            <a:ext cx="0" cy="5191125"/>
          </a:xfrm>
          <a:prstGeom prst="straightConnector1">
            <a:avLst/>
          </a:prstGeom>
          <a:noFill/>
          <a:ln cap="flat" cmpd="sng" w="9525">
            <a:solidFill>
              <a:srgbClr val="FFFFFF">
                <a:alpha val="49803"/>
              </a:srgbClr>
            </a:solidFill>
            <a:prstDash val="solid"/>
            <a:miter lim="800000"/>
            <a:headEnd len="med" w="med" type="none"/>
            <a:tailEnd len="med" w="med" type="none"/>
          </a:ln>
          <a:effectLst>
            <a:outerShdw blurRad="63500" dir="2700000" dist="17960">
              <a:schemeClr val="accent2">
                <a:alpha val="34901"/>
              </a:schemeClr>
            </a:outerShdw>
          </a:effectLst>
        </p:spPr>
      </p:cxnSp>
      <p:cxnSp>
        <p:nvCxnSpPr>
          <p:cNvPr id="21" name="Google Shape;21;p121"/>
          <p:cNvCxnSpPr/>
          <p:nvPr/>
        </p:nvCxnSpPr>
        <p:spPr>
          <a:xfrm>
            <a:off x="4578350" y="-3036887"/>
            <a:ext cx="0" cy="9156700"/>
          </a:xfrm>
          <a:prstGeom prst="straightConnector1">
            <a:avLst/>
          </a:prstGeom>
          <a:noFill/>
          <a:ln cap="flat" cmpd="sng" w="9525">
            <a:solidFill>
              <a:srgbClr val="FFFFFF">
                <a:alpha val="49803"/>
              </a:srgbClr>
            </a:solidFill>
            <a:prstDash val="solid"/>
            <a:miter lim="800000"/>
            <a:headEnd len="med" w="med" type="none"/>
            <a:tailEnd len="med" w="med" type="none"/>
          </a:ln>
          <a:effectLst>
            <a:outerShdw blurRad="63500" dir="2700000" dist="17960">
              <a:schemeClr val="accent2">
                <a:alpha val="34901"/>
              </a:schemeClr>
            </a:outerShdw>
          </a:effectLst>
        </p:spPr>
      </p:cxnSp>
      <p:cxnSp>
        <p:nvCxnSpPr>
          <p:cNvPr id="22" name="Google Shape;22;p121"/>
          <p:cNvCxnSpPr/>
          <p:nvPr/>
        </p:nvCxnSpPr>
        <p:spPr>
          <a:xfrm>
            <a:off x="4578350" y="-1912937"/>
            <a:ext cx="0" cy="9156700"/>
          </a:xfrm>
          <a:prstGeom prst="straightConnector1">
            <a:avLst/>
          </a:prstGeom>
          <a:noFill/>
          <a:ln cap="flat" cmpd="sng" w="9525">
            <a:solidFill>
              <a:srgbClr val="FFFFFF">
                <a:alpha val="49803"/>
              </a:srgbClr>
            </a:solidFill>
            <a:prstDash val="solid"/>
            <a:miter lim="800000"/>
            <a:headEnd len="med" w="med" type="none"/>
            <a:tailEnd len="med" w="med" type="none"/>
          </a:ln>
          <a:effectLst>
            <a:outerShdw blurRad="63500" dir="2700000" dist="17960">
              <a:schemeClr val="accent2">
                <a:alpha val="34901"/>
              </a:schemeClr>
            </a:outerShdw>
          </a:effectLst>
        </p:spPr>
      </p:cxnSp>
      <p:cxnSp>
        <p:nvCxnSpPr>
          <p:cNvPr id="23" name="Google Shape;23;p121"/>
          <p:cNvCxnSpPr/>
          <p:nvPr/>
        </p:nvCxnSpPr>
        <p:spPr>
          <a:xfrm>
            <a:off x="4579937" y="-788987"/>
            <a:ext cx="0" cy="9153525"/>
          </a:xfrm>
          <a:prstGeom prst="straightConnector1">
            <a:avLst/>
          </a:prstGeom>
          <a:noFill/>
          <a:ln cap="flat" cmpd="sng" w="9525">
            <a:solidFill>
              <a:srgbClr val="FFFFFF">
                <a:alpha val="49803"/>
              </a:srgbClr>
            </a:solidFill>
            <a:prstDash val="solid"/>
            <a:miter lim="800000"/>
            <a:headEnd len="med" w="med" type="none"/>
            <a:tailEnd len="med" w="med" type="none"/>
          </a:ln>
          <a:effectLst>
            <a:outerShdw blurRad="63500" dir="2700000" dist="17960">
              <a:schemeClr val="accent2">
                <a:alpha val="34901"/>
              </a:schemeClr>
            </a:outerShdw>
          </a:effectLst>
        </p:spPr>
      </p:cxnSp>
      <p:cxnSp>
        <p:nvCxnSpPr>
          <p:cNvPr id="24" name="Google Shape;24;p121"/>
          <p:cNvCxnSpPr/>
          <p:nvPr/>
        </p:nvCxnSpPr>
        <p:spPr>
          <a:xfrm>
            <a:off x="4579937" y="334962"/>
            <a:ext cx="0" cy="9153525"/>
          </a:xfrm>
          <a:prstGeom prst="straightConnector1">
            <a:avLst/>
          </a:prstGeom>
          <a:noFill/>
          <a:ln cap="flat" cmpd="sng" w="9525">
            <a:solidFill>
              <a:srgbClr val="FFFFFF">
                <a:alpha val="49803"/>
              </a:srgbClr>
            </a:solidFill>
            <a:prstDash val="solid"/>
            <a:miter lim="800000"/>
            <a:headEnd len="med" w="med" type="none"/>
            <a:tailEnd len="med" w="med" type="none"/>
          </a:ln>
          <a:effectLst>
            <a:outerShdw blurRad="63500" dir="2700000" dist="17960">
              <a:schemeClr val="accent2">
                <a:alpha val="34901"/>
              </a:schemeClr>
            </a:outerShdw>
          </a:effectLst>
        </p:spPr>
      </p:cxnSp>
      <p:cxnSp>
        <p:nvCxnSpPr>
          <p:cNvPr id="25" name="Google Shape;25;p121"/>
          <p:cNvCxnSpPr/>
          <p:nvPr/>
        </p:nvCxnSpPr>
        <p:spPr>
          <a:xfrm>
            <a:off x="4905375" y="1824037"/>
            <a:ext cx="0" cy="8423275"/>
          </a:xfrm>
          <a:prstGeom prst="straightConnector1">
            <a:avLst/>
          </a:prstGeom>
          <a:noFill/>
          <a:ln cap="flat" cmpd="sng" w="9525">
            <a:solidFill>
              <a:srgbClr val="FFFFFF">
                <a:alpha val="49803"/>
              </a:srgbClr>
            </a:solidFill>
            <a:prstDash val="solid"/>
            <a:miter lim="800000"/>
            <a:headEnd len="med" w="med" type="none"/>
            <a:tailEnd len="med" w="med" type="none"/>
          </a:ln>
          <a:effectLst>
            <a:outerShdw blurRad="63500" dir="2700000" dist="17960">
              <a:schemeClr val="accent2">
                <a:alpha val="34901"/>
              </a:schemeClr>
            </a:outerShdw>
          </a:effectLst>
        </p:spPr>
      </p:cxnSp>
      <p:sp>
        <p:nvSpPr>
          <p:cNvPr id="26" name="Google Shape;26;p121"/>
          <p:cNvSpPr txBox="1"/>
          <p:nvPr/>
        </p:nvSpPr>
        <p:spPr>
          <a:xfrm>
            <a:off x="4005262" y="2692400"/>
            <a:ext cx="1128712" cy="1079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27" name="Google Shape;27;p121"/>
          <p:cNvSpPr txBox="1"/>
          <p:nvPr/>
        </p:nvSpPr>
        <p:spPr>
          <a:xfrm>
            <a:off x="7459662" y="4937125"/>
            <a:ext cx="1120775" cy="1079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28" name="Google Shape;28;p121"/>
          <p:cNvSpPr txBox="1"/>
          <p:nvPr/>
        </p:nvSpPr>
        <p:spPr>
          <a:xfrm>
            <a:off x="549275" y="3808412"/>
            <a:ext cx="1128712" cy="1079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29" name="Google Shape;29;p121"/>
          <p:cNvSpPr txBox="1"/>
          <p:nvPr/>
        </p:nvSpPr>
        <p:spPr>
          <a:xfrm>
            <a:off x="6307137" y="6064250"/>
            <a:ext cx="1128712" cy="79692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30" name="Google Shape;30;p121"/>
          <p:cNvSpPr txBox="1"/>
          <p:nvPr/>
        </p:nvSpPr>
        <p:spPr>
          <a:xfrm>
            <a:off x="2846387" y="0"/>
            <a:ext cx="1128712" cy="4048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31" name="Google Shape;31;p121"/>
          <p:cNvSpPr txBox="1"/>
          <p:nvPr/>
        </p:nvSpPr>
        <p:spPr>
          <a:xfrm>
            <a:off x="2852737" y="4938712"/>
            <a:ext cx="1120775" cy="1079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32" name="Google Shape;32;p121"/>
          <p:cNvSpPr txBox="1"/>
          <p:nvPr/>
        </p:nvSpPr>
        <p:spPr>
          <a:xfrm>
            <a:off x="6300787" y="1566862"/>
            <a:ext cx="1120775" cy="1079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33" name="Google Shape;33;p121"/>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4" name="Google Shape;34;p1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5" name="Google Shape;35;p1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6" name="Google Shape;36;p1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1pPr>
            <a:lvl2pPr indent="0" lvl="1" marL="0" marR="0" rtl="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2pPr>
            <a:lvl3pPr indent="0" lvl="2" marL="0" marR="0" rtl="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3pPr>
            <a:lvl4pPr indent="0" lvl="3" marL="0" marR="0" rtl="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4pPr>
            <a:lvl5pPr indent="0" lvl="4" marL="0" marR="0" rtl="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5pPr>
            <a:lvl6pPr indent="0" lvl="5" marL="0" marR="0" rtl="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6pPr>
            <a:lvl7pPr indent="0" lvl="6" marL="0" marR="0" rtl="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7pPr>
            <a:lvl8pPr indent="0" lvl="7" marL="0" marR="0" rtl="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8pPr>
            <a:lvl9pPr indent="0" lvl="8" marL="0" marR="0" rtl="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
        <p:nvSpPr>
          <p:cNvPr id="37" name="Google Shape;37;p121"/>
          <p:cNvSpPr/>
          <p:nvPr/>
        </p:nvSpPr>
        <p:spPr>
          <a:xfrm>
            <a:off x="4041775" y="0"/>
            <a:ext cx="5105400" cy="739775"/>
          </a:xfrm>
          <a:custGeom>
            <a:rect b="b" l="l" r="r" t="t"/>
            <a:pathLst>
              <a:path extrusionOk="0" h="453" w="3130">
                <a:moveTo>
                  <a:pt x="3130" y="453"/>
                </a:moveTo>
                <a:cubicBezTo>
                  <a:pt x="3130" y="226"/>
                  <a:pt x="3130" y="0"/>
                  <a:pt x="3130" y="0"/>
                </a:cubicBezTo>
                <a:lnTo>
                  <a:pt x="0" y="0"/>
                </a:lnTo>
                <a:cubicBezTo>
                  <a:pt x="0" y="0"/>
                  <a:pt x="1298" y="389"/>
                  <a:pt x="3130" y="453"/>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38" name="Google Shape;38;p121"/>
          <p:cNvSpPr txBox="1"/>
          <p:nvPr>
            <p:ph type="title"/>
          </p:nvPr>
        </p:nvSpPr>
        <p:spPr>
          <a:xfrm>
            <a:off x="457200" y="325437"/>
            <a:ext cx="8229600" cy="927100"/>
          </a:xfrm>
          <a:prstGeom prst="rect">
            <a:avLst/>
          </a:prstGeom>
          <a:noFill/>
          <a:ln>
            <a:noFill/>
          </a:ln>
          <a:effectLst>
            <a:outerShdw blurRad="63500" dir="2700000" dist="35921">
              <a:srgbClr val="FFFFFF"/>
            </a:outerShdw>
          </a:effectLst>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pic>
        <p:nvPicPr>
          <p:cNvPr descr="water" id="39" name="Google Shape;39;p121"/>
          <p:cNvPicPr preferRelativeResize="0"/>
          <p:nvPr/>
        </p:nvPicPr>
        <p:blipFill rotWithShape="1">
          <a:blip r:embed="rId1">
            <a:alphaModFix/>
          </a:blip>
          <a:srcRect b="27485" l="22409" r="0" t="16374"/>
          <a:stretch/>
        </p:blipFill>
        <p:spPr>
          <a:xfrm rot="780000">
            <a:off x="6629400" y="-381000"/>
            <a:ext cx="2417762" cy="1995487"/>
          </a:xfrm>
          <a:prstGeom prst="rect">
            <a:avLst/>
          </a:prstGeom>
          <a:noFill/>
          <a:ln>
            <a:noFill/>
          </a:ln>
        </p:spPr>
      </p:pic>
      <p:pic>
        <p:nvPicPr>
          <p:cNvPr descr="3" id="40" name="Google Shape;40;p121"/>
          <p:cNvPicPr preferRelativeResize="0"/>
          <p:nvPr/>
        </p:nvPicPr>
        <p:blipFill rotWithShape="1">
          <a:blip r:embed="rId2">
            <a:alphaModFix/>
          </a:blip>
          <a:srcRect b="0" l="0" r="0" t="0"/>
          <a:stretch/>
        </p:blipFill>
        <p:spPr>
          <a:xfrm flipH="1" rot="-840000">
            <a:off x="49212" y="5726112"/>
            <a:ext cx="1223962" cy="1371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5" name="Shape 135"/>
        <p:cNvGrpSpPr/>
        <p:nvPr/>
      </p:nvGrpSpPr>
      <p:grpSpPr>
        <a:xfrm>
          <a:off x="0" y="0"/>
          <a:ext cx="0" cy="0"/>
          <a:chOff x="0" y="0"/>
          <a:chExt cx="0" cy="0"/>
        </a:xfrm>
      </p:grpSpPr>
      <p:sp>
        <p:nvSpPr>
          <p:cNvPr id="136" name="Google Shape;136;p130"/>
          <p:cNvSpPr/>
          <p:nvPr/>
        </p:nvSpPr>
        <p:spPr>
          <a:xfrm>
            <a:off x="-9525" y="-9525"/>
            <a:ext cx="9156700" cy="6872287"/>
          </a:xfrm>
          <a:custGeom>
            <a:rect b="b" l="l" r="r" t="t"/>
            <a:pathLst>
              <a:path extrusionOk="0" h="4329" w="5768">
                <a:moveTo>
                  <a:pt x="5766" y="605"/>
                </a:moveTo>
                <a:cubicBezTo>
                  <a:pt x="5767" y="2464"/>
                  <a:pt x="5768" y="4325"/>
                  <a:pt x="5768" y="4325"/>
                </a:cubicBezTo>
                <a:lnTo>
                  <a:pt x="1082" y="4329"/>
                </a:lnTo>
                <a:cubicBezTo>
                  <a:pt x="318" y="3809"/>
                  <a:pt x="9" y="3349"/>
                  <a:pt x="13" y="3351"/>
                </a:cubicBezTo>
                <a:lnTo>
                  <a:pt x="0" y="0"/>
                </a:lnTo>
                <a:lnTo>
                  <a:pt x="2428" y="7"/>
                </a:lnTo>
                <a:cubicBezTo>
                  <a:pt x="2428" y="12"/>
                  <a:pt x="3096" y="401"/>
                  <a:pt x="5766" y="605"/>
                </a:cubicBezTo>
                <a:close/>
              </a:path>
            </a:pathLst>
          </a:custGeom>
          <a:gradFill>
            <a:gsLst>
              <a:gs pos="0">
                <a:srgbClr val="FFFEFE"/>
              </a:gs>
              <a:gs pos="100000">
                <a:srgbClr val="FEE9DE">
                  <a:alpha val="69803"/>
                </a:srgbClr>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137" name="Google Shape;137;p130"/>
          <p:cNvSpPr/>
          <p:nvPr/>
        </p:nvSpPr>
        <p:spPr>
          <a:xfrm>
            <a:off x="-4762" y="5500687"/>
            <a:ext cx="1441450" cy="1358900"/>
          </a:xfrm>
          <a:custGeom>
            <a:rect b="b" l="l" r="r" t="t"/>
            <a:pathLst>
              <a:path extrusionOk="0" h="1100" w="1089">
                <a:moveTo>
                  <a:pt x="0" y="0"/>
                </a:moveTo>
                <a:cubicBezTo>
                  <a:pt x="0" y="550"/>
                  <a:pt x="0" y="1100"/>
                  <a:pt x="0" y="1100"/>
                </a:cubicBezTo>
                <a:lnTo>
                  <a:pt x="1089" y="1100"/>
                </a:lnTo>
                <a:cubicBezTo>
                  <a:pt x="1089" y="1100"/>
                  <a:pt x="596" y="865"/>
                  <a:pt x="0" y="0"/>
                </a:cubicBez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cxnSp>
        <p:nvCxnSpPr>
          <p:cNvPr id="138" name="Google Shape;138;p130"/>
          <p:cNvCxnSpPr/>
          <p:nvPr/>
        </p:nvCxnSpPr>
        <p:spPr>
          <a:xfrm>
            <a:off x="527050" y="0"/>
            <a:ext cx="0" cy="5910262"/>
          </a:xfrm>
          <a:prstGeom prst="straightConnector1">
            <a:avLst/>
          </a:prstGeom>
          <a:noFill/>
          <a:ln cap="flat" cmpd="sng" w="9525">
            <a:solidFill>
              <a:srgbClr val="FFFFFF">
                <a:alpha val="49803"/>
              </a:srgbClr>
            </a:solidFill>
            <a:prstDash val="solid"/>
            <a:miter lim="800000"/>
            <a:headEnd len="med" w="med" type="none"/>
            <a:tailEnd len="med" w="med" type="none"/>
          </a:ln>
          <a:effectLst>
            <a:outerShdw blurRad="63500" dir="2700000" dist="17960">
              <a:schemeClr val="accent2">
                <a:alpha val="34901"/>
              </a:schemeClr>
            </a:outerShdw>
          </a:effectLst>
        </p:spPr>
      </p:cxnSp>
      <p:cxnSp>
        <p:nvCxnSpPr>
          <p:cNvPr id="139" name="Google Shape;139;p130"/>
          <p:cNvCxnSpPr/>
          <p:nvPr/>
        </p:nvCxnSpPr>
        <p:spPr>
          <a:xfrm>
            <a:off x="1677987" y="0"/>
            <a:ext cx="0" cy="6832600"/>
          </a:xfrm>
          <a:prstGeom prst="straightConnector1">
            <a:avLst/>
          </a:prstGeom>
          <a:noFill/>
          <a:ln cap="flat" cmpd="sng" w="9525">
            <a:solidFill>
              <a:srgbClr val="FFFFFF">
                <a:alpha val="49803"/>
              </a:srgbClr>
            </a:solidFill>
            <a:prstDash val="solid"/>
            <a:miter lim="800000"/>
            <a:headEnd len="med" w="med" type="none"/>
            <a:tailEnd len="med" w="med" type="none"/>
          </a:ln>
          <a:effectLst>
            <a:outerShdw blurRad="63500" dir="2700000" dist="17960">
              <a:schemeClr val="accent2">
                <a:alpha val="34901"/>
              </a:schemeClr>
            </a:outerShdw>
          </a:effectLst>
        </p:spPr>
      </p:cxnSp>
      <p:cxnSp>
        <p:nvCxnSpPr>
          <p:cNvPr id="140" name="Google Shape;140;p130"/>
          <p:cNvCxnSpPr/>
          <p:nvPr/>
        </p:nvCxnSpPr>
        <p:spPr>
          <a:xfrm>
            <a:off x="2830512" y="0"/>
            <a:ext cx="0" cy="6861175"/>
          </a:xfrm>
          <a:prstGeom prst="straightConnector1">
            <a:avLst/>
          </a:prstGeom>
          <a:noFill/>
          <a:ln cap="flat" cmpd="sng" w="9525">
            <a:solidFill>
              <a:srgbClr val="FFFFFF">
                <a:alpha val="49803"/>
              </a:srgbClr>
            </a:solidFill>
            <a:prstDash val="solid"/>
            <a:miter lim="800000"/>
            <a:headEnd len="med" w="med" type="none"/>
            <a:tailEnd len="med" w="med" type="none"/>
          </a:ln>
          <a:effectLst>
            <a:outerShdw blurRad="63500" dir="2700000" dist="17960">
              <a:schemeClr val="accent2">
                <a:alpha val="34901"/>
              </a:schemeClr>
            </a:outerShdw>
          </a:effectLst>
        </p:spPr>
      </p:cxnSp>
      <p:cxnSp>
        <p:nvCxnSpPr>
          <p:cNvPr id="141" name="Google Shape;141;p130"/>
          <p:cNvCxnSpPr/>
          <p:nvPr/>
        </p:nvCxnSpPr>
        <p:spPr>
          <a:xfrm>
            <a:off x="3983037" y="0"/>
            <a:ext cx="0" cy="6875462"/>
          </a:xfrm>
          <a:prstGeom prst="straightConnector1">
            <a:avLst/>
          </a:prstGeom>
          <a:noFill/>
          <a:ln cap="flat" cmpd="sng" w="9525">
            <a:solidFill>
              <a:srgbClr val="FFFFFF">
                <a:alpha val="49803"/>
              </a:srgbClr>
            </a:solidFill>
            <a:prstDash val="solid"/>
            <a:miter lim="800000"/>
            <a:headEnd len="med" w="med" type="none"/>
            <a:tailEnd len="med" w="med" type="none"/>
          </a:ln>
          <a:effectLst>
            <a:outerShdw blurRad="63500" dir="2700000" dist="17960">
              <a:schemeClr val="accent2">
                <a:alpha val="34901"/>
              </a:schemeClr>
            </a:outerShdw>
          </a:effectLst>
        </p:spPr>
      </p:cxnSp>
      <p:cxnSp>
        <p:nvCxnSpPr>
          <p:cNvPr id="142" name="Google Shape;142;p130"/>
          <p:cNvCxnSpPr/>
          <p:nvPr/>
        </p:nvCxnSpPr>
        <p:spPr>
          <a:xfrm>
            <a:off x="5133975" y="388937"/>
            <a:ext cx="0" cy="6486525"/>
          </a:xfrm>
          <a:prstGeom prst="straightConnector1">
            <a:avLst/>
          </a:prstGeom>
          <a:noFill/>
          <a:ln cap="flat" cmpd="sng" w="9525">
            <a:solidFill>
              <a:srgbClr val="FFFFFF">
                <a:alpha val="49803"/>
              </a:srgbClr>
            </a:solidFill>
            <a:prstDash val="solid"/>
            <a:miter lim="800000"/>
            <a:headEnd len="med" w="med" type="none"/>
            <a:tailEnd len="med" w="med" type="none"/>
          </a:ln>
          <a:effectLst>
            <a:outerShdw blurRad="63500" dir="2700000" dist="17960">
              <a:schemeClr val="accent2">
                <a:alpha val="34901"/>
              </a:schemeClr>
            </a:outerShdw>
          </a:effectLst>
        </p:spPr>
      </p:cxnSp>
      <p:cxnSp>
        <p:nvCxnSpPr>
          <p:cNvPr id="143" name="Google Shape;143;p130"/>
          <p:cNvCxnSpPr/>
          <p:nvPr/>
        </p:nvCxnSpPr>
        <p:spPr>
          <a:xfrm>
            <a:off x="6286500" y="619125"/>
            <a:ext cx="0" cy="6256337"/>
          </a:xfrm>
          <a:prstGeom prst="straightConnector1">
            <a:avLst/>
          </a:prstGeom>
          <a:noFill/>
          <a:ln cap="flat" cmpd="sng" w="9525">
            <a:solidFill>
              <a:srgbClr val="FFFFFF">
                <a:alpha val="49803"/>
              </a:srgbClr>
            </a:solidFill>
            <a:prstDash val="solid"/>
            <a:miter lim="800000"/>
            <a:headEnd len="med" w="med" type="none"/>
            <a:tailEnd len="med" w="med" type="none"/>
          </a:ln>
          <a:effectLst>
            <a:outerShdw blurRad="63500" dir="2700000" dist="17960">
              <a:schemeClr val="accent2">
                <a:alpha val="34901"/>
              </a:schemeClr>
            </a:outerShdw>
          </a:effectLst>
        </p:spPr>
      </p:cxnSp>
      <p:cxnSp>
        <p:nvCxnSpPr>
          <p:cNvPr id="144" name="Google Shape;144;p130"/>
          <p:cNvCxnSpPr/>
          <p:nvPr/>
        </p:nvCxnSpPr>
        <p:spPr>
          <a:xfrm>
            <a:off x="7439025" y="773112"/>
            <a:ext cx="0" cy="6102350"/>
          </a:xfrm>
          <a:prstGeom prst="straightConnector1">
            <a:avLst/>
          </a:prstGeom>
          <a:noFill/>
          <a:ln cap="flat" cmpd="sng" w="9525">
            <a:solidFill>
              <a:srgbClr val="FFFFFF">
                <a:alpha val="49803"/>
              </a:srgbClr>
            </a:solidFill>
            <a:prstDash val="solid"/>
            <a:miter lim="800000"/>
            <a:headEnd len="med" w="med" type="none"/>
            <a:tailEnd len="med" w="med" type="none"/>
          </a:ln>
          <a:effectLst>
            <a:outerShdw blurRad="63500" dir="2700000" dist="17960">
              <a:schemeClr val="accent2">
                <a:alpha val="34901"/>
              </a:schemeClr>
            </a:outerShdw>
          </a:effectLst>
        </p:spPr>
      </p:cxnSp>
      <p:cxnSp>
        <p:nvCxnSpPr>
          <p:cNvPr id="145" name="Google Shape;145;p130"/>
          <p:cNvCxnSpPr/>
          <p:nvPr/>
        </p:nvCxnSpPr>
        <p:spPr>
          <a:xfrm>
            <a:off x="8591550" y="900112"/>
            <a:ext cx="0" cy="5975350"/>
          </a:xfrm>
          <a:prstGeom prst="straightConnector1">
            <a:avLst/>
          </a:prstGeom>
          <a:noFill/>
          <a:ln cap="flat" cmpd="sng" w="9525">
            <a:solidFill>
              <a:srgbClr val="FFFFFF">
                <a:alpha val="49803"/>
              </a:srgbClr>
            </a:solidFill>
            <a:prstDash val="solid"/>
            <a:miter lim="800000"/>
            <a:headEnd len="med" w="med" type="none"/>
            <a:tailEnd len="med" w="med" type="none"/>
          </a:ln>
          <a:effectLst>
            <a:outerShdw blurRad="63500" dir="2700000" dist="17960">
              <a:schemeClr val="accent2">
                <a:alpha val="34901"/>
              </a:schemeClr>
            </a:outerShdw>
          </a:effectLst>
        </p:spPr>
      </p:cxnSp>
      <p:cxnSp>
        <p:nvCxnSpPr>
          <p:cNvPr id="146" name="Google Shape;146;p130"/>
          <p:cNvCxnSpPr/>
          <p:nvPr/>
        </p:nvCxnSpPr>
        <p:spPr>
          <a:xfrm>
            <a:off x="2595562" y="-2176462"/>
            <a:ext cx="0" cy="5191125"/>
          </a:xfrm>
          <a:prstGeom prst="straightConnector1">
            <a:avLst/>
          </a:prstGeom>
          <a:noFill/>
          <a:ln cap="flat" cmpd="sng" w="9525">
            <a:solidFill>
              <a:srgbClr val="FFFFFF">
                <a:alpha val="49803"/>
              </a:srgbClr>
            </a:solidFill>
            <a:prstDash val="solid"/>
            <a:miter lim="800000"/>
            <a:headEnd len="med" w="med" type="none"/>
            <a:tailEnd len="med" w="med" type="none"/>
          </a:ln>
          <a:effectLst>
            <a:outerShdw blurRad="63500" dir="2700000" dist="17960">
              <a:schemeClr val="accent2">
                <a:alpha val="34901"/>
              </a:schemeClr>
            </a:outerShdw>
          </a:effectLst>
        </p:spPr>
      </p:cxnSp>
      <p:cxnSp>
        <p:nvCxnSpPr>
          <p:cNvPr id="147" name="Google Shape;147;p130"/>
          <p:cNvCxnSpPr/>
          <p:nvPr/>
        </p:nvCxnSpPr>
        <p:spPr>
          <a:xfrm>
            <a:off x="4578350" y="-3036887"/>
            <a:ext cx="0" cy="9156700"/>
          </a:xfrm>
          <a:prstGeom prst="straightConnector1">
            <a:avLst/>
          </a:prstGeom>
          <a:noFill/>
          <a:ln cap="flat" cmpd="sng" w="9525">
            <a:solidFill>
              <a:srgbClr val="FFFFFF">
                <a:alpha val="49803"/>
              </a:srgbClr>
            </a:solidFill>
            <a:prstDash val="solid"/>
            <a:miter lim="800000"/>
            <a:headEnd len="med" w="med" type="none"/>
            <a:tailEnd len="med" w="med" type="none"/>
          </a:ln>
          <a:effectLst>
            <a:outerShdw blurRad="63500" dir="2700000" dist="17960">
              <a:schemeClr val="accent2">
                <a:alpha val="34901"/>
              </a:schemeClr>
            </a:outerShdw>
          </a:effectLst>
        </p:spPr>
      </p:cxnSp>
      <p:cxnSp>
        <p:nvCxnSpPr>
          <p:cNvPr id="148" name="Google Shape;148;p130"/>
          <p:cNvCxnSpPr/>
          <p:nvPr/>
        </p:nvCxnSpPr>
        <p:spPr>
          <a:xfrm>
            <a:off x="4578350" y="-1912937"/>
            <a:ext cx="0" cy="9156700"/>
          </a:xfrm>
          <a:prstGeom prst="straightConnector1">
            <a:avLst/>
          </a:prstGeom>
          <a:noFill/>
          <a:ln cap="flat" cmpd="sng" w="9525">
            <a:solidFill>
              <a:srgbClr val="FFFFFF">
                <a:alpha val="49803"/>
              </a:srgbClr>
            </a:solidFill>
            <a:prstDash val="solid"/>
            <a:miter lim="800000"/>
            <a:headEnd len="med" w="med" type="none"/>
            <a:tailEnd len="med" w="med" type="none"/>
          </a:ln>
          <a:effectLst>
            <a:outerShdw blurRad="63500" dir="2700000" dist="17960">
              <a:schemeClr val="accent2">
                <a:alpha val="34901"/>
              </a:schemeClr>
            </a:outerShdw>
          </a:effectLst>
        </p:spPr>
      </p:cxnSp>
      <p:cxnSp>
        <p:nvCxnSpPr>
          <p:cNvPr id="149" name="Google Shape;149;p130"/>
          <p:cNvCxnSpPr/>
          <p:nvPr/>
        </p:nvCxnSpPr>
        <p:spPr>
          <a:xfrm>
            <a:off x="4579937" y="-788987"/>
            <a:ext cx="0" cy="9153525"/>
          </a:xfrm>
          <a:prstGeom prst="straightConnector1">
            <a:avLst/>
          </a:prstGeom>
          <a:noFill/>
          <a:ln cap="flat" cmpd="sng" w="9525">
            <a:solidFill>
              <a:srgbClr val="FFFFFF">
                <a:alpha val="49803"/>
              </a:srgbClr>
            </a:solidFill>
            <a:prstDash val="solid"/>
            <a:miter lim="800000"/>
            <a:headEnd len="med" w="med" type="none"/>
            <a:tailEnd len="med" w="med" type="none"/>
          </a:ln>
          <a:effectLst>
            <a:outerShdw blurRad="63500" dir="2700000" dist="17960">
              <a:schemeClr val="accent2">
                <a:alpha val="34901"/>
              </a:schemeClr>
            </a:outerShdw>
          </a:effectLst>
        </p:spPr>
      </p:cxnSp>
      <p:cxnSp>
        <p:nvCxnSpPr>
          <p:cNvPr id="150" name="Google Shape;150;p130"/>
          <p:cNvCxnSpPr/>
          <p:nvPr/>
        </p:nvCxnSpPr>
        <p:spPr>
          <a:xfrm>
            <a:off x="4579937" y="334962"/>
            <a:ext cx="0" cy="9153525"/>
          </a:xfrm>
          <a:prstGeom prst="straightConnector1">
            <a:avLst/>
          </a:prstGeom>
          <a:noFill/>
          <a:ln cap="flat" cmpd="sng" w="9525">
            <a:solidFill>
              <a:srgbClr val="FFFFFF">
                <a:alpha val="49803"/>
              </a:srgbClr>
            </a:solidFill>
            <a:prstDash val="solid"/>
            <a:miter lim="800000"/>
            <a:headEnd len="med" w="med" type="none"/>
            <a:tailEnd len="med" w="med" type="none"/>
          </a:ln>
          <a:effectLst>
            <a:outerShdw blurRad="63500" dir="2700000" dist="17960">
              <a:schemeClr val="accent2">
                <a:alpha val="34901"/>
              </a:schemeClr>
            </a:outerShdw>
          </a:effectLst>
        </p:spPr>
      </p:cxnSp>
      <p:cxnSp>
        <p:nvCxnSpPr>
          <p:cNvPr id="151" name="Google Shape;151;p130"/>
          <p:cNvCxnSpPr/>
          <p:nvPr/>
        </p:nvCxnSpPr>
        <p:spPr>
          <a:xfrm>
            <a:off x="4905375" y="1824037"/>
            <a:ext cx="0" cy="8423275"/>
          </a:xfrm>
          <a:prstGeom prst="straightConnector1">
            <a:avLst/>
          </a:prstGeom>
          <a:noFill/>
          <a:ln cap="flat" cmpd="sng" w="9525">
            <a:solidFill>
              <a:srgbClr val="FFFFFF">
                <a:alpha val="49803"/>
              </a:srgbClr>
            </a:solidFill>
            <a:prstDash val="solid"/>
            <a:miter lim="800000"/>
            <a:headEnd len="med" w="med" type="none"/>
            <a:tailEnd len="med" w="med" type="none"/>
          </a:ln>
          <a:effectLst>
            <a:outerShdw blurRad="63500" dir="2700000" dist="17960">
              <a:schemeClr val="accent2">
                <a:alpha val="34901"/>
              </a:schemeClr>
            </a:outerShdw>
          </a:effectLst>
        </p:spPr>
      </p:cxnSp>
      <p:sp>
        <p:nvSpPr>
          <p:cNvPr id="152" name="Google Shape;152;p130"/>
          <p:cNvSpPr txBox="1"/>
          <p:nvPr/>
        </p:nvSpPr>
        <p:spPr>
          <a:xfrm>
            <a:off x="4005262" y="2692400"/>
            <a:ext cx="1128712" cy="1079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153" name="Google Shape;153;p130"/>
          <p:cNvSpPr txBox="1"/>
          <p:nvPr/>
        </p:nvSpPr>
        <p:spPr>
          <a:xfrm>
            <a:off x="7459662" y="4937125"/>
            <a:ext cx="1120775" cy="1079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154" name="Google Shape;154;p130"/>
          <p:cNvSpPr txBox="1"/>
          <p:nvPr/>
        </p:nvSpPr>
        <p:spPr>
          <a:xfrm>
            <a:off x="549275" y="3808412"/>
            <a:ext cx="1128712" cy="1079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155" name="Google Shape;155;p130"/>
          <p:cNvSpPr txBox="1"/>
          <p:nvPr/>
        </p:nvSpPr>
        <p:spPr>
          <a:xfrm>
            <a:off x="6307137" y="6064250"/>
            <a:ext cx="1128712" cy="79692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156" name="Google Shape;156;p130"/>
          <p:cNvSpPr txBox="1"/>
          <p:nvPr/>
        </p:nvSpPr>
        <p:spPr>
          <a:xfrm>
            <a:off x="2846387" y="0"/>
            <a:ext cx="1128712" cy="4048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157" name="Google Shape;157;p130"/>
          <p:cNvSpPr txBox="1"/>
          <p:nvPr/>
        </p:nvSpPr>
        <p:spPr>
          <a:xfrm>
            <a:off x="2852737" y="4938712"/>
            <a:ext cx="1120775" cy="1079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158" name="Google Shape;158;p130"/>
          <p:cNvSpPr txBox="1"/>
          <p:nvPr/>
        </p:nvSpPr>
        <p:spPr>
          <a:xfrm>
            <a:off x="6300787" y="1566862"/>
            <a:ext cx="1120775" cy="1079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159" name="Google Shape;159;p130"/>
          <p:cNvSpPr/>
          <p:nvPr/>
        </p:nvSpPr>
        <p:spPr>
          <a:xfrm>
            <a:off x="4041775" y="0"/>
            <a:ext cx="5105400" cy="739775"/>
          </a:xfrm>
          <a:custGeom>
            <a:rect b="b" l="l" r="r" t="t"/>
            <a:pathLst>
              <a:path extrusionOk="0" h="453" w="3130">
                <a:moveTo>
                  <a:pt x="3130" y="453"/>
                </a:moveTo>
                <a:cubicBezTo>
                  <a:pt x="3130" y="226"/>
                  <a:pt x="3130" y="0"/>
                  <a:pt x="3130" y="0"/>
                </a:cubicBezTo>
                <a:lnTo>
                  <a:pt x="0" y="0"/>
                </a:lnTo>
                <a:cubicBezTo>
                  <a:pt x="0" y="0"/>
                  <a:pt x="1298" y="389"/>
                  <a:pt x="3130" y="453"/>
                </a:cubicBez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pic>
        <p:nvPicPr>
          <p:cNvPr descr="water" id="160" name="Google Shape;160;p130"/>
          <p:cNvPicPr preferRelativeResize="0"/>
          <p:nvPr/>
        </p:nvPicPr>
        <p:blipFill rotWithShape="1">
          <a:blip r:embed="rId1">
            <a:alphaModFix/>
          </a:blip>
          <a:srcRect b="27485" l="22409" r="0" t="16374"/>
          <a:stretch/>
        </p:blipFill>
        <p:spPr>
          <a:xfrm rot="780000">
            <a:off x="6629400" y="-381000"/>
            <a:ext cx="2417762" cy="1995487"/>
          </a:xfrm>
          <a:prstGeom prst="rect">
            <a:avLst/>
          </a:prstGeom>
          <a:noFill/>
          <a:ln>
            <a:noFill/>
          </a:ln>
        </p:spPr>
      </p:pic>
      <p:pic>
        <p:nvPicPr>
          <p:cNvPr descr="3" id="161" name="Google Shape;161;p130"/>
          <p:cNvPicPr preferRelativeResize="0"/>
          <p:nvPr/>
        </p:nvPicPr>
        <p:blipFill rotWithShape="1">
          <a:blip r:embed="rId2">
            <a:alphaModFix/>
          </a:blip>
          <a:srcRect b="0" l="0" r="0" t="0"/>
          <a:stretch/>
        </p:blipFill>
        <p:spPr>
          <a:xfrm flipH="1" rot="-840000">
            <a:off x="49212" y="5726112"/>
            <a:ext cx="1223962" cy="1371600"/>
          </a:xfrm>
          <a:prstGeom prst="rect">
            <a:avLst/>
          </a:prstGeom>
          <a:noFill/>
          <a:ln>
            <a:noFill/>
          </a:ln>
        </p:spPr>
      </p:pic>
      <p:sp>
        <p:nvSpPr>
          <p:cNvPr id="162" name="Google Shape;162;p130"/>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3" name="Google Shape;163;p130"/>
          <p:cNvSpPr txBox="1"/>
          <p:nvPr>
            <p:ph type="title"/>
          </p:nvPr>
        </p:nvSpPr>
        <p:spPr>
          <a:xfrm>
            <a:off x="457200" y="325437"/>
            <a:ext cx="8229600" cy="927100"/>
          </a:xfrm>
          <a:prstGeom prst="rect">
            <a:avLst/>
          </a:prstGeom>
          <a:noFill/>
          <a:ln>
            <a:noFill/>
          </a:ln>
          <a:effectLst>
            <a:outerShdw blurRad="63500" dir="2700000" dist="35921">
              <a:srgbClr val="FFFFFF"/>
            </a:outerShdw>
          </a:effectLst>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164" name="Google Shape;164;p13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a:solidFill>
                  <a:schemeClr val="dk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65" name="Google Shape;165;p13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66" name="Google Shape;166;p13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1pPr>
            <a:lvl2pPr indent="0" lvl="1" marL="0" marR="0" rtl="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2pPr>
            <a:lvl3pPr indent="0" lvl="2" marL="0" marR="0" rtl="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3pPr>
            <a:lvl4pPr indent="0" lvl="3" marL="0" marR="0" rtl="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4pPr>
            <a:lvl5pPr indent="0" lvl="4" marL="0" marR="0" rtl="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5pPr>
            <a:lvl6pPr indent="0" lvl="5" marL="0" marR="0" rtl="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6pPr>
            <a:lvl7pPr indent="0" lvl="6" marL="0" marR="0" rtl="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7pPr>
            <a:lvl8pPr indent="0" lvl="7" marL="0" marR="0" rtl="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8pPr>
            <a:lvl9pPr indent="0" lvl="8" marL="0" marR="0" rtl="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5" r:id="rId3"/>
  </p:sldLayoutIdLst>
  <p:transition>
    <p:random/>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5" name="Shape 175"/>
        <p:cNvGrpSpPr/>
        <p:nvPr/>
      </p:nvGrpSpPr>
      <p:grpSpPr>
        <a:xfrm>
          <a:off x="0" y="0"/>
          <a:ext cx="0" cy="0"/>
          <a:chOff x="0" y="0"/>
          <a:chExt cx="0" cy="0"/>
        </a:xfrm>
      </p:grpSpPr>
      <p:sp>
        <p:nvSpPr>
          <p:cNvPr id="176" name="Google Shape;176;p139"/>
          <p:cNvSpPr/>
          <p:nvPr/>
        </p:nvSpPr>
        <p:spPr>
          <a:xfrm>
            <a:off x="0" y="6048375"/>
            <a:ext cx="2762250" cy="809625"/>
          </a:xfrm>
          <a:custGeom>
            <a:rect b="b" l="l" r="r" t="t"/>
            <a:pathLst>
              <a:path extrusionOk="0" h="510" w="1740">
                <a:moveTo>
                  <a:pt x="0" y="0"/>
                </a:moveTo>
                <a:lnTo>
                  <a:pt x="0" y="510"/>
                </a:lnTo>
                <a:cubicBezTo>
                  <a:pt x="0" y="510"/>
                  <a:pt x="870" y="510"/>
                  <a:pt x="1740" y="510"/>
                </a:cubicBezTo>
                <a:cubicBezTo>
                  <a:pt x="1650" y="258"/>
                  <a:pt x="1595" y="30"/>
                  <a:pt x="1595" y="30"/>
                </a:cubicBezTo>
                <a:cubicBezTo>
                  <a:pt x="798" y="54"/>
                  <a:pt x="0" y="0"/>
                  <a:pt x="0" y="0"/>
                </a:cubicBez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177" name="Google Shape;177;p139"/>
          <p:cNvSpPr/>
          <p:nvPr/>
        </p:nvSpPr>
        <p:spPr>
          <a:xfrm>
            <a:off x="2590800" y="4705350"/>
            <a:ext cx="6400800" cy="2152650"/>
          </a:xfrm>
          <a:custGeom>
            <a:rect b="b" l="l" r="r" t="t"/>
            <a:pathLst>
              <a:path extrusionOk="0" h="1356" w="4032">
                <a:moveTo>
                  <a:pt x="1116" y="0"/>
                </a:moveTo>
                <a:cubicBezTo>
                  <a:pt x="2370" y="1254"/>
                  <a:pt x="3840" y="636"/>
                  <a:pt x="3840" y="636"/>
                </a:cubicBezTo>
                <a:cubicBezTo>
                  <a:pt x="4032" y="966"/>
                  <a:pt x="4032" y="1356"/>
                  <a:pt x="4032" y="1356"/>
                </a:cubicBezTo>
                <a:cubicBezTo>
                  <a:pt x="4032" y="1356"/>
                  <a:pt x="2160" y="1356"/>
                  <a:pt x="288" y="1356"/>
                </a:cubicBezTo>
                <a:cubicBezTo>
                  <a:pt x="120" y="1140"/>
                  <a:pt x="0" y="828"/>
                  <a:pt x="0" y="828"/>
                </a:cubicBezTo>
                <a:lnTo>
                  <a:pt x="1116" y="0"/>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178" name="Google Shape;178;p139"/>
          <p:cNvSpPr/>
          <p:nvPr/>
        </p:nvSpPr>
        <p:spPr>
          <a:xfrm>
            <a:off x="4400550" y="781050"/>
            <a:ext cx="4743450" cy="5048250"/>
          </a:xfrm>
          <a:custGeom>
            <a:rect b="b" l="l" r="r" t="t"/>
            <a:pathLst>
              <a:path extrusionOk="0" h="3180" w="2988">
                <a:moveTo>
                  <a:pt x="510" y="1098"/>
                </a:moveTo>
                <a:cubicBezTo>
                  <a:pt x="1710" y="840"/>
                  <a:pt x="2280" y="0"/>
                  <a:pt x="2280" y="0"/>
                </a:cubicBezTo>
                <a:cubicBezTo>
                  <a:pt x="2700" y="96"/>
                  <a:pt x="2988" y="342"/>
                  <a:pt x="2988" y="342"/>
                </a:cubicBezTo>
                <a:lnTo>
                  <a:pt x="2988" y="2772"/>
                </a:lnTo>
                <a:cubicBezTo>
                  <a:pt x="2988" y="2772"/>
                  <a:pt x="2202" y="3180"/>
                  <a:pt x="1452" y="3060"/>
                </a:cubicBezTo>
                <a:cubicBezTo>
                  <a:pt x="636" y="2940"/>
                  <a:pt x="0" y="2406"/>
                  <a:pt x="0" y="2406"/>
                </a:cubicBezTo>
                <a:lnTo>
                  <a:pt x="510" y="109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179" name="Google Shape;179;p139"/>
          <p:cNvSpPr/>
          <p:nvPr/>
        </p:nvSpPr>
        <p:spPr>
          <a:xfrm>
            <a:off x="4800600" y="0"/>
            <a:ext cx="3276600" cy="2409825"/>
          </a:xfrm>
          <a:custGeom>
            <a:rect b="b" l="l" r="r" t="t"/>
            <a:pathLst>
              <a:path extrusionOk="0" h="1518" w="2064">
                <a:moveTo>
                  <a:pt x="0" y="0"/>
                </a:moveTo>
                <a:cubicBezTo>
                  <a:pt x="0" y="0"/>
                  <a:pt x="138" y="759"/>
                  <a:pt x="276" y="1518"/>
                </a:cubicBezTo>
                <a:cubicBezTo>
                  <a:pt x="1518" y="1194"/>
                  <a:pt x="2064" y="0"/>
                  <a:pt x="2064"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180" name="Google Shape;180;p139"/>
          <p:cNvSpPr/>
          <p:nvPr/>
        </p:nvSpPr>
        <p:spPr>
          <a:xfrm>
            <a:off x="0" y="0"/>
            <a:ext cx="6583362" cy="7267575"/>
          </a:xfrm>
          <a:custGeom>
            <a:rect b="b" l="l" r="r" t="t"/>
            <a:pathLst>
              <a:path extrusionOk="0" h="4455" w="4014">
                <a:moveTo>
                  <a:pt x="0" y="0"/>
                </a:moveTo>
                <a:lnTo>
                  <a:pt x="3612" y="0"/>
                </a:lnTo>
                <a:cubicBezTo>
                  <a:pt x="4014" y="984"/>
                  <a:pt x="3812" y="2307"/>
                  <a:pt x="3222" y="3042"/>
                </a:cubicBezTo>
                <a:cubicBezTo>
                  <a:pt x="1988" y="4455"/>
                  <a:pt x="0" y="3744"/>
                  <a:pt x="0" y="3744"/>
                </a:cubicBezTo>
                <a:lnTo>
                  <a:pt x="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cxnSp>
        <p:nvCxnSpPr>
          <p:cNvPr id="181" name="Google Shape;181;p139"/>
          <p:cNvCxnSpPr/>
          <p:nvPr/>
        </p:nvCxnSpPr>
        <p:spPr>
          <a:xfrm>
            <a:off x="250825" y="1587"/>
            <a:ext cx="0" cy="6015037"/>
          </a:xfrm>
          <a:prstGeom prst="straightConnector1">
            <a:avLst/>
          </a:prstGeom>
          <a:noFill/>
          <a:ln cap="flat" cmpd="sng" w="9525">
            <a:solidFill>
              <a:srgbClr val="FFFFFF"/>
            </a:solidFill>
            <a:prstDash val="solid"/>
            <a:miter lim="800000"/>
            <a:headEnd len="med" w="med" type="none"/>
            <a:tailEnd len="med" w="med" type="none"/>
          </a:ln>
          <a:effectLst>
            <a:outerShdw blurRad="63500" dir="2700000" dist="17960">
              <a:schemeClr val="accent2">
                <a:alpha val="49803"/>
              </a:schemeClr>
            </a:outerShdw>
          </a:effectLst>
        </p:spPr>
      </p:cxnSp>
      <p:cxnSp>
        <p:nvCxnSpPr>
          <p:cNvPr id="182" name="Google Shape;182;p139"/>
          <p:cNvCxnSpPr/>
          <p:nvPr/>
        </p:nvCxnSpPr>
        <p:spPr>
          <a:xfrm>
            <a:off x="1293812" y="1587"/>
            <a:ext cx="0" cy="6207125"/>
          </a:xfrm>
          <a:prstGeom prst="straightConnector1">
            <a:avLst/>
          </a:prstGeom>
          <a:noFill/>
          <a:ln cap="flat" cmpd="sng" w="9525">
            <a:solidFill>
              <a:srgbClr val="FFFFFF"/>
            </a:solidFill>
            <a:prstDash val="solid"/>
            <a:miter lim="800000"/>
            <a:headEnd len="med" w="med" type="none"/>
            <a:tailEnd len="med" w="med" type="none"/>
          </a:ln>
          <a:effectLst>
            <a:outerShdw blurRad="63500" dir="2700000" dist="17960">
              <a:schemeClr val="accent2">
                <a:alpha val="49803"/>
              </a:schemeClr>
            </a:outerShdw>
          </a:effectLst>
        </p:spPr>
      </p:cxnSp>
      <p:cxnSp>
        <p:nvCxnSpPr>
          <p:cNvPr id="183" name="Google Shape;183;p139"/>
          <p:cNvCxnSpPr/>
          <p:nvPr/>
        </p:nvCxnSpPr>
        <p:spPr>
          <a:xfrm>
            <a:off x="2338387" y="1587"/>
            <a:ext cx="0" cy="6183312"/>
          </a:xfrm>
          <a:prstGeom prst="straightConnector1">
            <a:avLst/>
          </a:prstGeom>
          <a:noFill/>
          <a:ln cap="flat" cmpd="sng" w="9525">
            <a:solidFill>
              <a:srgbClr val="FFFFFF"/>
            </a:solidFill>
            <a:prstDash val="solid"/>
            <a:miter lim="800000"/>
            <a:headEnd len="med" w="med" type="none"/>
            <a:tailEnd len="med" w="med" type="none"/>
          </a:ln>
          <a:effectLst>
            <a:outerShdw blurRad="63500" dir="2700000" dist="17960">
              <a:schemeClr val="accent2">
                <a:alpha val="49803"/>
              </a:schemeClr>
            </a:outerShdw>
          </a:effectLst>
        </p:spPr>
      </p:cxnSp>
      <p:cxnSp>
        <p:nvCxnSpPr>
          <p:cNvPr id="184" name="Google Shape;184;p139"/>
          <p:cNvCxnSpPr/>
          <p:nvPr/>
        </p:nvCxnSpPr>
        <p:spPr>
          <a:xfrm>
            <a:off x="3382962" y="1587"/>
            <a:ext cx="0" cy="5972175"/>
          </a:xfrm>
          <a:prstGeom prst="straightConnector1">
            <a:avLst/>
          </a:prstGeom>
          <a:noFill/>
          <a:ln cap="flat" cmpd="sng" w="9525">
            <a:solidFill>
              <a:srgbClr val="FFFFFF"/>
            </a:solidFill>
            <a:prstDash val="solid"/>
            <a:miter lim="800000"/>
            <a:headEnd len="med" w="med" type="none"/>
            <a:tailEnd len="med" w="med" type="none"/>
          </a:ln>
          <a:effectLst>
            <a:outerShdw blurRad="63500" dir="2700000" dist="17960">
              <a:schemeClr val="accent2">
                <a:alpha val="49803"/>
              </a:schemeClr>
            </a:outerShdw>
          </a:effectLst>
        </p:spPr>
      </p:cxnSp>
      <p:cxnSp>
        <p:nvCxnSpPr>
          <p:cNvPr id="185" name="Google Shape;185;p139"/>
          <p:cNvCxnSpPr/>
          <p:nvPr/>
        </p:nvCxnSpPr>
        <p:spPr>
          <a:xfrm>
            <a:off x="4427537" y="1587"/>
            <a:ext cx="0" cy="5449887"/>
          </a:xfrm>
          <a:prstGeom prst="straightConnector1">
            <a:avLst/>
          </a:prstGeom>
          <a:noFill/>
          <a:ln cap="flat" cmpd="sng" w="9525">
            <a:solidFill>
              <a:srgbClr val="FFFFFF"/>
            </a:solidFill>
            <a:prstDash val="solid"/>
            <a:miter lim="800000"/>
            <a:headEnd len="med" w="med" type="none"/>
            <a:tailEnd len="med" w="med" type="none"/>
          </a:ln>
          <a:effectLst>
            <a:outerShdw blurRad="63500" dir="2700000" dist="17960">
              <a:schemeClr val="accent2">
                <a:alpha val="49803"/>
              </a:schemeClr>
            </a:outerShdw>
          </a:effectLst>
        </p:spPr>
      </p:cxnSp>
      <p:cxnSp>
        <p:nvCxnSpPr>
          <p:cNvPr id="186" name="Google Shape;186;p139"/>
          <p:cNvCxnSpPr/>
          <p:nvPr/>
        </p:nvCxnSpPr>
        <p:spPr>
          <a:xfrm>
            <a:off x="2913062" y="-2654300"/>
            <a:ext cx="0" cy="5813425"/>
          </a:xfrm>
          <a:prstGeom prst="straightConnector1">
            <a:avLst/>
          </a:prstGeom>
          <a:noFill/>
          <a:ln cap="flat" cmpd="sng" w="9525">
            <a:solidFill>
              <a:srgbClr val="FFFFFF"/>
            </a:solidFill>
            <a:prstDash val="solid"/>
            <a:miter lim="800000"/>
            <a:headEnd len="med" w="med" type="none"/>
            <a:tailEnd len="med" w="med" type="none"/>
          </a:ln>
          <a:effectLst>
            <a:outerShdw blurRad="63500" dir="2700000" dist="17960">
              <a:schemeClr val="accent2">
                <a:alpha val="49803"/>
              </a:schemeClr>
            </a:outerShdw>
          </a:effectLst>
        </p:spPr>
      </p:cxnSp>
      <p:cxnSp>
        <p:nvCxnSpPr>
          <p:cNvPr id="187" name="Google Shape;187;p139"/>
          <p:cNvCxnSpPr/>
          <p:nvPr/>
        </p:nvCxnSpPr>
        <p:spPr>
          <a:xfrm>
            <a:off x="3006725" y="-1682750"/>
            <a:ext cx="0" cy="6000750"/>
          </a:xfrm>
          <a:prstGeom prst="straightConnector1">
            <a:avLst/>
          </a:prstGeom>
          <a:noFill/>
          <a:ln cap="flat" cmpd="sng" w="9525">
            <a:solidFill>
              <a:srgbClr val="FFFFFF"/>
            </a:solidFill>
            <a:prstDash val="solid"/>
            <a:miter lim="800000"/>
            <a:headEnd len="med" w="med" type="none"/>
            <a:tailEnd len="med" w="med" type="none"/>
          </a:ln>
          <a:effectLst>
            <a:outerShdw blurRad="63500" dir="2700000" dist="17960">
              <a:schemeClr val="accent2">
                <a:alpha val="49803"/>
              </a:schemeClr>
            </a:outerShdw>
          </a:effectLst>
        </p:spPr>
      </p:cxnSp>
      <p:cxnSp>
        <p:nvCxnSpPr>
          <p:cNvPr id="188" name="Google Shape;188;p139"/>
          <p:cNvCxnSpPr/>
          <p:nvPr/>
        </p:nvCxnSpPr>
        <p:spPr>
          <a:xfrm>
            <a:off x="3011487" y="-622300"/>
            <a:ext cx="0" cy="6010275"/>
          </a:xfrm>
          <a:prstGeom prst="straightConnector1">
            <a:avLst/>
          </a:prstGeom>
          <a:noFill/>
          <a:ln cap="flat" cmpd="sng" w="9525">
            <a:solidFill>
              <a:srgbClr val="FFFFFF"/>
            </a:solidFill>
            <a:prstDash val="solid"/>
            <a:miter lim="800000"/>
            <a:headEnd len="med" w="med" type="none"/>
            <a:tailEnd len="med" w="med" type="none"/>
          </a:ln>
          <a:effectLst>
            <a:outerShdw blurRad="63500" dir="2700000" dist="17960">
              <a:schemeClr val="accent2">
                <a:alpha val="49803"/>
              </a:schemeClr>
            </a:outerShdw>
          </a:effectLst>
        </p:spPr>
      </p:cxnSp>
      <p:cxnSp>
        <p:nvCxnSpPr>
          <p:cNvPr id="189" name="Google Shape;189;p139"/>
          <p:cNvCxnSpPr/>
          <p:nvPr/>
        </p:nvCxnSpPr>
        <p:spPr>
          <a:xfrm>
            <a:off x="2907506" y="548481"/>
            <a:ext cx="0" cy="5802312"/>
          </a:xfrm>
          <a:prstGeom prst="straightConnector1">
            <a:avLst/>
          </a:prstGeom>
          <a:noFill/>
          <a:ln cap="flat" cmpd="sng" w="9525">
            <a:solidFill>
              <a:srgbClr val="FFFFFF"/>
            </a:solidFill>
            <a:prstDash val="solid"/>
            <a:miter lim="800000"/>
            <a:headEnd len="med" w="med" type="none"/>
            <a:tailEnd len="med" w="med" type="none"/>
          </a:ln>
          <a:effectLst>
            <a:outerShdw blurRad="63500" dir="2700000" dist="17960">
              <a:schemeClr val="accent2">
                <a:alpha val="49803"/>
              </a:schemeClr>
            </a:outerShdw>
          </a:effectLst>
        </p:spPr>
      </p:cxnSp>
      <p:cxnSp>
        <p:nvCxnSpPr>
          <p:cNvPr id="190" name="Google Shape;190;p139"/>
          <p:cNvCxnSpPr/>
          <p:nvPr/>
        </p:nvCxnSpPr>
        <p:spPr>
          <a:xfrm>
            <a:off x="2666206" y="1854993"/>
            <a:ext cx="0" cy="5319712"/>
          </a:xfrm>
          <a:prstGeom prst="straightConnector1">
            <a:avLst/>
          </a:prstGeom>
          <a:noFill/>
          <a:ln cap="flat" cmpd="sng" w="9525">
            <a:solidFill>
              <a:srgbClr val="FFFFFF"/>
            </a:solidFill>
            <a:prstDash val="solid"/>
            <a:miter lim="800000"/>
            <a:headEnd len="med" w="med" type="none"/>
            <a:tailEnd len="med" w="med" type="none"/>
          </a:ln>
          <a:effectLst>
            <a:outerShdw blurRad="63500" dir="2700000" dist="17960">
              <a:schemeClr val="accent2">
                <a:alpha val="49803"/>
              </a:schemeClr>
            </a:outerShdw>
          </a:effectLst>
        </p:spPr>
      </p:cxnSp>
      <p:cxnSp>
        <p:nvCxnSpPr>
          <p:cNvPr id="191" name="Google Shape;191;p139"/>
          <p:cNvCxnSpPr/>
          <p:nvPr/>
        </p:nvCxnSpPr>
        <p:spPr>
          <a:xfrm>
            <a:off x="2115343" y="3472656"/>
            <a:ext cx="0" cy="4217987"/>
          </a:xfrm>
          <a:prstGeom prst="straightConnector1">
            <a:avLst/>
          </a:prstGeom>
          <a:noFill/>
          <a:ln cap="flat" cmpd="sng" w="9525">
            <a:solidFill>
              <a:srgbClr val="FFFFFF"/>
            </a:solidFill>
            <a:prstDash val="solid"/>
            <a:miter lim="800000"/>
            <a:headEnd len="med" w="med" type="none"/>
            <a:tailEnd len="med" w="med" type="none"/>
          </a:ln>
          <a:effectLst>
            <a:outerShdw blurRad="63500" dir="2700000" dist="17960">
              <a:schemeClr val="accent2">
                <a:alpha val="49803"/>
              </a:schemeClr>
            </a:outerShdw>
          </a:effectLst>
        </p:spPr>
      </p:cxnSp>
      <p:sp>
        <p:nvSpPr>
          <p:cNvPr id="192" name="Google Shape;192;p139"/>
          <p:cNvSpPr txBox="1"/>
          <p:nvPr/>
        </p:nvSpPr>
        <p:spPr>
          <a:xfrm>
            <a:off x="2362200" y="277812"/>
            <a:ext cx="1012825" cy="102552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193" name="Google Shape;193;p139"/>
          <p:cNvSpPr txBox="1"/>
          <p:nvPr/>
        </p:nvSpPr>
        <p:spPr>
          <a:xfrm>
            <a:off x="285750" y="2427287"/>
            <a:ext cx="1012825" cy="102552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194" name="Google Shape;194;p139"/>
          <p:cNvSpPr txBox="1"/>
          <p:nvPr/>
        </p:nvSpPr>
        <p:spPr>
          <a:xfrm>
            <a:off x="0" y="271462"/>
            <a:ext cx="250825" cy="102552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195" name="Google Shape;195;p139"/>
          <p:cNvSpPr txBox="1"/>
          <p:nvPr/>
        </p:nvSpPr>
        <p:spPr>
          <a:xfrm>
            <a:off x="1331912" y="1587"/>
            <a:ext cx="1012825" cy="23495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196" name="Google Shape;196;p139"/>
          <p:cNvSpPr/>
          <p:nvPr/>
        </p:nvSpPr>
        <p:spPr>
          <a:xfrm>
            <a:off x="2365375" y="4541837"/>
            <a:ext cx="1009650" cy="1033462"/>
          </a:xfrm>
          <a:custGeom>
            <a:rect b="b" l="l" r="r" t="t"/>
            <a:pathLst>
              <a:path extrusionOk="0" h="651" w="636">
                <a:moveTo>
                  <a:pt x="0" y="0"/>
                </a:moveTo>
                <a:lnTo>
                  <a:pt x="0" y="645"/>
                </a:lnTo>
                <a:lnTo>
                  <a:pt x="636" y="651"/>
                </a:lnTo>
                <a:lnTo>
                  <a:pt x="632" y="0"/>
                </a:lnTo>
                <a:lnTo>
                  <a:pt x="0" y="0"/>
                </a:lnTo>
                <a:close/>
              </a:path>
            </a:pathLst>
          </a:custGeom>
          <a:solidFill>
            <a:srgbClr val="FFFFFF">
              <a:alpha val="39607"/>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197" name="Google Shape;197;p139"/>
          <p:cNvSpPr txBox="1"/>
          <p:nvPr/>
        </p:nvSpPr>
        <p:spPr>
          <a:xfrm>
            <a:off x="285750" y="2435225"/>
            <a:ext cx="1012825" cy="102552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grpSp>
        <p:nvGrpSpPr>
          <p:cNvPr id="198" name="Google Shape;198;p139"/>
          <p:cNvGrpSpPr/>
          <p:nvPr/>
        </p:nvGrpSpPr>
        <p:grpSpPr>
          <a:xfrm>
            <a:off x="8077200" y="0"/>
            <a:ext cx="1076325" cy="6858000"/>
            <a:chOff x="5088" y="0"/>
            <a:chExt cx="678" cy="4320"/>
          </a:xfrm>
        </p:grpSpPr>
        <p:sp>
          <p:nvSpPr>
            <p:cNvPr id="199" name="Google Shape;199;p139"/>
            <p:cNvSpPr/>
            <p:nvPr/>
          </p:nvSpPr>
          <p:spPr>
            <a:xfrm>
              <a:off x="5088" y="0"/>
              <a:ext cx="672" cy="702"/>
            </a:xfrm>
            <a:custGeom>
              <a:rect b="b" l="l" r="r" t="t"/>
              <a:pathLst>
                <a:path extrusionOk="0" h="720" w="672">
                  <a:moveTo>
                    <a:pt x="0" y="432"/>
                  </a:moveTo>
                  <a:cubicBezTo>
                    <a:pt x="186" y="216"/>
                    <a:pt x="288" y="0"/>
                    <a:pt x="288" y="0"/>
                  </a:cubicBezTo>
                  <a:lnTo>
                    <a:pt x="672" y="0"/>
                  </a:lnTo>
                  <a:lnTo>
                    <a:pt x="672" y="720"/>
                  </a:lnTo>
                  <a:cubicBezTo>
                    <a:pt x="672" y="720"/>
                    <a:pt x="384" y="516"/>
                    <a:pt x="0" y="432"/>
                  </a:cubicBezTo>
                  <a:close/>
                </a:path>
              </a:pathLst>
            </a:custGeom>
            <a:solidFill>
              <a:srgbClr val="E8E8E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200" name="Google Shape;200;p139"/>
            <p:cNvSpPr/>
            <p:nvPr/>
          </p:nvSpPr>
          <p:spPr>
            <a:xfrm>
              <a:off x="5602" y="3496"/>
              <a:ext cx="164" cy="824"/>
            </a:xfrm>
            <a:custGeom>
              <a:rect b="b" l="l" r="r" t="t"/>
              <a:pathLst>
                <a:path extrusionOk="0" h="824" w="212">
                  <a:moveTo>
                    <a:pt x="206" y="0"/>
                  </a:moveTo>
                  <a:cubicBezTo>
                    <a:pt x="104" y="54"/>
                    <a:pt x="0" y="82"/>
                    <a:pt x="0" y="82"/>
                  </a:cubicBezTo>
                  <a:cubicBezTo>
                    <a:pt x="0" y="82"/>
                    <a:pt x="148" y="378"/>
                    <a:pt x="168" y="824"/>
                  </a:cubicBezTo>
                  <a:lnTo>
                    <a:pt x="212" y="822"/>
                  </a:lnTo>
                  <a:cubicBezTo>
                    <a:pt x="212" y="822"/>
                    <a:pt x="209" y="411"/>
                    <a:pt x="206" y="0"/>
                  </a:cubicBezTo>
                  <a:close/>
                </a:path>
              </a:pathLst>
            </a:custGeom>
            <a:solidFill>
              <a:srgbClr val="E8E8E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grpSp>
      <p:sp>
        <p:nvSpPr>
          <p:cNvPr id="201" name="Google Shape;201;p139"/>
          <p:cNvSpPr txBox="1"/>
          <p:nvPr/>
        </p:nvSpPr>
        <p:spPr>
          <a:xfrm>
            <a:off x="5495925" y="1333500"/>
            <a:ext cx="660400" cy="102552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cxnSp>
        <p:nvCxnSpPr>
          <p:cNvPr id="202" name="Google Shape;202;p139"/>
          <p:cNvCxnSpPr/>
          <p:nvPr/>
        </p:nvCxnSpPr>
        <p:spPr>
          <a:xfrm>
            <a:off x="5480050" y="1587"/>
            <a:ext cx="0" cy="4238625"/>
          </a:xfrm>
          <a:prstGeom prst="straightConnector1">
            <a:avLst/>
          </a:prstGeom>
          <a:noFill/>
          <a:ln cap="flat" cmpd="sng" w="9525">
            <a:solidFill>
              <a:srgbClr val="FFFFFF"/>
            </a:solidFill>
            <a:prstDash val="solid"/>
            <a:miter lim="800000"/>
            <a:headEnd len="med" w="med" type="none"/>
            <a:tailEnd len="med" w="med" type="none"/>
          </a:ln>
          <a:effectLst>
            <a:outerShdw blurRad="63500" dir="2700000" dist="17960">
              <a:schemeClr val="accent2">
                <a:alpha val="49803"/>
              </a:schemeClr>
            </a:outerShdw>
          </a:effectLst>
        </p:spPr>
      </p:cxnSp>
      <p:sp>
        <p:nvSpPr>
          <p:cNvPr id="203" name="Google Shape;203;p139"/>
          <p:cNvSpPr txBox="1"/>
          <p:nvPr/>
        </p:nvSpPr>
        <p:spPr>
          <a:xfrm>
            <a:off x="4457700" y="3495675"/>
            <a:ext cx="1012825" cy="102552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pic>
        <p:nvPicPr>
          <p:cNvPr descr="water" id="204" name="Google Shape;204;p139"/>
          <p:cNvPicPr preferRelativeResize="0"/>
          <p:nvPr/>
        </p:nvPicPr>
        <p:blipFill rotWithShape="1">
          <a:blip r:embed="rId1">
            <a:alphaModFix/>
          </a:blip>
          <a:srcRect b="27485" l="22409" r="0" t="16374"/>
          <a:stretch/>
        </p:blipFill>
        <p:spPr>
          <a:xfrm rot="360000">
            <a:off x="2667000" y="609600"/>
            <a:ext cx="2663825" cy="2197100"/>
          </a:xfrm>
          <a:prstGeom prst="rect">
            <a:avLst/>
          </a:prstGeom>
          <a:noFill/>
          <a:ln>
            <a:noFill/>
          </a:ln>
        </p:spPr>
      </p:pic>
      <p:pic>
        <p:nvPicPr>
          <p:cNvPr descr="logo DHTM" id="205" name="Google Shape;205;p139"/>
          <p:cNvPicPr preferRelativeResize="0"/>
          <p:nvPr/>
        </p:nvPicPr>
        <p:blipFill rotWithShape="1">
          <a:blip r:embed="rId2">
            <a:alphaModFix/>
          </a:blip>
          <a:srcRect b="0" l="0" r="0" t="0"/>
          <a:stretch/>
        </p:blipFill>
        <p:spPr>
          <a:xfrm>
            <a:off x="7072312" y="0"/>
            <a:ext cx="2071687" cy="1928812"/>
          </a:xfrm>
          <a:prstGeom prst="rect">
            <a:avLst/>
          </a:prstGeom>
          <a:noFill/>
          <a:ln>
            <a:noFill/>
          </a:ln>
        </p:spPr>
      </p:pic>
      <p:sp>
        <p:nvSpPr>
          <p:cNvPr id="206" name="Google Shape;206;p139"/>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7" name="Google Shape;207;p139"/>
          <p:cNvSpPr txBox="1"/>
          <p:nvPr>
            <p:ph type="title"/>
          </p:nvPr>
        </p:nvSpPr>
        <p:spPr>
          <a:xfrm>
            <a:off x="457200" y="325437"/>
            <a:ext cx="8229600" cy="927100"/>
          </a:xfrm>
          <a:prstGeom prst="rect">
            <a:avLst/>
          </a:prstGeom>
          <a:noFill/>
          <a:ln>
            <a:noFill/>
          </a:ln>
          <a:effectLst>
            <a:outerShdw blurRad="63500" dir="2700000" dist="35921">
              <a:srgbClr val="FFFFFF"/>
            </a:outerShdw>
          </a:effectLst>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chemeClr val="dk2"/>
                </a:solidFill>
                <a:latin typeface="Arial"/>
                <a:ea typeface="Arial"/>
                <a:cs typeface="Arial"/>
                <a:sym typeface="Arial"/>
              </a:defRPr>
            </a:lvl9pPr>
          </a:lstStyle>
          <a:p/>
        </p:txBody>
      </p:sp>
      <p:sp>
        <p:nvSpPr>
          <p:cNvPr id="208" name="Google Shape;208;p139"/>
          <p:cNvSpPr txBox="1"/>
          <p:nvPr>
            <p:ph idx="10" type="dt"/>
          </p:nvPr>
        </p:nvSpPr>
        <p:spPr>
          <a:xfrm>
            <a:off x="457200" y="6407150"/>
            <a:ext cx="2133600" cy="3143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09" name="Google Shape;209;p139"/>
          <p:cNvSpPr txBox="1"/>
          <p:nvPr>
            <p:ph idx="11" type="ftr"/>
          </p:nvPr>
        </p:nvSpPr>
        <p:spPr>
          <a:xfrm>
            <a:off x="3124200" y="6407150"/>
            <a:ext cx="2895600" cy="3143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10" name="Google Shape;210;p139"/>
          <p:cNvSpPr txBox="1"/>
          <p:nvPr>
            <p:ph idx="12" type="sldNum"/>
          </p:nvPr>
        </p:nvSpPr>
        <p:spPr>
          <a:xfrm>
            <a:off x="6553200" y="6407150"/>
            <a:ext cx="2133600" cy="31432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1pPr>
            <a:lvl2pPr indent="0" lvl="1" marL="0" marR="0" rtl="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2pPr>
            <a:lvl3pPr indent="0" lvl="2" marL="0" marR="0" rtl="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3pPr>
            <a:lvl4pPr indent="0" lvl="3" marL="0" marR="0" rtl="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4pPr>
            <a:lvl5pPr indent="0" lvl="4" marL="0" marR="0" rtl="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5pPr>
            <a:lvl6pPr indent="0" lvl="5" marL="0" marR="0" rtl="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6pPr>
            <a:lvl7pPr indent="0" lvl="6" marL="0" marR="0" rtl="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7pPr>
            <a:lvl8pPr indent="0" lvl="7" marL="0" marR="0" rtl="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8pPr>
            <a:lvl9pPr indent="0" lvl="8" marL="0" marR="0" rtl="0" algn="r">
              <a:lnSpc>
                <a:spcPct val="100000"/>
              </a:lnSpc>
              <a:spcBef>
                <a:spcPts val="0"/>
              </a:spcBef>
              <a:spcAft>
                <a:spcPts val="0"/>
              </a:spcAft>
              <a:buClr>
                <a:schemeClr val="dk1"/>
              </a:buClr>
              <a:buSzPts val="1400"/>
              <a:buFont typeface="Verdana"/>
              <a:buNone/>
              <a:defRPr b="0" i="0" sz="14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7"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22.png"/><Relationship Id="rId5" Type="http://schemas.openxmlformats.org/officeDocument/2006/relationships/image" Target="../media/image33.png"/><Relationship Id="rId6" Type="http://schemas.openxmlformats.org/officeDocument/2006/relationships/image" Target="../media/image42.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143.jpg"/><Relationship Id="rId4" Type="http://schemas.openxmlformats.org/officeDocument/2006/relationships/image" Target="../media/image145.jpg"/><Relationship Id="rId5" Type="http://schemas.openxmlformats.org/officeDocument/2006/relationships/image" Target="../media/image14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jpg"/><Relationship Id="rId4" Type="http://schemas.openxmlformats.org/officeDocument/2006/relationships/image" Target="../media/image5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0.xml"/><Relationship Id="rId3" Type="http://schemas.openxmlformats.org/officeDocument/2006/relationships/image" Target="../media/image141.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4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1.jpg"/><Relationship Id="rId4" Type="http://schemas.openxmlformats.org/officeDocument/2006/relationships/image" Target="../media/image4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22.png"/><Relationship Id="rId5" Type="http://schemas.openxmlformats.org/officeDocument/2006/relationships/image" Target="../media/image5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jpg"/><Relationship Id="rId4" Type="http://schemas.openxmlformats.org/officeDocument/2006/relationships/image" Target="../media/image53.png"/><Relationship Id="rId5"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8.jpg"/><Relationship Id="rId4" Type="http://schemas.openxmlformats.org/officeDocument/2006/relationships/image" Target="../media/image64.jpg"/><Relationship Id="rId5" Type="http://schemas.openxmlformats.org/officeDocument/2006/relationships/image" Target="../media/image59.png"/><Relationship Id="rId6" Type="http://schemas.openxmlformats.org/officeDocument/2006/relationships/image" Target="../media/image62.jpg"/><Relationship Id="rId7" Type="http://schemas.openxmlformats.org/officeDocument/2006/relationships/image" Target="../media/image94.png"/><Relationship Id="rId8" Type="http://schemas.openxmlformats.org/officeDocument/2006/relationships/image" Target="../media/image6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6.jpg"/><Relationship Id="rId4" Type="http://schemas.openxmlformats.org/officeDocument/2006/relationships/image" Target="../media/image7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9.jpg"/><Relationship Id="rId4" Type="http://schemas.openxmlformats.org/officeDocument/2006/relationships/image" Target="../media/image7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67.jpg"/><Relationship Id="rId4" Type="http://schemas.openxmlformats.org/officeDocument/2006/relationships/image" Target="../media/image68.jpg"/><Relationship Id="rId5" Type="http://schemas.openxmlformats.org/officeDocument/2006/relationships/image" Target="../media/image73.jpg"/><Relationship Id="rId6" Type="http://schemas.openxmlformats.org/officeDocument/2006/relationships/image" Target="../media/image77.jpg"/><Relationship Id="rId7" Type="http://schemas.openxmlformats.org/officeDocument/2006/relationships/image" Target="../media/image6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4.png"/><Relationship Id="rId4" Type="http://schemas.openxmlformats.org/officeDocument/2006/relationships/image" Target="../media/image88.png"/><Relationship Id="rId5" Type="http://schemas.openxmlformats.org/officeDocument/2006/relationships/image" Target="../media/image75.png"/><Relationship Id="rId6" Type="http://schemas.openxmlformats.org/officeDocument/2006/relationships/image" Target="../media/image9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80.jpg"/><Relationship Id="rId4" Type="http://schemas.openxmlformats.org/officeDocument/2006/relationships/image" Target="../media/image84.jpg"/><Relationship Id="rId5" Type="http://schemas.openxmlformats.org/officeDocument/2006/relationships/image" Target="../media/image90.jpg"/><Relationship Id="rId6" Type="http://schemas.openxmlformats.org/officeDocument/2006/relationships/image" Target="../media/image7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1.jpg"/><Relationship Id="rId4" Type="http://schemas.openxmlformats.org/officeDocument/2006/relationships/image" Target="../media/image83.png"/><Relationship Id="rId5" Type="http://schemas.openxmlformats.org/officeDocument/2006/relationships/image" Target="../media/image79.jpg"/><Relationship Id="rId6" Type="http://schemas.openxmlformats.org/officeDocument/2006/relationships/image" Target="../media/image89.png"/><Relationship Id="rId7" Type="http://schemas.openxmlformats.org/officeDocument/2006/relationships/image" Target="../media/image9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82.jpg"/><Relationship Id="rId4" Type="http://schemas.openxmlformats.org/officeDocument/2006/relationships/image" Target="../media/image96.jpg"/><Relationship Id="rId5"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3.png"/><Relationship Id="rId4" Type="http://schemas.openxmlformats.org/officeDocument/2006/relationships/image" Target="../media/image15.jpg"/><Relationship Id="rId5"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9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9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00.jpg"/><Relationship Id="rId4" Type="http://schemas.openxmlformats.org/officeDocument/2006/relationships/image" Target="../media/image81.jpg"/><Relationship Id="rId5" Type="http://schemas.openxmlformats.org/officeDocument/2006/relationships/image" Target="../media/image83.png"/><Relationship Id="rId6" Type="http://schemas.openxmlformats.org/officeDocument/2006/relationships/image" Target="../media/image79.jpg"/><Relationship Id="rId7" Type="http://schemas.openxmlformats.org/officeDocument/2006/relationships/image" Target="../media/image105.jpg"/><Relationship Id="rId8" Type="http://schemas.openxmlformats.org/officeDocument/2006/relationships/image" Target="../media/image8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16.jpg"/><Relationship Id="rId4" Type="http://schemas.openxmlformats.org/officeDocument/2006/relationships/image" Target="../media/image10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0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0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08.jpg"/><Relationship Id="rId4" Type="http://schemas.openxmlformats.org/officeDocument/2006/relationships/image" Target="../media/image112.jpg"/><Relationship Id="rId9" Type="http://schemas.openxmlformats.org/officeDocument/2006/relationships/image" Target="../media/image107.jpg"/><Relationship Id="rId5" Type="http://schemas.openxmlformats.org/officeDocument/2006/relationships/image" Target="../media/image109.jpg"/><Relationship Id="rId6" Type="http://schemas.openxmlformats.org/officeDocument/2006/relationships/image" Target="../media/image110.png"/><Relationship Id="rId7" Type="http://schemas.openxmlformats.org/officeDocument/2006/relationships/image" Target="../media/image128.jpg"/><Relationship Id="rId8" Type="http://schemas.openxmlformats.org/officeDocument/2006/relationships/image" Target="../media/image111.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15.jpg"/><Relationship Id="rId4" Type="http://schemas.openxmlformats.org/officeDocument/2006/relationships/image" Target="../media/image114.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12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1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jpg"/><Relationship Id="rId4" Type="http://schemas.openxmlformats.org/officeDocument/2006/relationships/image" Target="../media/image11.jpg"/><Relationship Id="rId5" Type="http://schemas.openxmlformats.org/officeDocument/2006/relationships/image" Target="../media/image2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2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1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 Id="rId3" Type="http://schemas.openxmlformats.org/officeDocument/2006/relationships/image" Target="../media/image13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127.jpg"/><Relationship Id="rId4" Type="http://schemas.openxmlformats.org/officeDocument/2006/relationships/image" Target="../media/image118.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2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3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29.png"/><Relationship Id="rId4" Type="http://schemas.openxmlformats.org/officeDocument/2006/relationships/image" Target="../media/image132.png"/><Relationship Id="rId5" Type="http://schemas.openxmlformats.org/officeDocument/2006/relationships/image" Target="../media/image135.png"/><Relationship Id="rId6" Type="http://schemas.openxmlformats.org/officeDocument/2006/relationships/image" Target="../media/image134.png"/><Relationship Id="rId7" Type="http://schemas.openxmlformats.org/officeDocument/2006/relationships/image" Target="../media/image12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3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26.jpg"/><Relationship Id="rId4" Type="http://schemas.openxmlformats.org/officeDocument/2006/relationships/image" Target="../media/image125.jpg"/><Relationship Id="rId5" Type="http://schemas.openxmlformats.org/officeDocument/2006/relationships/image" Target="../media/image147.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37.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7.xml"/><Relationship Id="rId3" Type="http://schemas.openxmlformats.org/officeDocument/2006/relationships/image" Target="../media/image138.jpg"/><Relationship Id="rId4" Type="http://schemas.openxmlformats.org/officeDocument/2006/relationships/image" Target="../media/image140.png"/><Relationship Id="rId5" Type="http://schemas.openxmlformats.org/officeDocument/2006/relationships/image" Target="../media/image136.jpg"/><Relationship Id="rId6" Type="http://schemas.openxmlformats.org/officeDocument/2006/relationships/image" Target="../media/image139.jpg"/><Relationship Id="rId7" Type="http://schemas.openxmlformats.org/officeDocument/2006/relationships/image" Target="../media/image14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
          <p:cNvSpPr txBox="1"/>
          <p:nvPr>
            <p:ph type="title"/>
          </p:nvPr>
        </p:nvSpPr>
        <p:spPr>
          <a:xfrm>
            <a:off x="304800" y="195262"/>
            <a:ext cx="8229600" cy="92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Chương 3. CHỦ NGHĨA DUY VẬT LỊCH SỬ</a:t>
            </a:r>
            <a:endParaRPr/>
          </a:p>
        </p:txBody>
      </p:sp>
      <p:pic>
        <p:nvPicPr>
          <p:cNvPr id="221" name="Google Shape;221;p1"/>
          <p:cNvPicPr preferRelativeResize="0"/>
          <p:nvPr/>
        </p:nvPicPr>
        <p:blipFill rotWithShape="1">
          <a:blip r:embed="rId3">
            <a:alphaModFix/>
          </a:blip>
          <a:srcRect b="0" l="0" r="0" t="0"/>
          <a:stretch/>
        </p:blipFill>
        <p:spPr>
          <a:xfrm>
            <a:off x="688975" y="993775"/>
            <a:ext cx="7997825" cy="5473700"/>
          </a:xfrm>
          <a:prstGeom prst="rect">
            <a:avLst/>
          </a:prstGeom>
          <a:noFill/>
          <a:ln>
            <a:noFill/>
          </a:ln>
        </p:spPr>
      </p:pic>
      <p:sp>
        <p:nvSpPr>
          <p:cNvPr id="222" name="Google Shape;222;p1"/>
          <p:cNvSpPr txBox="1"/>
          <p:nvPr/>
        </p:nvSpPr>
        <p:spPr>
          <a:xfrm>
            <a:off x="1033462" y="1398587"/>
            <a:ext cx="412750" cy="523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I.</a:t>
            </a:r>
            <a:endParaRPr/>
          </a:p>
        </p:txBody>
      </p:sp>
      <p:sp>
        <p:nvSpPr>
          <p:cNvPr id="223" name="Google Shape;223;p1"/>
          <p:cNvSpPr txBox="1"/>
          <p:nvPr/>
        </p:nvSpPr>
        <p:spPr>
          <a:xfrm>
            <a:off x="1455737" y="2397125"/>
            <a:ext cx="552450" cy="523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II.</a:t>
            </a:r>
            <a:endParaRPr/>
          </a:p>
        </p:txBody>
      </p:sp>
      <p:sp>
        <p:nvSpPr>
          <p:cNvPr id="224" name="Google Shape;224;p1"/>
          <p:cNvSpPr txBox="1"/>
          <p:nvPr/>
        </p:nvSpPr>
        <p:spPr>
          <a:xfrm>
            <a:off x="1522412" y="3436937"/>
            <a:ext cx="692150" cy="523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III.</a:t>
            </a:r>
            <a:endParaRPr/>
          </a:p>
        </p:txBody>
      </p:sp>
      <p:sp>
        <p:nvSpPr>
          <p:cNvPr id="225" name="Google Shape;225;p1"/>
          <p:cNvSpPr txBox="1"/>
          <p:nvPr/>
        </p:nvSpPr>
        <p:spPr>
          <a:xfrm>
            <a:off x="1371600" y="4473575"/>
            <a:ext cx="627062" cy="5222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IV.</a:t>
            </a:r>
            <a:endParaRPr/>
          </a:p>
        </p:txBody>
      </p:sp>
      <p:sp>
        <p:nvSpPr>
          <p:cNvPr id="226" name="Google Shape;226;p1"/>
          <p:cNvSpPr txBox="1"/>
          <p:nvPr/>
        </p:nvSpPr>
        <p:spPr>
          <a:xfrm>
            <a:off x="949325" y="5472112"/>
            <a:ext cx="488950" cy="5222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V.</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20"/>
                                        </p:tgtEl>
                                        <p:attrNameLst>
                                          <p:attrName>style.visibility</p:attrName>
                                        </p:attrNameLst>
                                      </p:cBhvr>
                                      <p:to>
                                        <p:strVal val="visible"/>
                                      </p:to>
                                    </p:set>
                                    <p:anim calcmode="lin" valueType="num">
                                      <p:cBhvr additive="base">
                                        <p:cTn dur="500"/>
                                        <p:tgtEl>
                                          <p:spTgt spid="220"/>
                                        </p:tgtEl>
                                        <p:attrNameLst>
                                          <p:attrName>ppt_w</p:attrName>
                                        </p:attrNameLst>
                                      </p:cBhvr>
                                      <p:tavLst>
                                        <p:tav fmla="" tm="0">
                                          <p:val>
                                            <p:strVal val="0"/>
                                          </p:val>
                                        </p:tav>
                                        <p:tav fmla="" tm="100000">
                                          <p:val>
                                            <p:strVal val="#ppt_w"/>
                                          </p:val>
                                        </p:tav>
                                      </p:tavLst>
                                    </p:anim>
                                    <p:anim calcmode="lin" valueType="num">
                                      <p:cBhvr additive="base">
                                        <p:cTn dur="500"/>
                                        <p:tgtEl>
                                          <p:spTgt spid="22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descr="NT3" id="304" name="Google Shape;304;p10"/>
          <p:cNvPicPr preferRelativeResize="0"/>
          <p:nvPr/>
        </p:nvPicPr>
        <p:blipFill rotWithShape="1">
          <a:blip r:embed="rId3">
            <a:alphaModFix/>
          </a:blip>
          <a:srcRect b="0" l="0" r="0" t="0"/>
          <a:stretch/>
        </p:blipFill>
        <p:spPr>
          <a:xfrm>
            <a:off x="1403350" y="2062162"/>
            <a:ext cx="2592387" cy="1655762"/>
          </a:xfrm>
          <a:prstGeom prst="rect">
            <a:avLst/>
          </a:prstGeom>
          <a:noFill/>
          <a:ln cap="flat" cmpd="sng" w="9525">
            <a:solidFill>
              <a:srgbClr val="FFFF00"/>
            </a:solidFill>
            <a:prstDash val="solid"/>
            <a:miter lim="800000"/>
            <a:headEnd len="sm" w="sm" type="none"/>
            <a:tailEnd len="sm" w="sm" type="none"/>
          </a:ln>
        </p:spPr>
      </p:pic>
      <p:pic>
        <p:nvPicPr>
          <p:cNvPr descr="生产实践4" id="305" name="Google Shape;305;p10"/>
          <p:cNvPicPr preferRelativeResize="0"/>
          <p:nvPr/>
        </p:nvPicPr>
        <p:blipFill rotWithShape="1">
          <a:blip r:embed="rId4">
            <a:alphaModFix/>
          </a:blip>
          <a:srcRect b="0" l="0" r="0" t="0"/>
          <a:stretch/>
        </p:blipFill>
        <p:spPr>
          <a:xfrm>
            <a:off x="4787900" y="3716337"/>
            <a:ext cx="2522537" cy="1657350"/>
          </a:xfrm>
          <a:prstGeom prst="rect">
            <a:avLst/>
          </a:prstGeom>
          <a:noFill/>
          <a:ln cap="flat" cmpd="sng" w="9525">
            <a:solidFill>
              <a:srgbClr val="FFFF66"/>
            </a:solidFill>
            <a:prstDash val="solid"/>
            <a:miter lim="800000"/>
            <a:headEnd len="sm" w="sm" type="none"/>
            <a:tailEnd len="sm" w="sm" type="none"/>
          </a:ln>
        </p:spPr>
      </p:pic>
      <p:pic>
        <p:nvPicPr>
          <p:cNvPr id="306" name="Google Shape;306;p10"/>
          <p:cNvPicPr preferRelativeResize="0"/>
          <p:nvPr/>
        </p:nvPicPr>
        <p:blipFill rotWithShape="1">
          <a:blip r:embed="rId5">
            <a:alphaModFix/>
          </a:blip>
          <a:srcRect b="0" l="0" r="0" t="0"/>
          <a:stretch/>
        </p:blipFill>
        <p:spPr>
          <a:xfrm>
            <a:off x="4787900" y="2060575"/>
            <a:ext cx="2520950" cy="1584325"/>
          </a:xfrm>
          <a:prstGeom prst="rect">
            <a:avLst/>
          </a:prstGeom>
          <a:noFill/>
          <a:ln cap="flat" cmpd="sng" w="12700">
            <a:solidFill>
              <a:srgbClr val="FFFF00"/>
            </a:solidFill>
            <a:prstDash val="solid"/>
            <a:miter lim="800000"/>
            <a:headEnd len="sm" w="sm" type="none"/>
            <a:tailEnd len="sm" w="sm" type="none"/>
          </a:ln>
        </p:spPr>
      </p:pic>
      <p:pic>
        <p:nvPicPr>
          <p:cNvPr descr="原始社会" id="307" name="Google Shape;307;p10"/>
          <p:cNvPicPr preferRelativeResize="0"/>
          <p:nvPr/>
        </p:nvPicPr>
        <p:blipFill rotWithShape="1">
          <a:blip r:embed="rId6">
            <a:alphaModFix/>
          </a:blip>
          <a:srcRect b="0" l="0" r="0" t="0"/>
          <a:stretch/>
        </p:blipFill>
        <p:spPr>
          <a:xfrm>
            <a:off x="1403350" y="3789362"/>
            <a:ext cx="2563812" cy="1512887"/>
          </a:xfrm>
          <a:prstGeom prst="rect">
            <a:avLst/>
          </a:prstGeom>
          <a:noFill/>
          <a:ln cap="flat" cmpd="sng" w="9525">
            <a:solidFill>
              <a:schemeClr val="lt1"/>
            </a:solidFill>
            <a:prstDash val="solid"/>
            <a:miter lim="800000"/>
            <a:headEnd len="sm" w="sm" type="none"/>
            <a:tailEnd len="sm" w="sm" type="none"/>
          </a:ln>
        </p:spPr>
      </p:pic>
      <p:sp>
        <p:nvSpPr>
          <p:cNvPr id="308" name="Google Shape;308;p10"/>
          <p:cNvSpPr/>
          <p:nvPr/>
        </p:nvSpPr>
        <p:spPr>
          <a:xfrm>
            <a:off x="1474787" y="1557337"/>
            <a:ext cx="2376487" cy="358775"/>
          </a:xfrm>
          <a:prstGeom prst="rect">
            <a:avLst/>
          </a:prstGeom>
        </p:spPr>
        <p:txBody>
          <a:bodyPr>
            <a:prstTxWarp prst="textPlain"/>
          </a:bodyPr>
          <a:lstStyle/>
          <a:p>
            <a:pPr lvl="0" algn="l"/>
            <a:r>
              <a:rPr b="0" i="0">
                <a:ln cap="flat" cmpd="sng" w="9525">
                  <a:solidFill>
                    <a:srgbClr val="009900"/>
                  </a:solidFill>
                  <a:prstDash val="solid"/>
                  <a:miter lim="800000"/>
                  <a:headEnd len="sm" w="sm" type="none"/>
                  <a:tailEnd len="sm" w="sm" type="none"/>
                </a:ln>
                <a:solidFill>
                  <a:srgbClr val="FF0000"/>
                </a:solidFill>
                <a:latin typeface="Arial"/>
              </a:rPr>
              <a:t>PTSX NGUYÊN THỦY </a:t>
            </a:r>
          </a:p>
        </p:txBody>
      </p:sp>
      <p:sp>
        <p:nvSpPr>
          <p:cNvPr id="309" name="Google Shape;309;p10"/>
          <p:cNvSpPr/>
          <p:nvPr/>
        </p:nvSpPr>
        <p:spPr>
          <a:xfrm>
            <a:off x="5003800" y="1504950"/>
            <a:ext cx="2160587" cy="484187"/>
          </a:xfrm>
          <a:prstGeom prst="rect">
            <a:avLst/>
          </a:prstGeom>
        </p:spPr>
        <p:txBody>
          <a:bodyPr>
            <a:prstTxWarp prst="textPlain"/>
          </a:bodyPr>
          <a:lstStyle/>
          <a:p>
            <a:pPr lvl="0" algn="l"/>
            <a:r>
              <a:rPr b="0" i="0">
                <a:ln cap="flat" cmpd="sng" w="9525">
                  <a:solidFill>
                    <a:srgbClr val="009900"/>
                  </a:solidFill>
                  <a:prstDash val="solid"/>
                  <a:miter lim="800000"/>
                  <a:headEnd len="sm" w="sm" type="none"/>
                  <a:tailEnd len="sm" w="sm" type="none"/>
                </a:ln>
                <a:solidFill>
                  <a:srgbClr val="FF0000"/>
                </a:solidFill>
                <a:latin typeface="Arial"/>
              </a:rPr>
              <a:t>PTSX  CÔNG NGHIỆP </a:t>
            </a:r>
          </a:p>
        </p:txBody>
      </p:sp>
      <p:sp>
        <p:nvSpPr>
          <p:cNvPr id="310" name="Google Shape;310;p10"/>
          <p:cNvSpPr txBox="1"/>
          <p:nvPr/>
        </p:nvSpPr>
        <p:spPr>
          <a:xfrm>
            <a:off x="395287" y="5445125"/>
            <a:ext cx="8280400" cy="1223962"/>
          </a:xfrm>
          <a:prstGeom prst="rect">
            <a:avLst/>
          </a:prstGeom>
          <a:solidFill>
            <a:srgbClr val="FFFF00"/>
          </a:solidFill>
          <a:ln cap="flat" cmpd="tri" w="76200">
            <a:solidFill>
              <a:srgbClr val="FF3300"/>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Muốn sinh tồn, con người phải tiến hành sản xuất vật chất tuy nhiên có sự khác nhau rất lớn về cách thức hái lượm và đánh bắt thời ở thời nguyên thủy và phương thức công nghiệp ở thời hiện đại</a:t>
            </a:r>
            <a:endParaRPr/>
          </a:p>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100"/>
          <p:cNvSpPr txBox="1"/>
          <p:nvPr>
            <p:ph type="title"/>
          </p:nvPr>
        </p:nvSpPr>
        <p:spPr>
          <a:xfrm>
            <a:off x="228600" y="38100"/>
            <a:ext cx="8534400" cy="762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imes New Roman"/>
              <a:buNone/>
            </a:pPr>
            <a:r>
              <a:rPr b="1" i="1" lang="en-US" sz="3600" u="none">
                <a:solidFill>
                  <a:schemeClr val="dk2"/>
                </a:solidFill>
                <a:latin typeface="Times New Roman"/>
                <a:ea typeface="Times New Roman"/>
                <a:cs typeface="Times New Roman"/>
                <a:sym typeface="Times New Roman"/>
              </a:rPr>
              <a:t>Thứ năm, tính năng động của YTXH</a:t>
            </a:r>
            <a:endParaRPr/>
          </a:p>
        </p:txBody>
      </p:sp>
      <p:sp>
        <p:nvSpPr>
          <p:cNvPr id="1438" name="Google Shape;1438;p100"/>
          <p:cNvSpPr txBox="1"/>
          <p:nvPr>
            <p:ph idx="1" type="body"/>
          </p:nvPr>
        </p:nvSpPr>
        <p:spPr>
          <a:xfrm>
            <a:off x="228600" y="1219200"/>
            <a:ext cx="8610600" cy="5334000"/>
          </a:xfrm>
          <a:prstGeom prst="rect">
            <a:avLst/>
          </a:prstGeom>
          <a:noFill/>
          <a:ln>
            <a:noFill/>
          </a:ln>
        </p:spPr>
        <p:txBody>
          <a:bodyPr anchorCtr="0" anchor="t" bIns="45700" lIns="91425" spcFirstLastPara="1" rIns="91425" wrap="square" tIns="45700">
            <a:noAutofit/>
          </a:bodyPr>
          <a:lstStyle/>
          <a:p>
            <a:pPr indent="-165100" lvl="0" marL="342900" marR="0" rtl="0" algn="just">
              <a:lnSpc>
                <a:spcPct val="100000"/>
              </a:lnSpc>
              <a:spcBef>
                <a:spcPts val="0"/>
              </a:spcBef>
              <a:spcAft>
                <a:spcPts val="0"/>
              </a:spcAft>
              <a:buClr>
                <a:schemeClr val="dk1"/>
              </a:buClr>
              <a:buSzPts val="2800"/>
              <a:buFont typeface="Arial"/>
              <a:buNone/>
            </a:pPr>
            <a:r>
              <a:t/>
            </a:r>
            <a:endParaRPr b="0" i="0" sz="2800" u="none">
              <a:solidFill>
                <a:schemeClr val="dk1"/>
              </a:solidFill>
              <a:latin typeface="Times New Roman"/>
              <a:ea typeface="Times New Roman"/>
              <a:cs typeface="Times New Roman"/>
              <a:sym typeface="Times New Roman"/>
            </a:endParaRPr>
          </a:p>
          <a:p>
            <a:pPr indent="-177800" lvl="0" marL="342900" marR="0" rtl="0" algn="just">
              <a:lnSpc>
                <a:spcPct val="100000"/>
              </a:lnSpc>
              <a:spcBef>
                <a:spcPts val="520"/>
              </a:spcBef>
              <a:spcAft>
                <a:spcPts val="0"/>
              </a:spcAft>
              <a:buClr>
                <a:schemeClr val="dk1"/>
              </a:buClr>
              <a:buSzPts val="2600"/>
              <a:buFont typeface="Arial"/>
              <a:buNone/>
            </a:pPr>
            <a:r>
              <a:t/>
            </a:r>
            <a:endParaRPr b="0" i="0" sz="2600" u="none">
              <a:solidFill>
                <a:schemeClr val="dk1"/>
              </a:solidFill>
              <a:latin typeface="Times New Roman"/>
              <a:ea typeface="Times New Roman"/>
              <a:cs typeface="Times New Roman"/>
              <a:sym typeface="Times New Roman"/>
            </a:endParaRPr>
          </a:p>
          <a:p>
            <a:pPr indent="-177800" lvl="0" marL="342900" marR="0" rtl="0" algn="just">
              <a:lnSpc>
                <a:spcPct val="100000"/>
              </a:lnSpc>
              <a:spcBef>
                <a:spcPts val="520"/>
              </a:spcBef>
              <a:spcAft>
                <a:spcPts val="0"/>
              </a:spcAft>
              <a:buClr>
                <a:schemeClr val="dk1"/>
              </a:buClr>
              <a:buSzPts val="2600"/>
              <a:buFont typeface="Arial"/>
              <a:buNone/>
            </a:pPr>
            <a:r>
              <a:t/>
            </a:r>
            <a:endParaRPr b="0" i="0" sz="2600" u="none">
              <a:solidFill>
                <a:schemeClr val="dk1"/>
              </a:solidFill>
              <a:latin typeface="Times New Roman"/>
              <a:ea typeface="Times New Roman"/>
              <a:cs typeface="Times New Roman"/>
              <a:sym typeface="Times New Roman"/>
            </a:endParaRPr>
          </a:p>
          <a:p>
            <a:pPr indent="-177800" lvl="0" marL="342900" marR="0" rtl="0" algn="just">
              <a:lnSpc>
                <a:spcPct val="100000"/>
              </a:lnSpc>
              <a:spcBef>
                <a:spcPts val="520"/>
              </a:spcBef>
              <a:spcAft>
                <a:spcPts val="0"/>
              </a:spcAft>
              <a:buClr>
                <a:schemeClr val="dk1"/>
              </a:buClr>
              <a:buSzPts val="2600"/>
              <a:buFont typeface="Arial"/>
              <a:buNone/>
            </a:pPr>
            <a:r>
              <a:t/>
            </a:r>
            <a:endParaRPr b="0" i="0" sz="2600" u="none">
              <a:solidFill>
                <a:schemeClr val="dk1"/>
              </a:solidFill>
              <a:latin typeface="Times New Roman"/>
              <a:ea typeface="Times New Roman"/>
              <a:cs typeface="Times New Roman"/>
              <a:sym typeface="Times New Roman"/>
            </a:endParaRPr>
          </a:p>
          <a:p>
            <a:pPr indent="-177800" lvl="0" marL="342900" marR="0" rtl="0" algn="l">
              <a:spcBef>
                <a:spcPts val="520"/>
              </a:spcBef>
              <a:spcAft>
                <a:spcPts val="0"/>
              </a:spcAft>
              <a:buClr>
                <a:schemeClr val="dk1"/>
              </a:buClr>
              <a:buSzPts val="2600"/>
              <a:buFont typeface="Arial"/>
              <a:buNone/>
            </a:pPr>
            <a:r>
              <a:t/>
            </a:r>
            <a:endParaRPr b="0" i="0" sz="2600" u="none">
              <a:solidFill>
                <a:schemeClr val="dk1"/>
              </a:solidFill>
              <a:latin typeface="Times New Roman"/>
              <a:ea typeface="Times New Roman"/>
              <a:cs typeface="Times New Roman"/>
              <a:sym typeface="Times New Roman"/>
            </a:endParaRPr>
          </a:p>
        </p:txBody>
      </p:sp>
      <p:sp>
        <p:nvSpPr>
          <p:cNvPr id="1439" name="Google Shape;1439;p100"/>
          <p:cNvSpPr/>
          <p:nvPr/>
        </p:nvSpPr>
        <p:spPr>
          <a:xfrm>
            <a:off x="152400" y="990600"/>
            <a:ext cx="2667000" cy="4381500"/>
          </a:xfrm>
          <a:custGeom>
            <a:rect b="b" l="l" r="r" t="t"/>
            <a:pathLst>
              <a:path extrusionOk="0" h="4381500" w="2667000">
                <a:moveTo>
                  <a:pt x="0" y="0"/>
                </a:moveTo>
                <a:lnTo>
                  <a:pt x="2222491" y="0"/>
                </a:lnTo>
                <a:lnTo>
                  <a:pt x="2667000" y="444509"/>
                </a:lnTo>
                <a:lnTo>
                  <a:pt x="2667000" y="4381500"/>
                </a:lnTo>
                <a:lnTo>
                  <a:pt x="2667000" y="4381500"/>
                </a:lnTo>
                <a:lnTo>
                  <a:pt x="444509" y="4381500"/>
                </a:lnTo>
                <a:lnTo>
                  <a:pt x="0" y="3936991"/>
                </a:lnTo>
                <a:lnTo>
                  <a:pt x="0" y="0"/>
                </a:lnTo>
                <a:close/>
              </a:path>
            </a:pathLst>
          </a:cu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Mức độ ảnh hưởng của YTXH đến TTXH phụ thuộc vào bản thân tư tưởng đó là tiến bộ hay phản tiến bộ xét một cách tổng thể</a:t>
            </a:r>
            <a:endParaRPr/>
          </a:p>
        </p:txBody>
      </p:sp>
      <p:sp>
        <p:nvSpPr>
          <p:cNvPr id="1440" name="Google Shape;1440;p100"/>
          <p:cNvSpPr/>
          <p:nvPr/>
        </p:nvSpPr>
        <p:spPr>
          <a:xfrm>
            <a:off x="3038475" y="1409700"/>
            <a:ext cx="3379787" cy="4953000"/>
          </a:xfrm>
          <a:custGeom>
            <a:rect b="b" l="l" r="r" t="t"/>
            <a:pathLst>
              <a:path extrusionOk="0" h="4953000" w="3379788">
                <a:moveTo>
                  <a:pt x="0" y="0"/>
                </a:moveTo>
                <a:lnTo>
                  <a:pt x="2816479" y="0"/>
                </a:lnTo>
                <a:lnTo>
                  <a:pt x="3379788" y="563309"/>
                </a:lnTo>
                <a:lnTo>
                  <a:pt x="3379788" y="4953000"/>
                </a:lnTo>
                <a:lnTo>
                  <a:pt x="3379788" y="4953000"/>
                </a:lnTo>
                <a:lnTo>
                  <a:pt x="563309" y="4953000"/>
                </a:lnTo>
                <a:lnTo>
                  <a:pt x="0" y="4389691"/>
                </a:lnTo>
                <a:lnTo>
                  <a:pt x="0" y="0"/>
                </a:lnTo>
                <a:close/>
              </a:path>
            </a:pathLst>
          </a:custGeom>
          <a:solidFill>
            <a:srgbClr val="FA9C6B"/>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Tuy nhiên, tính khoa học và tính cách mạng của ý thức xã hội không phải là bất biến. Có những quan điểm là khoa học và cách mạng trong điều kiện lịch sử này nhưng lại có thể không còn là khoa học và cách mạng trong điều kiện lịch sử khác.</a:t>
            </a:r>
            <a:endParaRPr/>
          </a:p>
        </p:txBody>
      </p:sp>
      <p:sp>
        <p:nvSpPr>
          <p:cNvPr id="1441" name="Google Shape;1441;p100"/>
          <p:cNvSpPr/>
          <p:nvPr/>
        </p:nvSpPr>
        <p:spPr>
          <a:xfrm>
            <a:off x="6642100" y="1905000"/>
            <a:ext cx="2420937" cy="4648200"/>
          </a:xfrm>
          <a:custGeom>
            <a:rect b="b" l="l" r="r" t="t"/>
            <a:pathLst>
              <a:path extrusionOk="0" h="4648200" w="2420938">
                <a:moveTo>
                  <a:pt x="0" y="0"/>
                </a:moveTo>
                <a:lnTo>
                  <a:pt x="2017440" y="0"/>
                </a:lnTo>
                <a:lnTo>
                  <a:pt x="2420938" y="403498"/>
                </a:lnTo>
                <a:lnTo>
                  <a:pt x="2420938" y="4648200"/>
                </a:lnTo>
                <a:lnTo>
                  <a:pt x="2420938" y="4648200"/>
                </a:lnTo>
                <a:lnTo>
                  <a:pt x="403498" y="4648200"/>
                </a:lnTo>
                <a:lnTo>
                  <a:pt x="0" y="4244702"/>
                </a:lnTo>
                <a:lnTo>
                  <a:pt x="0" y="0"/>
                </a:lnTo>
                <a:close/>
              </a:path>
            </a:pathLst>
          </a:custGeom>
          <a:solidFill>
            <a:srgbClr val="FEC6DA"/>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Phương thức tác động của YTXH đối với TTXH được biểu hiện thông qua hoạt động thực tiễn của con người (tự phát và tự giác)</a:t>
            </a:r>
            <a:endParaRPr/>
          </a:p>
        </p:txBody>
      </p:sp>
      <p:sp>
        <p:nvSpPr>
          <p:cNvPr id="1442" name="Google Shape;1442;p100"/>
          <p:cNvSpPr txBox="1"/>
          <p:nvPr/>
        </p:nvSpPr>
        <p:spPr>
          <a:xfrm>
            <a:off x="457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Verdana"/>
              <a:buNone/>
            </a:pPr>
            <a:r>
              <a:rPr b="0" i="0" lang="en-US" sz="1400" u="none">
                <a:solidFill>
                  <a:schemeClr val="dk1"/>
                </a:solidFill>
                <a:latin typeface="Verdana"/>
                <a:ea typeface="Verdana"/>
                <a:cs typeface="Verdana"/>
                <a:sym typeface="Verdana"/>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9"/>
                                        </p:tgtEl>
                                        <p:attrNameLst>
                                          <p:attrName>style.visibility</p:attrName>
                                        </p:attrNameLst>
                                      </p:cBhvr>
                                      <p:to>
                                        <p:strVal val="visible"/>
                                      </p:to>
                                    </p:set>
                                    <p:animEffect filter="fade" transition="in">
                                      <p:cBhvr>
                                        <p:cTn dur="500"/>
                                        <p:tgtEl>
                                          <p:spTgt spid="1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0"/>
                                        </p:tgtEl>
                                        <p:attrNameLst>
                                          <p:attrName>style.visibility</p:attrName>
                                        </p:attrNameLst>
                                      </p:cBhvr>
                                      <p:to>
                                        <p:strVal val="visible"/>
                                      </p:to>
                                    </p:set>
                                    <p:animEffect filter="fade" transition="in">
                                      <p:cBhvr>
                                        <p:cTn dur="2000"/>
                                        <p:tgtEl>
                                          <p:spTgt spid="1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1"/>
                                        </p:tgtEl>
                                        <p:attrNameLst>
                                          <p:attrName>style.visibility</p:attrName>
                                        </p:attrNameLst>
                                      </p:cBhvr>
                                      <p:to>
                                        <p:strVal val="visible"/>
                                      </p:to>
                                    </p:set>
                                    <p:animEffect filter="fade" transition="in">
                                      <p:cBhvr>
                                        <p:cTn dur="2000"/>
                                        <p:tgtEl>
                                          <p:spTgt spid="14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101"/>
          <p:cNvSpPr txBox="1"/>
          <p:nvPr>
            <p:ph type="title"/>
          </p:nvPr>
        </p:nvSpPr>
        <p:spPr>
          <a:xfrm>
            <a:off x="228600" y="228600"/>
            <a:ext cx="8534400" cy="762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imes New Roman"/>
              <a:buNone/>
            </a:pPr>
            <a:r>
              <a:rPr b="1" i="1" lang="en-US" sz="3600" u="none">
                <a:solidFill>
                  <a:schemeClr val="dk2"/>
                </a:solidFill>
                <a:latin typeface="Times New Roman"/>
                <a:ea typeface="Times New Roman"/>
                <a:cs typeface="Times New Roman"/>
                <a:sym typeface="Times New Roman"/>
              </a:rPr>
              <a:t>Tính năng động của YTXH</a:t>
            </a:r>
            <a:endParaRPr/>
          </a:p>
        </p:txBody>
      </p:sp>
      <p:sp>
        <p:nvSpPr>
          <p:cNvPr id="1448" name="Google Shape;1448;p101"/>
          <p:cNvSpPr txBox="1"/>
          <p:nvPr>
            <p:ph idx="1" type="body"/>
          </p:nvPr>
        </p:nvSpPr>
        <p:spPr>
          <a:xfrm>
            <a:off x="228600" y="1219200"/>
            <a:ext cx="8610600" cy="5334000"/>
          </a:xfrm>
          <a:prstGeom prst="rect">
            <a:avLst/>
          </a:prstGeom>
          <a:noFill/>
          <a:ln>
            <a:noFill/>
          </a:ln>
        </p:spPr>
        <p:txBody>
          <a:bodyPr anchorCtr="0" anchor="t" bIns="45700" lIns="91425" spcFirstLastPara="1" rIns="91425" wrap="square" tIns="45700">
            <a:noAutofit/>
          </a:bodyPr>
          <a:lstStyle/>
          <a:p>
            <a:pPr indent="-165100" lvl="0" marL="342900" marR="0" rtl="0" algn="just">
              <a:lnSpc>
                <a:spcPct val="100000"/>
              </a:lnSpc>
              <a:spcBef>
                <a:spcPts val="0"/>
              </a:spcBef>
              <a:spcAft>
                <a:spcPts val="0"/>
              </a:spcAft>
              <a:buClr>
                <a:schemeClr val="dk1"/>
              </a:buClr>
              <a:buSzPts val="2800"/>
              <a:buFont typeface="Arial"/>
              <a:buNone/>
            </a:pPr>
            <a:r>
              <a:t/>
            </a:r>
            <a:endParaRPr b="0" i="0" sz="2800" u="none">
              <a:solidFill>
                <a:schemeClr val="dk1"/>
              </a:solidFill>
              <a:latin typeface="Times New Roman"/>
              <a:ea typeface="Times New Roman"/>
              <a:cs typeface="Times New Roman"/>
              <a:sym typeface="Times New Roman"/>
            </a:endParaRPr>
          </a:p>
          <a:p>
            <a:pPr indent="-177800" lvl="0" marL="342900" marR="0" rtl="0" algn="just">
              <a:lnSpc>
                <a:spcPct val="100000"/>
              </a:lnSpc>
              <a:spcBef>
                <a:spcPts val="520"/>
              </a:spcBef>
              <a:spcAft>
                <a:spcPts val="0"/>
              </a:spcAft>
              <a:buClr>
                <a:schemeClr val="dk1"/>
              </a:buClr>
              <a:buSzPts val="2600"/>
              <a:buFont typeface="Arial"/>
              <a:buNone/>
            </a:pPr>
            <a:r>
              <a:t/>
            </a:r>
            <a:endParaRPr b="0" i="0" sz="2600" u="none">
              <a:solidFill>
                <a:schemeClr val="dk1"/>
              </a:solidFill>
              <a:latin typeface="Times New Roman"/>
              <a:ea typeface="Times New Roman"/>
              <a:cs typeface="Times New Roman"/>
              <a:sym typeface="Times New Roman"/>
            </a:endParaRPr>
          </a:p>
          <a:p>
            <a:pPr indent="-177800" lvl="0" marL="342900" marR="0" rtl="0" algn="just">
              <a:lnSpc>
                <a:spcPct val="100000"/>
              </a:lnSpc>
              <a:spcBef>
                <a:spcPts val="520"/>
              </a:spcBef>
              <a:spcAft>
                <a:spcPts val="0"/>
              </a:spcAft>
              <a:buClr>
                <a:schemeClr val="dk1"/>
              </a:buClr>
              <a:buSzPts val="2600"/>
              <a:buFont typeface="Arial"/>
              <a:buNone/>
            </a:pPr>
            <a:r>
              <a:t/>
            </a:r>
            <a:endParaRPr b="0" i="0" sz="2600" u="none">
              <a:solidFill>
                <a:schemeClr val="dk1"/>
              </a:solidFill>
              <a:latin typeface="Times New Roman"/>
              <a:ea typeface="Times New Roman"/>
              <a:cs typeface="Times New Roman"/>
              <a:sym typeface="Times New Roman"/>
            </a:endParaRPr>
          </a:p>
          <a:p>
            <a:pPr indent="-177800" lvl="0" marL="342900" marR="0" rtl="0" algn="just">
              <a:lnSpc>
                <a:spcPct val="100000"/>
              </a:lnSpc>
              <a:spcBef>
                <a:spcPts val="520"/>
              </a:spcBef>
              <a:spcAft>
                <a:spcPts val="0"/>
              </a:spcAft>
              <a:buClr>
                <a:schemeClr val="dk1"/>
              </a:buClr>
              <a:buSzPts val="2600"/>
              <a:buFont typeface="Arial"/>
              <a:buNone/>
            </a:pPr>
            <a:r>
              <a:t/>
            </a:r>
            <a:endParaRPr b="0" i="0" sz="2600" u="none">
              <a:solidFill>
                <a:schemeClr val="dk1"/>
              </a:solidFill>
              <a:latin typeface="Times New Roman"/>
              <a:ea typeface="Times New Roman"/>
              <a:cs typeface="Times New Roman"/>
              <a:sym typeface="Times New Roman"/>
            </a:endParaRPr>
          </a:p>
          <a:p>
            <a:pPr indent="-177800" lvl="0" marL="342900" marR="0" rtl="0" algn="l">
              <a:spcBef>
                <a:spcPts val="520"/>
              </a:spcBef>
              <a:spcAft>
                <a:spcPts val="0"/>
              </a:spcAft>
              <a:buClr>
                <a:schemeClr val="dk1"/>
              </a:buClr>
              <a:buSzPts val="2600"/>
              <a:buFont typeface="Arial"/>
              <a:buNone/>
            </a:pPr>
            <a:r>
              <a:t/>
            </a:r>
            <a:endParaRPr b="0" i="0" sz="2600" u="none">
              <a:solidFill>
                <a:schemeClr val="dk1"/>
              </a:solidFill>
              <a:latin typeface="Times New Roman"/>
              <a:ea typeface="Times New Roman"/>
              <a:cs typeface="Times New Roman"/>
              <a:sym typeface="Times New Roman"/>
            </a:endParaRPr>
          </a:p>
        </p:txBody>
      </p:sp>
      <p:sp>
        <p:nvSpPr>
          <p:cNvPr id="1449" name="Google Shape;1449;p101"/>
          <p:cNvSpPr/>
          <p:nvPr/>
        </p:nvSpPr>
        <p:spPr>
          <a:xfrm>
            <a:off x="152400" y="990600"/>
            <a:ext cx="2667000" cy="4381500"/>
          </a:xfrm>
          <a:custGeom>
            <a:rect b="b" l="l" r="r" t="t"/>
            <a:pathLst>
              <a:path extrusionOk="0" h="4381500" w="2667000">
                <a:moveTo>
                  <a:pt x="0" y="0"/>
                </a:moveTo>
                <a:lnTo>
                  <a:pt x="2222491" y="0"/>
                </a:lnTo>
                <a:lnTo>
                  <a:pt x="2667000" y="444509"/>
                </a:lnTo>
                <a:lnTo>
                  <a:pt x="2667000" y="4381500"/>
                </a:lnTo>
                <a:lnTo>
                  <a:pt x="2667000" y="4381500"/>
                </a:lnTo>
                <a:lnTo>
                  <a:pt x="444509" y="4381500"/>
                </a:lnTo>
                <a:lnTo>
                  <a:pt x="0" y="3936991"/>
                </a:lnTo>
                <a:lnTo>
                  <a:pt x="0" y="0"/>
                </a:lnTo>
                <a:close/>
              </a:path>
            </a:pathLst>
          </a:cu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Mức độ ảnh hưởng của YTXH đến TTXH phụ thuộc vào bản thân tư tưởng đó là tiến bộ hay phản tiến bộ xét một cách tổng thể</a:t>
            </a:r>
            <a:endParaRPr/>
          </a:p>
        </p:txBody>
      </p:sp>
      <p:sp>
        <p:nvSpPr>
          <p:cNvPr id="1450" name="Google Shape;1450;p101"/>
          <p:cNvSpPr/>
          <p:nvPr/>
        </p:nvSpPr>
        <p:spPr>
          <a:xfrm>
            <a:off x="3038475" y="1409700"/>
            <a:ext cx="3379787" cy="4953000"/>
          </a:xfrm>
          <a:custGeom>
            <a:rect b="b" l="l" r="r" t="t"/>
            <a:pathLst>
              <a:path extrusionOk="0" h="4953000" w="3379788">
                <a:moveTo>
                  <a:pt x="0" y="0"/>
                </a:moveTo>
                <a:lnTo>
                  <a:pt x="2816479" y="0"/>
                </a:lnTo>
                <a:lnTo>
                  <a:pt x="3379788" y="563309"/>
                </a:lnTo>
                <a:lnTo>
                  <a:pt x="3379788" y="4953000"/>
                </a:lnTo>
                <a:lnTo>
                  <a:pt x="3379788" y="4953000"/>
                </a:lnTo>
                <a:lnTo>
                  <a:pt x="563309" y="4953000"/>
                </a:lnTo>
                <a:lnTo>
                  <a:pt x="0" y="4389691"/>
                </a:lnTo>
                <a:lnTo>
                  <a:pt x="0" y="0"/>
                </a:lnTo>
                <a:close/>
              </a:path>
            </a:pathLst>
          </a:custGeom>
          <a:solidFill>
            <a:srgbClr val="FA9C6B"/>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Tuy nhiên, tính khoa học và tính cách mạng của ý thức xã hội không phải là bất biến. Có những quan điểm là khoa học và cách mạng trong điều kiện lịch sử này nhưng lại có thể không còn là khoa học và cách mạng trong điều kiện lịch sử khác.</a:t>
            </a:r>
            <a:endParaRPr/>
          </a:p>
        </p:txBody>
      </p:sp>
      <p:sp>
        <p:nvSpPr>
          <p:cNvPr id="1451" name="Google Shape;1451;p101"/>
          <p:cNvSpPr/>
          <p:nvPr/>
        </p:nvSpPr>
        <p:spPr>
          <a:xfrm>
            <a:off x="6642100" y="1905000"/>
            <a:ext cx="2420937" cy="4648200"/>
          </a:xfrm>
          <a:custGeom>
            <a:rect b="b" l="l" r="r" t="t"/>
            <a:pathLst>
              <a:path extrusionOk="0" h="4648200" w="2420938">
                <a:moveTo>
                  <a:pt x="0" y="0"/>
                </a:moveTo>
                <a:lnTo>
                  <a:pt x="2017440" y="0"/>
                </a:lnTo>
                <a:lnTo>
                  <a:pt x="2420938" y="403498"/>
                </a:lnTo>
                <a:lnTo>
                  <a:pt x="2420938" y="4648200"/>
                </a:lnTo>
                <a:lnTo>
                  <a:pt x="2420938" y="4648200"/>
                </a:lnTo>
                <a:lnTo>
                  <a:pt x="403498" y="4648200"/>
                </a:lnTo>
                <a:lnTo>
                  <a:pt x="0" y="4244702"/>
                </a:lnTo>
                <a:lnTo>
                  <a:pt x="0" y="0"/>
                </a:lnTo>
                <a:close/>
              </a:path>
            </a:pathLst>
          </a:custGeom>
          <a:solidFill>
            <a:srgbClr val="FEC6DA"/>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Phương thức tác động của YTXH đối với TTXH được biểu hiện thông qua hoạt động thực tiễn của con người (tự phát và tự giác)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9"/>
                                        </p:tgtEl>
                                        <p:attrNameLst>
                                          <p:attrName>style.visibility</p:attrName>
                                        </p:attrNameLst>
                                      </p:cBhvr>
                                      <p:to>
                                        <p:strVal val="visible"/>
                                      </p:to>
                                    </p:set>
                                    <p:animEffect filter="fade" transition="in">
                                      <p:cBhvr>
                                        <p:cTn dur="500"/>
                                        <p:tgtEl>
                                          <p:spTgt spid="14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0"/>
                                        </p:tgtEl>
                                        <p:attrNameLst>
                                          <p:attrName>style.visibility</p:attrName>
                                        </p:attrNameLst>
                                      </p:cBhvr>
                                      <p:to>
                                        <p:strVal val="visible"/>
                                      </p:to>
                                    </p:set>
                                    <p:animEffect filter="fade" transition="in">
                                      <p:cBhvr>
                                        <p:cTn dur="2000"/>
                                        <p:tgtEl>
                                          <p:spTgt spid="1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1"/>
                                        </p:tgtEl>
                                        <p:attrNameLst>
                                          <p:attrName>style.visibility</p:attrName>
                                        </p:attrNameLst>
                                      </p:cBhvr>
                                      <p:to>
                                        <p:strVal val="visible"/>
                                      </p:to>
                                    </p:set>
                                    <p:animEffect filter="fade" transition="in">
                                      <p:cBhvr>
                                        <p:cTn dur="2000"/>
                                        <p:tgtEl>
                                          <p:spTgt spid="14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02"/>
          <p:cNvSpPr txBox="1"/>
          <p:nvPr>
            <p:ph idx="1" type="body"/>
          </p:nvPr>
        </p:nvSpPr>
        <p:spPr>
          <a:xfrm>
            <a:off x="533400" y="914400"/>
            <a:ext cx="8610600" cy="2406650"/>
          </a:xfrm>
          <a:prstGeom prst="rect">
            <a:avLst/>
          </a:prstGeom>
          <a:solidFill>
            <a:srgbClr val="006600"/>
          </a:solidFill>
          <a:ln>
            <a:noFill/>
          </a:ln>
        </p:spPr>
        <p:txBody>
          <a:bodyPr anchorCtr="0" anchor="t" bIns="45700" lIns="91425" spcFirstLastPara="1" rIns="91425" wrap="square" tIns="45700">
            <a:noAutofit/>
          </a:bodyPr>
          <a:lstStyle/>
          <a:p>
            <a:pPr indent="-571500" lvl="0" marL="571500" rtl="0" algn="just">
              <a:lnSpc>
                <a:spcPct val="90000"/>
              </a:lnSpc>
              <a:spcBef>
                <a:spcPts val="0"/>
              </a:spcBef>
              <a:spcAft>
                <a:spcPts val="0"/>
              </a:spcAft>
              <a:buClr>
                <a:srgbClr val="FEF2EC"/>
              </a:buClr>
              <a:buSzPts val="3200"/>
              <a:buFont typeface="Times New Roman"/>
              <a:buNone/>
            </a:pPr>
            <a:r>
              <a:rPr b="1" i="0" lang="en-US" sz="3200" u="none">
                <a:solidFill>
                  <a:srgbClr val="FEF2EC"/>
                </a:solidFill>
                <a:latin typeface="Times New Roman"/>
                <a:ea typeface="Times New Roman"/>
                <a:cs typeface="Times New Roman"/>
                <a:sym typeface="Times New Roman"/>
              </a:rPr>
              <a:t>	</a:t>
            </a:r>
            <a:endParaRPr/>
          </a:p>
          <a:p>
            <a:pPr indent="-571500" lvl="0" marL="571500" rtl="0" algn="ctr">
              <a:lnSpc>
                <a:spcPct val="90000"/>
              </a:lnSpc>
              <a:spcBef>
                <a:spcPts val="640"/>
              </a:spcBef>
              <a:spcAft>
                <a:spcPts val="0"/>
              </a:spcAft>
              <a:buClr>
                <a:srgbClr val="FEF2EC"/>
              </a:buClr>
              <a:buSzPts val="3200"/>
              <a:buFont typeface="Times New Roman"/>
              <a:buNone/>
            </a:pPr>
            <a:r>
              <a:rPr b="1" i="0" lang="en-US" sz="3200" u="none">
                <a:solidFill>
                  <a:srgbClr val="FEF2EC"/>
                </a:solidFill>
                <a:latin typeface="Times New Roman"/>
                <a:ea typeface="Times New Roman"/>
                <a:cs typeface="Times New Roman"/>
                <a:sym typeface="Times New Roman"/>
              </a:rPr>
              <a:t>	</a:t>
            </a:r>
            <a:r>
              <a:rPr b="0" i="0" lang="en-US" sz="3200" u="none">
                <a:solidFill>
                  <a:srgbClr val="FEF2EC"/>
                </a:solidFill>
                <a:latin typeface="Times New Roman"/>
                <a:ea typeface="Times New Roman"/>
                <a:cs typeface="Times New Roman"/>
                <a:sym typeface="Times New Roman"/>
              </a:rPr>
              <a:t>Muốn nhận thức hoặc lý giải đời sống tinh thần của cộng đồng người phải dựa vào TTXH và tính độc lập tương đối của YTXH </a:t>
            </a:r>
            <a:endParaRPr/>
          </a:p>
          <a:p>
            <a:pPr indent="-571500" lvl="0" marL="571500" rtl="0" algn="ctr">
              <a:lnSpc>
                <a:spcPct val="90000"/>
              </a:lnSpc>
              <a:spcBef>
                <a:spcPts val="640"/>
              </a:spcBef>
              <a:spcAft>
                <a:spcPts val="0"/>
              </a:spcAft>
              <a:buClr>
                <a:srgbClr val="FEF2EC"/>
              </a:buClr>
              <a:buSzPts val="3200"/>
              <a:buFont typeface="Times New Roman"/>
              <a:buNone/>
            </a:pPr>
            <a:r>
              <a:rPr b="0" i="0" lang="en-US" sz="3200" u="none">
                <a:solidFill>
                  <a:srgbClr val="FEF2EC"/>
                </a:solidFill>
                <a:latin typeface="Times New Roman"/>
                <a:ea typeface="Times New Roman"/>
                <a:cs typeface="Times New Roman"/>
                <a:sym typeface="Times New Roman"/>
              </a:rPr>
              <a:t>      </a:t>
            </a:r>
            <a:endParaRPr/>
          </a:p>
        </p:txBody>
      </p:sp>
      <p:sp>
        <p:nvSpPr>
          <p:cNvPr id="1457" name="Google Shape;1457;p102"/>
          <p:cNvSpPr txBox="1"/>
          <p:nvPr/>
        </p:nvSpPr>
        <p:spPr>
          <a:xfrm>
            <a:off x="457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Verdana"/>
              <a:buNone/>
            </a:pPr>
            <a:r>
              <a:rPr b="0" i="0" lang="en-US" sz="1400" u="none">
                <a:solidFill>
                  <a:schemeClr val="dk1"/>
                </a:solidFill>
                <a:latin typeface="Verdana"/>
                <a:ea typeface="Verdana"/>
                <a:cs typeface="Verdana"/>
                <a:sym typeface="Verdana"/>
              </a:rPr>
              <a:t>*</a:t>
            </a:r>
            <a:endParaRPr/>
          </a:p>
        </p:txBody>
      </p:sp>
      <p:sp>
        <p:nvSpPr>
          <p:cNvPr id="1458" name="Google Shape;1458;p102"/>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Verdana"/>
              <a:buNone/>
            </a:pPr>
            <a:fld id="{00000000-1234-1234-1234-123412341234}" type="slidenum">
              <a:rPr b="0" i="0" lang="en-US" sz="1400" u="none">
                <a:solidFill>
                  <a:schemeClr val="dk1"/>
                </a:solidFill>
                <a:latin typeface="Verdana"/>
                <a:ea typeface="Verdana"/>
                <a:cs typeface="Verdana"/>
                <a:sym typeface="Verdana"/>
              </a:rPr>
              <a:t>‹#›</a:t>
            </a:fld>
            <a:endParaRPr/>
          </a:p>
        </p:txBody>
      </p:sp>
      <p:sp>
        <p:nvSpPr>
          <p:cNvPr id="1459" name="Google Shape;1459;p102"/>
          <p:cNvSpPr txBox="1"/>
          <p:nvPr/>
        </p:nvSpPr>
        <p:spPr>
          <a:xfrm>
            <a:off x="685800" y="3716337"/>
            <a:ext cx="8458200" cy="2684462"/>
          </a:xfrm>
          <a:prstGeom prst="rect">
            <a:avLst/>
          </a:prstGeom>
          <a:solidFill>
            <a:srgbClr val="0066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Times New Roman"/>
              <a:buNone/>
            </a:pPr>
            <a:r>
              <a:rPr b="0" i="0" lang="en-US" sz="3200" u="none">
                <a:solidFill>
                  <a:schemeClr val="lt1"/>
                </a:solidFill>
                <a:latin typeface="Times New Roman"/>
                <a:ea typeface="Times New Roman"/>
                <a:cs typeface="Times New Roman"/>
                <a:sym typeface="Times New Roman"/>
              </a:rPr>
              <a:t>Trong thực tiễn cải tạo xã hội cũ, xây dựng </a:t>
            </a:r>
            <a:endParaRPr/>
          </a:p>
          <a:p>
            <a:pPr indent="0" lvl="0" marL="0" marR="0" rtl="0" algn="ctr">
              <a:lnSpc>
                <a:spcPct val="100000"/>
              </a:lnSpc>
              <a:spcBef>
                <a:spcPts val="640"/>
              </a:spcBef>
              <a:spcAft>
                <a:spcPts val="0"/>
              </a:spcAft>
              <a:buClr>
                <a:schemeClr val="lt1"/>
              </a:buClr>
              <a:buSzPts val="3200"/>
              <a:buFont typeface="Times New Roman"/>
              <a:buNone/>
            </a:pPr>
            <a:r>
              <a:rPr b="0" i="0" lang="en-US" sz="3200" u="none">
                <a:solidFill>
                  <a:schemeClr val="lt1"/>
                </a:solidFill>
                <a:latin typeface="Times New Roman"/>
                <a:ea typeface="Times New Roman"/>
                <a:cs typeface="Times New Roman"/>
                <a:sym typeface="Times New Roman"/>
              </a:rPr>
              <a:t>xã hội mới cần chú ý đến mối quan hệ biện chứng </a:t>
            </a:r>
            <a:endParaRPr/>
          </a:p>
          <a:p>
            <a:pPr indent="0" lvl="0" marL="0" marR="0" rtl="0" algn="ctr">
              <a:lnSpc>
                <a:spcPct val="100000"/>
              </a:lnSpc>
              <a:spcBef>
                <a:spcPts val="640"/>
              </a:spcBef>
              <a:spcAft>
                <a:spcPts val="0"/>
              </a:spcAft>
              <a:buClr>
                <a:schemeClr val="lt1"/>
              </a:buClr>
              <a:buSzPts val="3200"/>
              <a:buFont typeface="Times New Roman"/>
              <a:buNone/>
            </a:pPr>
            <a:r>
              <a:rPr b="0" i="0" lang="en-US" sz="3200" u="none">
                <a:solidFill>
                  <a:schemeClr val="lt1"/>
                </a:solidFill>
                <a:latin typeface="Times New Roman"/>
                <a:ea typeface="Times New Roman"/>
                <a:cs typeface="Times New Roman"/>
                <a:sym typeface="Times New Roman"/>
              </a:rPr>
              <a:t>giữa TTXH và YTXH</a:t>
            </a:r>
            <a:endParaRPr/>
          </a:p>
        </p:txBody>
      </p:sp>
      <p:sp>
        <p:nvSpPr>
          <p:cNvPr id="1460" name="Google Shape;1460;p102"/>
          <p:cNvSpPr txBox="1"/>
          <p:nvPr/>
        </p:nvSpPr>
        <p:spPr>
          <a:xfrm>
            <a:off x="1447800" y="228600"/>
            <a:ext cx="6172200" cy="6461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600"/>
              <a:buFont typeface="Times New Roman"/>
              <a:buNone/>
            </a:pPr>
            <a:r>
              <a:rPr b="1" i="0" lang="en-US" sz="3600" u="none">
                <a:solidFill>
                  <a:schemeClr val="dk1"/>
                </a:solidFill>
                <a:latin typeface="Times New Roman"/>
                <a:ea typeface="Times New Roman"/>
                <a:cs typeface="Times New Roman"/>
                <a:sym typeface="Times New Roman"/>
              </a:rPr>
              <a:t>Ý nghĩa phương pháp luận</a:t>
            </a:r>
            <a:endParaRPr/>
          </a:p>
        </p:txBody>
      </p:sp>
    </p:spTree>
  </p:cSld>
  <p:clrMapOvr>
    <a:masterClrMapping/>
  </p:clrMapOvr>
  <p:transition>
    <p:random/>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0"/>
                                        </p:tgtEl>
                                        <p:attrNameLst>
                                          <p:attrName>style.visibility</p:attrName>
                                        </p:attrNameLst>
                                      </p:cBhvr>
                                      <p:to>
                                        <p:strVal val="visible"/>
                                      </p:to>
                                    </p:set>
                                    <p:animEffect filter="fade" transition="in">
                                      <p:cBhvr>
                                        <p:cTn dur="500"/>
                                        <p:tgtEl>
                                          <p:spTgt spid="1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6"/>
                                        </p:tgtEl>
                                        <p:attrNameLst>
                                          <p:attrName>style.visibility</p:attrName>
                                        </p:attrNameLst>
                                      </p:cBhvr>
                                      <p:to>
                                        <p:strVal val="visible"/>
                                      </p:to>
                                    </p:set>
                                    <p:animEffect filter="fade" transition="in">
                                      <p:cBhvr>
                                        <p:cTn dur="500"/>
                                        <p:tgtEl>
                                          <p:spTgt spid="14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6">
                                            <p:txEl>
                                              <p:pRg end="0" st="0"/>
                                            </p:txEl>
                                          </p:spTgt>
                                        </p:tgtEl>
                                        <p:attrNameLst>
                                          <p:attrName>style.visibility</p:attrName>
                                        </p:attrNameLst>
                                      </p:cBhvr>
                                      <p:to>
                                        <p:strVal val="visible"/>
                                      </p:to>
                                    </p:set>
                                    <p:animEffect filter="fade" transition="in">
                                      <p:cBhvr>
                                        <p:cTn dur="500"/>
                                        <p:tgtEl>
                                          <p:spTgt spid="14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6">
                                            <p:txEl>
                                              <p:pRg end="1" st="1"/>
                                            </p:txEl>
                                          </p:spTgt>
                                        </p:tgtEl>
                                        <p:attrNameLst>
                                          <p:attrName>style.visibility</p:attrName>
                                        </p:attrNameLst>
                                      </p:cBhvr>
                                      <p:to>
                                        <p:strVal val="visible"/>
                                      </p:to>
                                    </p:set>
                                    <p:animEffect filter="fade" transition="in">
                                      <p:cBhvr>
                                        <p:cTn dur="500"/>
                                        <p:tgtEl>
                                          <p:spTgt spid="14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6">
                                            <p:txEl>
                                              <p:pRg end="2" st="2"/>
                                            </p:txEl>
                                          </p:spTgt>
                                        </p:tgtEl>
                                        <p:attrNameLst>
                                          <p:attrName>style.visibility</p:attrName>
                                        </p:attrNameLst>
                                      </p:cBhvr>
                                      <p:to>
                                        <p:strVal val="visible"/>
                                      </p:to>
                                    </p:set>
                                    <p:animEffect filter="fade" transition="in">
                                      <p:cBhvr>
                                        <p:cTn dur="500"/>
                                        <p:tgtEl>
                                          <p:spTgt spid="14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9"/>
                                        </p:tgtEl>
                                        <p:attrNameLst>
                                          <p:attrName>style.visibility</p:attrName>
                                        </p:attrNameLst>
                                      </p:cBhvr>
                                      <p:to>
                                        <p:strVal val="visible"/>
                                      </p:to>
                                    </p:set>
                                    <p:animEffect filter="fade" transition="in">
                                      <p:cBhvr>
                                        <p:cTn dur="500"/>
                                        <p:tgtEl>
                                          <p:spTgt spid="14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103"/>
          <p:cNvSpPr txBox="1"/>
          <p:nvPr>
            <p:ph type="title"/>
          </p:nvPr>
        </p:nvSpPr>
        <p:spPr>
          <a:xfrm>
            <a:off x="76200" y="-39687"/>
            <a:ext cx="8915400" cy="685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V. Triết học về con người</a:t>
            </a:r>
            <a:endParaRPr/>
          </a:p>
        </p:txBody>
      </p:sp>
      <p:sp>
        <p:nvSpPr>
          <p:cNvPr id="1466" name="Google Shape;1466;p103"/>
          <p:cNvSpPr txBox="1"/>
          <p:nvPr>
            <p:ph idx="1" type="body"/>
          </p:nvPr>
        </p:nvSpPr>
        <p:spPr>
          <a:xfrm>
            <a:off x="0" y="609600"/>
            <a:ext cx="8991600" cy="381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1" i="0" sz="2800" u="none">
              <a:solidFill>
                <a:schemeClr val="dk1"/>
              </a:solidFill>
              <a:latin typeface="Times New Roman"/>
              <a:ea typeface="Times New Roman"/>
              <a:cs typeface="Times New Roman"/>
              <a:sym typeface="Times New Roman"/>
            </a:endParaRPr>
          </a:p>
          <a:p>
            <a:pPr indent="0" lvl="0" marL="0" marR="0" rtl="0" algn="l">
              <a:lnSpc>
                <a:spcPct val="100000"/>
              </a:lnSpc>
              <a:spcBef>
                <a:spcPts val="640"/>
              </a:spcBef>
              <a:spcAft>
                <a:spcPts val="0"/>
              </a:spcAft>
              <a:buClr>
                <a:schemeClr val="dk1"/>
              </a:buClr>
              <a:buSzPts val="3200"/>
              <a:buFont typeface="Arial"/>
              <a:buNone/>
            </a:pPr>
            <a:r>
              <a:t/>
            </a:r>
            <a:endParaRPr b="0" i="0" sz="3200" u="none">
              <a:solidFill>
                <a:schemeClr val="dk1"/>
              </a:solidFill>
              <a:latin typeface="Arial"/>
              <a:ea typeface="Arial"/>
              <a:cs typeface="Arial"/>
              <a:sym typeface="Arial"/>
            </a:endParaRPr>
          </a:p>
          <a:p>
            <a:pPr indent="-139700" lvl="0" marL="342900" marR="0" rtl="0" algn="l">
              <a:spcBef>
                <a:spcPts val="640"/>
              </a:spcBef>
              <a:spcAft>
                <a:spcPts val="0"/>
              </a:spcAft>
              <a:buClr>
                <a:schemeClr val="dk1"/>
              </a:buClr>
              <a:buSzPts val="3200"/>
              <a:buFont typeface="Arial"/>
              <a:buNone/>
            </a:pPr>
            <a:r>
              <a:t/>
            </a:r>
            <a:endParaRPr b="0" i="0" sz="3200" u="none">
              <a:solidFill>
                <a:schemeClr val="dk1"/>
              </a:solidFill>
              <a:latin typeface="Arial"/>
              <a:ea typeface="Arial"/>
              <a:cs typeface="Arial"/>
              <a:sym typeface="Arial"/>
            </a:endParaRPr>
          </a:p>
        </p:txBody>
      </p:sp>
      <p:pic>
        <p:nvPicPr>
          <p:cNvPr descr="C:\Users\user\Desktop\tải xuống (3).jpg" id="1467" name="Google Shape;1467;p103"/>
          <p:cNvPicPr preferRelativeResize="0"/>
          <p:nvPr/>
        </p:nvPicPr>
        <p:blipFill rotWithShape="1">
          <a:blip r:embed="rId3">
            <a:alphaModFix/>
          </a:blip>
          <a:srcRect b="0" l="0" r="0" t="0"/>
          <a:stretch/>
        </p:blipFill>
        <p:spPr>
          <a:xfrm>
            <a:off x="0" y="4419600"/>
            <a:ext cx="4572000" cy="2209800"/>
          </a:xfrm>
          <a:prstGeom prst="rect">
            <a:avLst/>
          </a:prstGeom>
          <a:noFill/>
          <a:ln>
            <a:noFill/>
          </a:ln>
        </p:spPr>
      </p:pic>
      <p:pic>
        <p:nvPicPr>
          <p:cNvPr descr="bieu tinh chong thu thue" id="1468" name="Google Shape;1468;p103"/>
          <p:cNvPicPr preferRelativeResize="0"/>
          <p:nvPr/>
        </p:nvPicPr>
        <p:blipFill rotWithShape="1">
          <a:blip r:embed="rId4">
            <a:alphaModFix/>
          </a:blip>
          <a:srcRect b="0" l="0" r="0" t="0"/>
          <a:stretch/>
        </p:blipFill>
        <p:spPr>
          <a:xfrm>
            <a:off x="4648200" y="4419600"/>
            <a:ext cx="4343400" cy="2286000"/>
          </a:xfrm>
          <a:prstGeom prst="rect">
            <a:avLst/>
          </a:prstGeom>
          <a:noFill/>
          <a:ln cap="flat" cmpd="sng" w="9525">
            <a:solidFill>
              <a:schemeClr val="dk1"/>
            </a:solidFill>
            <a:prstDash val="solid"/>
            <a:miter lim="800000"/>
            <a:headEnd len="sm" w="sm" type="none"/>
            <a:tailEnd len="sm" w="sm" type="none"/>
          </a:ln>
        </p:spPr>
      </p:pic>
      <p:pic>
        <p:nvPicPr>
          <p:cNvPr id="1469" name="Google Shape;1469;p103"/>
          <p:cNvPicPr preferRelativeResize="0"/>
          <p:nvPr/>
        </p:nvPicPr>
        <p:blipFill rotWithShape="1">
          <a:blip r:embed="rId5">
            <a:alphaModFix/>
          </a:blip>
          <a:srcRect b="0" l="0" r="0" t="0"/>
          <a:stretch/>
        </p:blipFill>
        <p:spPr>
          <a:xfrm>
            <a:off x="407987" y="615950"/>
            <a:ext cx="8328025" cy="3810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7"/>
                                        </p:tgtEl>
                                        <p:attrNameLst>
                                          <p:attrName>style.visibility</p:attrName>
                                        </p:attrNameLst>
                                      </p:cBhvr>
                                      <p:to>
                                        <p:strVal val="visible"/>
                                      </p:to>
                                    </p:set>
                                    <p:animEffect filter="fade" transition="in">
                                      <p:cBhvr>
                                        <p:cTn dur="500"/>
                                        <p:tgtEl>
                                          <p:spTgt spid="14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8"/>
                                        </p:tgtEl>
                                        <p:attrNameLst>
                                          <p:attrName>style.visibility</p:attrName>
                                        </p:attrNameLst>
                                      </p:cBhvr>
                                      <p:to>
                                        <p:strVal val="visible"/>
                                      </p:to>
                                    </p:set>
                                    <p:animEffect filter="fade" transition="in">
                                      <p:cBhvr>
                                        <p:cTn dur="500"/>
                                        <p:tgtEl>
                                          <p:spTgt spid="14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04"/>
          <p:cNvSpPr txBox="1"/>
          <p:nvPr>
            <p:ph type="title"/>
          </p:nvPr>
        </p:nvSpPr>
        <p:spPr>
          <a:xfrm>
            <a:off x="36512" y="0"/>
            <a:ext cx="9144000" cy="762000"/>
          </a:xfrm>
          <a:prstGeom prst="rect">
            <a:avLst/>
          </a:prstGeom>
          <a:noFill/>
          <a:ln>
            <a:noFill/>
          </a:ln>
        </p:spPr>
        <p:txBody>
          <a:bodyPr anchorCtr="0" anchor="ctr" bIns="45700" lIns="91425" spcFirstLastPara="1" rIns="91425" wrap="square" tIns="45700">
            <a:noAutofit/>
          </a:bodyPr>
          <a:lstStyle/>
          <a:p>
            <a:pPr indent="0" lvl="0" marL="0" rtl="0" algn="just">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1. Khái niệm con ng­ười và bản chất con người</a:t>
            </a:r>
            <a:endParaRPr/>
          </a:p>
        </p:txBody>
      </p:sp>
      <p:sp>
        <p:nvSpPr>
          <p:cNvPr id="1475" name="Google Shape;1475;p104"/>
          <p:cNvSpPr txBox="1"/>
          <p:nvPr>
            <p:ph idx="1" type="body"/>
          </p:nvPr>
        </p:nvSpPr>
        <p:spPr>
          <a:xfrm>
            <a:off x="990600" y="762000"/>
            <a:ext cx="8686800" cy="8382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a:t>
            </a:r>
            <a:r>
              <a:rPr b="1" i="0" lang="en-US" sz="2800" u="none">
                <a:solidFill>
                  <a:schemeClr val="dk1"/>
                </a:solidFill>
                <a:latin typeface="Times New Roman"/>
                <a:ea typeface="Times New Roman"/>
                <a:cs typeface="Times New Roman"/>
                <a:sym typeface="Times New Roman"/>
              </a:rPr>
              <a:t>Con người là thực thể sinh học - xã hội</a:t>
            </a:r>
            <a:endParaRPr/>
          </a:p>
        </p:txBody>
      </p:sp>
      <p:sp>
        <p:nvSpPr>
          <p:cNvPr id="1476" name="Google Shape;1476;p104"/>
          <p:cNvSpPr/>
          <p:nvPr/>
        </p:nvSpPr>
        <p:spPr>
          <a:xfrm>
            <a:off x="244475" y="1595437"/>
            <a:ext cx="4017962" cy="2519362"/>
          </a:xfrm>
          <a:prstGeom prst="flowChartDocument">
            <a:avLst/>
          </a:prstGeom>
          <a:solidFill>
            <a:srgbClr val="E9560C"/>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152400" lvl="0" marL="0" marR="0" rtl="0" algn="l">
              <a:lnSpc>
                <a:spcPct val="100000"/>
              </a:lnSpc>
              <a:spcBef>
                <a:spcPts val="0"/>
              </a:spcBef>
              <a:spcAft>
                <a:spcPts val="0"/>
              </a:spcAft>
              <a:buClr>
                <a:srgbClr val="FEE9DE"/>
              </a:buClr>
              <a:buSzPts val="2400"/>
              <a:buFont typeface="Noto Sans Symbols"/>
              <a:buChar char="✔"/>
            </a:pPr>
            <a:r>
              <a:rPr b="0" i="0" lang="en-US" sz="2400" u="none">
                <a:solidFill>
                  <a:srgbClr val="FEE9DE"/>
                </a:solidFill>
                <a:latin typeface="Times New Roman"/>
                <a:ea typeface="Times New Roman"/>
                <a:cs typeface="Times New Roman"/>
                <a:sym typeface="Times New Roman"/>
              </a:rPr>
              <a:t>Con người là kết quả của sự tiến hóa và phát triển lâu dài của giới TN;</a:t>
            </a:r>
            <a:endParaRPr/>
          </a:p>
        </p:txBody>
      </p:sp>
      <p:sp>
        <p:nvSpPr>
          <p:cNvPr id="1477" name="Google Shape;1477;p104"/>
          <p:cNvSpPr/>
          <p:nvPr/>
        </p:nvSpPr>
        <p:spPr>
          <a:xfrm>
            <a:off x="244475" y="4306887"/>
            <a:ext cx="4017962" cy="2322512"/>
          </a:xfrm>
          <a:prstGeom prst="flowChartDocument">
            <a:avLst/>
          </a:prstGeom>
          <a:gradFill>
            <a:gsLst>
              <a:gs pos="0">
                <a:srgbClr val="8AD3FF"/>
              </a:gs>
              <a:gs pos="35000">
                <a:srgbClr val="ADDEFF"/>
              </a:gs>
              <a:gs pos="100000">
                <a:srgbClr val="DCF1FF"/>
              </a:gs>
            </a:gsLst>
            <a:lin ang="16200000" scaled="0"/>
          </a:gradFill>
          <a:ln cap="flat" cmpd="sng" w="9525">
            <a:solidFill>
              <a:srgbClr val="56ADFC"/>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152400" lvl="0" marL="0" marR="0" rtl="0" algn="l">
              <a:lnSpc>
                <a:spcPct val="100000"/>
              </a:lnSpc>
              <a:spcBef>
                <a:spcPts val="0"/>
              </a:spcBef>
              <a:spcAft>
                <a:spcPts val="0"/>
              </a:spcAft>
              <a:buClr>
                <a:srgbClr val="000000"/>
              </a:buClr>
              <a:buSzPts val="2400"/>
              <a:buFont typeface="Noto Sans Symbols"/>
              <a:buChar char="✔"/>
            </a:pPr>
            <a:r>
              <a:rPr b="0" i="0" lang="en-US" sz="2400" u="none">
                <a:solidFill>
                  <a:srgbClr val="000000"/>
                </a:solidFill>
                <a:latin typeface="Times New Roman"/>
                <a:ea typeface="Times New Roman"/>
                <a:cs typeface="Times New Roman"/>
                <a:sym typeface="Times New Roman"/>
              </a:rPr>
              <a:t>Con người còn là một thực thể xã hội có các hoạt động xã hội để nảy sinh tính xã hội của họ, trong đó quan trọng nhất là LĐSX</a:t>
            </a:r>
            <a:endParaRPr/>
          </a:p>
        </p:txBody>
      </p:sp>
      <p:sp>
        <p:nvSpPr>
          <p:cNvPr id="1478" name="Google Shape;1478;p104"/>
          <p:cNvSpPr/>
          <p:nvPr/>
        </p:nvSpPr>
        <p:spPr>
          <a:xfrm>
            <a:off x="4687887" y="1595437"/>
            <a:ext cx="4227512" cy="2519362"/>
          </a:xfrm>
          <a:prstGeom prst="flowChartDocument">
            <a:avLst/>
          </a:prstGeom>
          <a:gradFill>
            <a:gsLst>
              <a:gs pos="0">
                <a:srgbClr val="FF9494"/>
              </a:gs>
              <a:gs pos="35000">
                <a:srgbClr val="FFB4B4"/>
              </a:gs>
              <a:gs pos="100000">
                <a:srgbClr val="FFDFDF"/>
              </a:gs>
            </a:gsLst>
            <a:lin ang="16200000" scaled="0"/>
          </a:gradFill>
          <a:ln cap="flat" cmpd="sng" w="9525">
            <a:solidFill>
              <a:srgbClr val="FD6F6F"/>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152400" lvl="0" marL="0" marR="0" rtl="0" algn="just">
              <a:lnSpc>
                <a:spcPct val="100000"/>
              </a:lnSpc>
              <a:spcBef>
                <a:spcPts val="0"/>
              </a:spcBef>
              <a:spcAft>
                <a:spcPts val="0"/>
              </a:spcAft>
              <a:buClr>
                <a:srgbClr val="000000"/>
              </a:buClr>
              <a:buSzPts val="2400"/>
              <a:buFont typeface="Noto Sans Symbols"/>
              <a:buChar char="✔"/>
            </a:pPr>
            <a:r>
              <a:rPr b="0" i="0" lang="en-US" sz="2400" u="none">
                <a:solidFill>
                  <a:srgbClr val="000000"/>
                </a:solidFill>
                <a:latin typeface="Times New Roman"/>
                <a:ea typeface="Times New Roman"/>
                <a:cs typeface="Times New Roman"/>
                <a:sym typeface="Times New Roman"/>
              </a:rPr>
              <a:t>Giới tự nhiên là thân thể vô cơ của con người vì thế con người phải dựa vào giới tự nhiên, gắn bó với giới tự nhiên, hòa hợp với giới tự nhiên mới có thể tồn tại và phát triển</a:t>
            </a:r>
            <a:endParaRPr/>
          </a:p>
        </p:txBody>
      </p:sp>
      <p:sp>
        <p:nvSpPr>
          <p:cNvPr id="1479" name="Google Shape;1479;p104"/>
          <p:cNvSpPr/>
          <p:nvPr/>
        </p:nvSpPr>
        <p:spPr>
          <a:xfrm>
            <a:off x="4614862" y="4306887"/>
            <a:ext cx="4300537" cy="2322512"/>
          </a:xfrm>
          <a:prstGeom prst="flowChartDocument">
            <a:avLst/>
          </a:pr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152400" lvl="0" marL="0" marR="0" rtl="0" algn="l">
              <a:lnSpc>
                <a:spcPct val="100000"/>
              </a:lnSpc>
              <a:spcBef>
                <a:spcPts val="0"/>
              </a:spcBef>
              <a:spcAft>
                <a:spcPts val="0"/>
              </a:spcAft>
              <a:buClr>
                <a:schemeClr val="dk1"/>
              </a:buClr>
              <a:buSzPts val="2400"/>
              <a:buFont typeface="Noto Sans Symbols"/>
              <a:buChar char="✔"/>
            </a:pPr>
            <a:r>
              <a:rPr b="0" i="0" lang="en-US" sz="2400" u="none">
                <a:solidFill>
                  <a:schemeClr val="dk1"/>
                </a:solidFill>
                <a:latin typeface="Times New Roman"/>
                <a:ea typeface="Times New Roman"/>
                <a:cs typeface="Times New Roman"/>
                <a:sym typeface="Times New Roman"/>
              </a:rPr>
              <a:t>Tư duy, ý thức của con người chỉ có thể phát triển trong lao động và giao tiếp xã hội với nhau</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5">
                                            <p:txEl>
                                              <p:pRg end="0" st="0"/>
                                            </p:txEl>
                                          </p:spTgt>
                                        </p:tgtEl>
                                        <p:attrNameLst>
                                          <p:attrName>style.visibility</p:attrName>
                                        </p:attrNameLst>
                                      </p:cBhvr>
                                      <p:to>
                                        <p:strVal val="visible"/>
                                      </p:to>
                                    </p:set>
                                    <p:animEffect filter="fade" transition="in">
                                      <p:cBhvr>
                                        <p:cTn dur="500"/>
                                        <p:tgtEl>
                                          <p:spTgt spid="14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6"/>
                                        </p:tgtEl>
                                        <p:attrNameLst>
                                          <p:attrName>style.visibility</p:attrName>
                                        </p:attrNameLst>
                                      </p:cBhvr>
                                      <p:to>
                                        <p:strVal val="visible"/>
                                      </p:to>
                                    </p:set>
                                    <p:animEffect filter="fade" transition="in">
                                      <p:cBhvr>
                                        <p:cTn dur="500"/>
                                        <p:tgtEl>
                                          <p:spTgt spid="14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8"/>
                                        </p:tgtEl>
                                        <p:attrNameLst>
                                          <p:attrName>style.visibility</p:attrName>
                                        </p:attrNameLst>
                                      </p:cBhvr>
                                      <p:to>
                                        <p:strVal val="visible"/>
                                      </p:to>
                                    </p:set>
                                    <p:animEffect filter="fade" transition="in">
                                      <p:cBhvr>
                                        <p:cTn dur="2000"/>
                                        <p:tgtEl>
                                          <p:spTgt spid="14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7"/>
                                        </p:tgtEl>
                                        <p:attrNameLst>
                                          <p:attrName>style.visibility</p:attrName>
                                        </p:attrNameLst>
                                      </p:cBhvr>
                                      <p:to>
                                        <p:strVal val="visible"/>
                                      </p:to>
                                    </p:set>
                                    <p:animEffect filter="fade" transition="in">
                                      <p:cBhvr>
                                        <p:cTn dur="1000"/>
                                        <p:tgtEl>
                                          <p:spTgt spid="14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9"/>
                                        </p:tgtEl>
                                        <p:attrNameLst>
                                          <p:attrName>style.visibility</p:attrName>
                                        </p:attrNameLst>
                                      </p:cBhvr>
                                      <p:to>
                                        <p:strVal val="visible"/>
                                      </p:to>
                                    </p:set>
                                    <p:animEffect filter="fade" transition="in">
                                      <p:cBhvr>
                                        <p:cTn dur="2000"/>
                                        <p:tgtEl>
                                          <p:spTgt spid="1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105"/>
          <p:cNvSpPr txBox="1"/>
          <p:nvPr>
            <p:ph type="title"/>
          </p:nvPr>
        </p:nvSpPr>
        <p:spPr>
          <a:xfrm>
            <a:off x="0" y="152400"/>
            <a:ext cx="8991600" cy="609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 Con người là sản phẩm của lịch sử và của chính bản thân con người </a:t>
            </a:r>
            <a:endParaRPr/>
          </a:p>
        </p:txBody>
      </p:sp>
      <p:sp>
        <p:nvSpPr>
          <p:cNvPr id="1485" name="Google Shape;1485;p105"/>
          <p:cNvSpPr/>
          <p:nvPr/>
        </p:nvSpPr>
        <p:spPr>
          <a:xfrm>
            <a:off x="381000" y="1570037"/>
            <a:ext cx="3886200" cy="4419600"/>
          </a:xfrm>
          <a:prstGeom prst="roundRect">
            <a:avLst>
              <a:gd fmla="val 16667" name="adj"/>
            </a:avLst>
          </a:pr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Phê phán quan niệm của Phoi-ơ-bắc coi con người là đối tượng cảm tính, trừu tượng, không có hoạt động thực tiễn, Mác khẳng định con người vừa là sản phẩm của sự phát triển lâu dài của giới tự nhiên, vừa là sản phẩm của lịch sử xã hội loài người và của chính bản thân con người</a:t>
            </a:r>
            <a:endParaRPr/>
          </a:p>
        </p:txBody>
      </p:sp>
      <p:sp>
        <p:nvSpPr>
          <p:cNvPr id="1486" name="Google Shape;1486;p105"/>
          <p:cNvSpPr/>
          <p:nvPr/>
        </p:nvSpPr>
        <p:spPr>
          <a:xfrm>
            <a:off x="4648200" y="2146300"/>
            <a:ext cx="4343400" cy="3871912"/>
          </a:xfrm>
          <a:prstGeom prst="roundRect">
            <a:avLst>
              <a:gd fmla="val 16667" name="adj"/>
            </a:avLst>
          </a:prstGeom>
          <a:gradFill>
            <a:gsLst>
              <a:gs pos="0">
                <a:srgbClr val="FF9494"/>
              </a:gs>
              <a:gs pos="35000">
                <a:srgbClr val="FFB4B4"/>
              </a:gs>
              <a:gs pos="100000">
                <a:srgbClr val="FFDFDF"/>
              </a:gs>
            </a:gsLst>
            <a:lin ang="16200000" scaled="0"/>
          </a:gradFill>
          <a:ln cap="flat" cmpd="sng" w="9525">
            <a:solidFill>
              <a:srgbClr val="FD6F6F"/>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Con người là sản phẩm của lịch sử và của bản thân con người, nhưng con người, khác với con vật, không thụ động để lịch sử làm mình thay đổi, mà con người còn là chủ thể của lịch sử.</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5"/>
                                        </p:tgtEl>
                                        <p:attrNameLst>
                                          <p:attrName>style.visibility</p:attrName>
                                        </p:attrNameLst>
                                      </p:cBhvr>
                                      <p:to>
                                        <p:strVal val="visible"/>
                                      </p:to>
                                    </p:set>
                                    <p:animEffect filter="fade" transition="in">
                                      <p:cBhvr>
                                        <p:cTn dur="500"/>
                                        <p:tgtEl>
                                          <p:spTgt spid="1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6"/>
                                        </p:tgtEl>
                                        <p:attrNameLst>
                                          <p:attrName>style.visibility</p:attrName>
                                        </p:attrNameLst>
                                      </p:cBhvr>
                                      <p:to>
                                        <p:strVal val="visible"/>
                                      </p:to>
                                    </p:set>
                                    <p:animEffect filter="fade" transition="in">
                                      <p:cBhvr>
                                        <p:cTn dur="500"/>
                                        <p:tgtEl>
                                          <p:spTgt spid="14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06"/>
          <p:cNvSpPr txBox="1"/>
          <p:nvPr>
            <p:ph type="title"/>
          </p:nvPr>
        </p:nvSpPr>
        <p:spPr>
          <a:xfrm>
            <a:off x="228600" y="325437"/>
            <a:ext cx="8610600" cy="9271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4000"/>
              <a:buFont typeface="Times New Roman"/>
              <a:buNone/>
            </a:pPr>
            <a:r>
              <a:rPr b="1" i="0" lang="en-US" sz="4000" u="none">
                <a:solidFill>
                  <a:schemeClr val="dk2"/>
                </a:solidFill>
                <a:latin typeface="Times New Roman"/>
                <a:ea typeface="Times New Roman"/>
                <a:cs typeface="Times New Roman"/>
                <a:sym typeface="Times New Roman"/>
              </a:rPr>
              <a:t>*</a:t>
            </a:r>
            <a:r>
              <a:rPr b="1" i="1" lang="en-US" sz="2900" u="none">
                <a:solidFill>
                  <a:schemeClr val="dk2"/>
                </a:solidFill>
                <a:latin typeface="Times New Roman"/>
                <a:ea typeface="Times New Roman"/>
                <a:cs typeface="Times New Roman"/>
                <a:sym typeface="Times New Roman"/>
              </a:rPr>
              <a:t>Con người vừa là chủ thể vừa là sản phẩm của lịch sử</a:t>
            </a:r>
            <a:endParaRPr/>
          </a:p>
        </p:txBody>
      </p:sp>
      <p:sp>
        <p:nvSpPr>
          <p:cNvPr id="1492" name="Google Shape;1492;p106"/>
          <p:cNvSpPr/>
          <p:nvPr/>
        </p:nvSpPr>
        <p:spPr>
          <a:xfrm>
            <a:off x="557212" y="5367337"/>
            <a:ext cx="8281987" cy="985837"/>
          </a:xfrm>
          <a:prstGeom prst="flowChartTerminator">
            <a:avLst/>
          </a:prstGeom>
          <a:gradFill>
            <a:gsLst>
              <a:gs pos="0">
                <a:srgbClr val="8AD3FF"/>
              </a:gs>
              <a:gs pos="35000">
                <a:srgbClr val="ADDEFF"/>
              </a:gs>
              <a:gs pos="100000">
                <a:srgbClr val="DCF1FF"/>
              </a:gs>
            </a:gsLst>
            <a:lin ang="16200000" scaled="0"/>
          </a:gradFill>
          <a:ln cap="flat" cmpd="sng" w="9525">
            <a:solidFill>
              <a:srgbClr val="56ADFC"/>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Times New Roman"/>
              <a:buNone/>
            </a:pPr>
            <a:r>
              <a:rPr b="0" i="1" lang="en-US" sz="2400" u="none">
                <a:solidFill>
                  <a:srgbClr val="000000"/>
                </a:solidFill>
                <a:latin typeface="Times New Roman"/>
                <a:ea typeface="Times New Roman"/>
                <a:cs typeface="Times New Roman"/>
                <a:sym typeface="Times New Roman"/>
              </a:rPr>
              <a:t>Con người tạo ra lịch sử một cách có ý thức</a:t>
            </a:r>
            <a:endParaRPr/>
          </a:p>
        </p:txBody>
      </p:sp>
      <p:sp>
        <p:nvSpPr>
          <p:cNvPr id="1493" name="Google Shape;1493;p106"/>
          <p:cNvSpPr/>
          <p:nvPr/>
        </p:nvSpPr>
        <p:spPr>
          <a:xfrm>
            <a:off x="381000" y="1585912"/>
            <a:ext cx="8458200" cy="1473200"/>
          </a:xfrm>
          <a:prstGeom prst="flowChartTerminator">
            <a:avLst/>
          </a:prstGeom>
          <a:gradFill>
            <a:gsLst>
              <a:gs pos="0">
                <a:srgbClr val="FF9494"/>
              </a:gs>
              <a:gs pos="35000">
                <a:srgbClr val="FFB4B4"/>
              </a:gs>
              <a:gs pos="100000">
                <a:srgbClr val="FFDFDF"/>
              </a:gs>
            </a:gsLst>
            <a:lin ang="16200000" scaled="0"/>
          </a:gradFill>
          <a:ln cap="flat" cmpd="sng" w="9525">
            <a:solidFill>
              <a:srgbClr val="FD6F6F"/>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 XH sản xuất ra con người như thế nào thì con người cũng SX ra XH như thế. Do vậy, phải xuất phát từ các quan hệ kinh tế để để lý giải các hiện tượng lịch sử.</a:t>
            </a:r>
            <a:endParaRPr/>
          </a:p>
        </p:txBody>
      </p:sp>
      <p:sp>
        <p:nvSpPr>
          <p:cNvPr id="1494" name="Google Shape;1494;p106"/>
          <p:cNvSpPr/>
          <p:nvPr/>
        </p:nvSpPr>
        <p:spPr>
          <a:xfrm>
            <a:off x="400050" y="3248025"/>
            <a:ext cx="8458200" cy="1905000"/>
          </a:xfrm>
          <a:prstGeom prst="flowChartTerminator">
            <a:avLst/>
          </a:pr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Khi các QHXH biến đổi và P/triển thì bản chất con người cũng biến đổi và phát triển theo (qua các HT KT-XH từ thấp đến cao), cuộc sống con người ngày càng văn minh, hiện đại…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1"/>
                                        </p:tgtEl>
                                        <p:attrNameLst>
                                          <p:attrName>style.visibility</p:attrName>
                                        </p:attrNameLst>
                                      </p:cBhvr>
                                      <p:to>
                                        <p:strVal val="visible"/>
                                      </p:to>
                                    </p:set>
                                    <p:animEffect filter="fade" transition="in">
                                      <p:cBhvr>
                                        <p:cTn dur="500"/>
                                        <p:tgtEl>
                                          <p:spTgt spid="1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gtEl>
                                        <p:attrNameLst>
                                          <p:attrName>style.visibility</p:attrName>
                                        </p:attrNameLst>
                                      </p:cBhvr>
                                      <p:to>
                                        <p:strVal val="visible"/>
                                      </p:to>
                                    </p:set>
                                    <p:animEffect filter="fade" transition="in">
                                      <p:cBhvr>
                                        <p:cTn dur="500"/>
                                        <p:tgtEl>
                                          <p:spTgt spid="1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4"/>
                                        </p:tgtEl>
                                        <p:attrNameLst>
                                          <p:attrName>style.visibility</p:attrName>
                                        </p:attrNameLst>
                                      </p:cBhvr>
                                      <p:to>
                                        <p:strVal val="visible"/>
                                      </p:to>
                                    </p:set>
                                    <p:animEffect filter="fade" transition="in">
                                      <p:cBhvr>
                                        <p:cTn dur="500"/>
                                        <p:tgtEl>
                                          <p:spTgt spid="1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2"/>
                                        </p:tgtEl>
                                        <p:attrNameLst>
                                          <p:attrName>style.visibility</p:attrName>
                                        </p:attrNameLst>
                                      </p:cBhvr>
                                      <p:to>
                                        <p:strVal val="visible"/>
                                      </p:to>
                                    </p:set>
                                    <p:animEffect filter="fade" transition="in">
                                      <p:cBhvr>
                                        <p:cTn dur="2000"/>
                                        <p:tgtEl>
                                          <p:spTgt spid="14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107"/>
          <p:cNvSpPr txBox="1"/>
          <p:nvPr>
            <p:ph type="title"/>
          </p:nvPr>
        </p:nvSpPr>
        <p:spPr>
          <a:xfrm>
            <a:off x="0" y="152400"/>
            <a:ext cx="8991600" cy="609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Times New Roman"/>
              <a:buNone/>
            </a:pPr>
            <a:br>
              <a:rPr b="1" i="0" lang="en-US" sz="3200" u="none">
                <a:solidFill>
                  <a:schemeClr val="dk2"/>
                </a:solidFill>
                <a:latin typeface="Times New Roman"/>
                <a:ea typeface="Times New Roman"/>
                <a:cs typeface="Times New Roman"/>
                <a:sym typeface="Times New Roman"/>
              </a:rPr>
            </a:br>
            <a:r>
              <a:rPr b="1" i="0" lang="en-US" sz="3200" u="none">
                <a:solidFill>
                  <a:schemeClr val="dk2"/>
                </a:solidFill>
                <a:latin typeface="Times New Roman"/>
                <a:ea typeface="Times New Roman"/>
                <a:cs typeface="Times New Roman"/>
                <a:sym typeface="Times New Roman"/>
              </a:rPr>
              <a:t>* Bản chất con người là tổng hòa các quan hệ XH</a:t>
            </a:r>
            <a:br>
              <a:rPr b="1" i="0" lang="en-US" sz="3200" u="none">
                <a:solidFill>
                  <a:schemeClr val="dk2"/>
                </a:solidFill>
                <a:latin typeface="Times New Roman"/>
                <a:ea typeface="Times New Roman"/>
                <a:cs typeface="Times New Roman"/>
                <a:sym typeface="Times New Roman"/>
              </a:rPr>
            </a:br>
            <a:endParaRPr/>
          </a:p>
        </p:txBody>
      </p:sp>
      <p:sp>
        <p:nvSpPr>
          <p:cNvPr id="1500" name="Google Shape;1500;p107"/>
          <p:cNvSpPr/>
          <p:nvPr/>
        </p:nvSpPr>
        <p:spPr>
          <a:xfrm>
            <a:off x="457200" y="989012"/>
            <a:ext cx="7924800" cy="1906587"/>
          </a:xfrm>
          <a:prstGeom prst="flowChartAlternateProcess">
            <a:avLst/>
          </a:pr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15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Đời sống XH của con người xét về bản chất là có tính thực tiễn. Mọi bí ẩn liên quan đến con người chỉ có thể lý giải thông qua hoạt động thực tiễn và hiểu biết về hoạt động thực tiễn của họ</a:t>
            </a:r>
            <a:endParaRPr/>
          </a:p>
        </p:txBody>
      </p:sp>
      <p:sp>
        <p:nvSpPr>
          <p:cNvPr id="1501" name="Google Shape;1501;p107"/>
          <p:cNvSpPr/>
          <p:nvPr/>
        </p:nvSpPr>
        <p:spPr>
          <a:xfrm>
            <a:off x="1066800" y="3124200"/>
            <a:ext cx="7924800" cy="1600200"/>
          </a:xfrm>
          <a:prstGeom prst="flowChartAlternateProcess">
            <a:avLst/>
          </a:prstGeom>
          <a:gradFill>
            <a:gsLst>
              <a:gs pos="0">
                <a:srgbClr val="FF9494"/>
              </a:gs>
              <a:gs pos="35000">
                <a:srgbClr val="FFB4B4"/>
              </a:gs>
              <a:gs pos="100000">
                <a:srgbClr val="FFDFDF"/>
              </a:gs>
            </a:gsLst>
            <a:lin ang="16200000" scaled="0"/>
          </a:gradFill>
          <a:ln cap="flat" cmpd="sng" w="9525">
            <a:solidFill>
              <a:srgbClr val="FD6F6F"/>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15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Trong quá trình hoạt động thực tiễn, con người sống chủ yếu bằng phương thức XH (PTSX), và chỉ tồn tại, phát triển nhờ các quan hệ XH. </a:t>
            </a:r>
            <a:endParaRPr/>
          </a:p>
        </p:txBody>
      </p:sp>
      <p:sp>
        <p:nvSpPr>
          <p:cNvPr id="1502" name="Google Shape;1502;p107"/>
          <p:cNvSpPr/>
          <p:nvPr/>
        </p:nvSpPr>
        <p:spPr>
          <a:xfrm>
            <a:off x="1447800" y="4987925"/>
            <a:ext cx="7696200" cy="1484312"/>
          </a:xfrm>
          <a:prstGeom prst="flowChartAlternateProcess">
            <a:avLst/>
          </a:prstGeom>
          <a:gradFill>
            <a:gsLst>
              <a:gs pos="0">
                <a:srgbClr val="8AD3FF"/>
              </a:gs>
              <a:gs pos="35000">
                <a:srgbClr val="ADDEFF"/>
              </a:gs>
              <a:gs pos="100000">
                <a:srgbClr val="DCF1FF"/>
              </a:gs>
            </a:gsLst>
            <a:lin ang="16200000" scaled="0"/>
          </a:gradFill>
          <a:ln cap="flat" cmpd="sng" w="9525">
            <a:solidFill>
              <a:srgbClr val="56ADFC"/>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15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XH là biểu hiện tổng số các mối quan hệ và liên hệ cá nhân; chỉ thông qua các quan hệ XH con người mới hoàn thiện và phát triển bản tính người của mình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0"/>
                                        </p:tgtEl>
                                        <p:attrNameLst>
                                          <p:attrName>style.visibility</p:attrName>
                                        </p:attrNameLst>
                                      </p:cBhvr>
                                      <p:to>
                                        <p:strVal val="visible"/>
                                      </p:to>
                                    </p:set>
                                    <p:animEffect filter="fade" transition="in">
                                      <p:cBhvr>
                                        <p:cTn dur="1000"/>
                                        <p:tgtEl>
                                          <p:spTgt spid="15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1"/>
                                        </p:tgtEl>
                                        <p:attrNameLst>
                                          <p:attrName>style.visibility</p:attrName>
                                        </p:attrNameLst>
                                      </p:cBhvr>
                                      <p:to>
                                        <p:strVal val="visible"/>
                                      </p:to>
                                    </p:set>
                                    <p:animEffect filter="fade" transition="in">
                                      <p:cBhvr>
                                        <p:cTn dur="500"/>
                                        <p:tgtEl>
                                          <p:spTgt spid="15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2"/>
                                        </p:tgtEl>
                                        <p:attrNameLst>
                                          <p:attrName>style.visibility</p:attrName>
                                        </p:attrNameLst>
                                      </p:cBhvr>
                                      <p:to>
                                        <p:strVal val="visible"/>
                                      </p:to>
                                    </p:set>
                                    <p:animEffect filter="fade" transition="in">
                                      <p:cBhvr>
                                        <p:cTn dur="500"/>
                                        <p:tgtEl>
                                          <p:spTgt spid="15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108"/>
          <p:cNvSpPr txBox="1"/>
          <p:nvPr>
            <p:ph type="title"/>
          </p:nvPr>
        </p:nvSpPr>
        <p:spPr>
          <a:xfrm>
            <a:off x="228600" y="76200"/>
            <a:ext cx="8458200" cy="1295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2. Hiện tượng tha hóa con người và vấn đề giải phóng con người (TNC)</a:t>
            </a:r>
            <a:endParaRPr/>
          </a:p>
        </p:txBody>
      </p:sp>
      <p:sp>
        <p:nvSpPr>
          <p:cNvPr id="1508" name="Google Shape;1508;p108"/>
          <p:cNvSpPr txBox="1"/>
          <p:nvPr/>
        </p:nvSpPr>
        <p:spPr>
          <a:xfrm>
            <a:off x="304800" y="1371600"/>
            <a:ext cx="8610600" cy="954087"/>
          </a:xfrm>
          <a:prstGeom prst="rect">
            <a:avLst/>
          </a:prstGeom>
          <a:noFill/>
          <a:ln>
            <a:noFill/>
          </a:ln>
        </p:spPr>
        <p:txBody>
          <a:bodyPr anchorCtr="0" anchor="t" bIns="45700" lIns="91425" spcFirstLastPara="1" rIns="91425" wrap="square" tIns="45700">
            <a:spAutoFit/>
          </a:bodyPr>
          <a:lstStyle/>
          <a:p>
            <a:pPr indent="-285750" lvl="0" marL="285750" marR="0" rtl="0" algn="ctr">
              <a:lnSpc>
                <a:spcPct val="100000"/>
              </a:lnSpc>
              <a:spcBef>
                <a:spcPts val="0"/>
              </a:spcBef>
              <a:spcAft>
                <a:spcPts val="0"/>
              </a:spcAft>
              <a:buClr>
                <a:schemeClr val="dk1"/>
              </a:buClr>
              <a:buSzPts val="2800"/>
              <a:buFont typeface="Times New Roman"/>
              <a:buChar char="•"/>
            </a:pPr>
            <a:r>
              <a:rPr b="0" i="1" lang="en-US" sz="2800" u="none">
                <a:solidFill>
                  <a:schemeClr val="dk1"/>
                </a:solidFill>
                <a:latin typeface="Times New Roman"/>
                <a:ea typeface="Times New Roman"/>
                <a:cs typeface="Times New Roman"/>
                <a:sym typeface="Times New Roman"/>
              </a:rPr>
              <a:t>Thực chất của hiện tượng tha hóa con người là lao động của con người bị tha hóa</a:t>
            </a:r>
            <a:endParaRPr/>
          </a:p>
        </p:txBody>
      </p:sp>
      <p:sp>
        <p:nvSpPr>
          <p:cNvPr id="1509" name="Google Shape;1509;p108"/>
          <p:cNvSpPr/>
          <p:nvPr/>
        </p:nvSpPr>
        <p:spPr>
          <a:xfrm>
            <a:off x="228600" y="2584450"/>
            <a:ext cx="2667000" cy="3968750"/>
          </a:xfrm>
          <a:custGeom>
            <a:rect b="b" l="l" r="r" t="t"/>
            <a:pathLst>
              <a:path extrusionOk="0" h="3968750" w="2667000">
                <a:moveTo>
                  <a:pt x="0" y="0"/>
                </a:moveTo>
                <a:lnTo>
                  <a:pt x="2222491" y="0"/>
                </a:lnTo>
                <a:lnTo>
                  <a:pt x="2667000" y="444509"/>
                </a:lnTo>
                <a:lnTo>
                  <a:pt x="2667000" y="3968750"/>
                </a:lnTo>
                <a:lnTo>
                  <a:pt x="2667000" y="3968750"/>
                </a:lnTo>
                <a:lnTo>
                  <a:pt x="444509" y="3968750"/>
                </a:lnTo>
                <a:lnTo>
                  <a:pt x="0" y="3524241"/>
                </a:lnTo>
                <a:lnTo>
                  <a:pt x="0" y="0"/>
                </a:lnTo>
                <a:close/>
              </a:path>
            </a:pathLst>
          </a:custGeom>
          <a:gradFill>
            <a:gsLst>
              <a:gs pos="0">
                <a:srgbClr val="FF9494"/>
              </a:gs>
              <a:gs pos="35000">
                <a:srgbClr val="FFB4B4"/>
              </a:gs>
              <a:gs pos="100000">
                <a:srgbClr val="FFDFDF"/>
              </a:gs>
            </a:gsLst>
            <a:lin ang="16200000" scaled="0"/>
          </a:gradFill>
          <a:ln cap="flat" cmpd="sng" w="9525">
            <a:solidFill>
              <a:srgbClr val="FD6F6F"/>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152400" lvl="0" marL="0" marR="0" rtl="0" algn="just">
              <a:lnSpc>
                <a:spcPct val="100000"/>
              </a:lnSpc>
              <a:spcBef>
                <a:spcPts val="0"/>
              </a:spcBef>
              <a:spcAft>
                <a:spcPts val="0"/>
              </a:spcAft>
              <a:buClr>
                <a:srgbClr val="000000"/>
              </a:buClr>
              <a:buSzPts val="2400"/>
              <a:buFont typeface="Noto Sans Symbols"/>
              <a:buChar char="✔"/>
            </a:pPr>
            <a:r>
              <a:rPr b="0" i="0" lang="en-US" sz="2400" u="none">
                <a:solidFill>
                  <a:srgbClr val="000000"/>
                </a:solidFill>
                <a:latin typeface="Times New Roman"/>
                <a:ea typeface="Times New Roman"/>
                <a:cs typeface="Times New Roman"/>
                <a:sym typeface="Times New Roman"/>
              </a:rPr>
              <a:t>Tha hóa về lao động dẫn đến tha hóa con người và nảy sinh quan hệ bóc lột, đánh mất nhân tính.</a:t>
            </a:r>
            <a:endParaRPr/>
          </a:p>
        </p:txBody>
      </p:sp>
      <p:sp>
        <p:nvSpPr>
          <p:cNvPr id="1510" name="Google Shape;1510;p108"/>
          <p:cNvSpPr/>
          <p:nvPr/>
        </p:nvSpPr>
        <p:spPr>
          <a:xfrm>
            <a:off x="3238500" y="2643187"/>
            <a:ext cx="2667000" cy="3968750"/>
          </a:xfrm>
          <a:custGeom>
            <a:rect b="b" l="l" r="r" t="t"/>
            <a:pathLst>
              <a:path extrusionOk="0" h="3968750" w="2667000">
                <a:moveTo>
                  <a:pt x="0" y="0"/>
                </a:moveTo>
                <a:lnTo>
                  <a:pt x="2222491" y="0"/>
                </a:lnTo>
                <a:lnTo>
                  <a:pt x="2667000" y="444509"/>
                </a:lnTo>
                <a:lnTo>
                  <a:pt x="2667000" y="3968750"/>
                </a:lnTo>
                <a:lnTo>
                  <a:pt x="2667000" y="3968750"/>
                </a:lnTo>
                <a:lnTo>
                  <a:pt x="444509" y="3968750"/>
                </a:lnTo>
                <a:lnTo>
                  <a:pt x="0" y="3524241"/>
                </a:lnTo>
                <a:lnTo>
                  <a:pt x="0" y="0"/>
                </a:lnTo>
                <a:close/>
              </a:path>
            </a:pathLst>
          </a:custGeom>
          <a:gradFill>
            <a:gsLst>
              <a:gs pos="0">
                <a:srgbClr val="8AD3FF"/>
              </a:gs>
              <a:gs pos="35000">
                <a:srgbClr val="ADDEFF"/>
              </a:gs>
              <a:gs pos="100000">
                <a:srgbClr val="DCF1FF"/>
              </a:gs>
            </a:gsLst>
            <a:lin ang="16200000" scaled="0"/>
          </a:gradFill>
          <a:ln cap="flat" cmpd="sng" w="9525">
            <a:solidFill>
              <a:srgbClr val="56ADFC"/>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152400" lvl="0" marL="0" marR="0" rtl="0" algn="just">
              <a:lnSpc>
                <a:spcPct val="100000"/>
              </a:lnSpc>
              <a:spcBef>
                <a:spcPts val="0"/>
              </a:spcBef>
              <a:spcAft>
                <a:spcPts val="0"/>
              </a:spcAft>
              <a:buClr>
                <a:srgbClr val="000000"/>
              </a:buClr>
              <a:buSzPts val="2400"/>
              <a:buFont typeface="Noto Sans Symbols"/>
              <a:buChar char="✔"/>
            </a:pPr>
            <a:r>
              <a:rPr b="0" i="0" lang="en-US" sz="2400" u="none">
                <a:solidFill>
                  <a:srgbClr val="000000"/>
                </a:solidFill>
                <a:latin typeface="Times New Roman"/>
                <a:ea typeface="Times New Roman"/>
                <a:cs typeface="Times New Roman"/>
                <a:sym typeface="Times New Roman"/>
              </a:rPr>
              <a:t>Lao động bị tha hóa nên con người lao động mất tính sáng tạo và phát triển các phẩm chất người, trở thành nô lệ của sản phẩm mình tạo ra</a:t>
            </a:r>
            <a:endParaRPr/>
          </a:p>
        </p:txBody>
      </p:sp>
      <p:sp>
        <p:nvSpPr>
          <p:cNvPr id="1511" name="Google Shape;1511;p108"/>
          <p:cNvSpPr/>
          <p:nvPr/>
        </p:nvSpPr>
        <p:spPr>
          <a:xfrm>
            <a:off x="6248400" y="2667000"/>
            <a:ext cx="2667000" cy="3968750"/>
          </a:xfrm>
          <a:custGeom>
            <a:rect b="b" l="l" r="r" t="t"/>
            <a:pathLst>
              <a:path extrusionOk="0" h="3968750" w="2667000">
                <a:moveTo>
                  <a:pt x="0" y="0"/>
                </a:moveTo>
                <a:lnTo>
                  <a:pt x="2222491" y="0"/>
                </a:lnTo>
                <a:lnTo>
                  <a:pt x="2667000" y="444509"/>
                </a:lnTo>
                <a:lnTo>
                  <a:pt x="2667000" y="3968750"/>
                </a:lnTo>
                <a:lnTo>
                  <a:pt x="2667000" y="3968750"/>
                </a:lnTo>
                <a:lnTo>
                  <a:pt x="444509" y="3968750"/>
                </a:lnTo>
                <a:lnTo>
                  <a:pt x="0" y="3524241"/>
                </a:lnTo>
                <a:lnTo>
                  <a:pt x="0" y="0"/>
                </a:lnTo>
                <a:close/>
              </a:path>
            </a:pathLst>
          </a:custGeom>
          <a:solidFill>
            <a:srgbClr val="FFC00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152400" lvl="0" marL="0" marR="0" rtl="0" algn="just">
              <a:lnSpc>
                <a:spcPct val="100000"/>
              </a:lnSpc>
              <a:spcBef>
                <a:spcPts val="0"/>
              </a:spcBef>
              <a:spcAft>
                <a:spcPts val="0"/>
              </a:spcAft>
              <a:buClr>
                <a:schemeClr val="dk1"/>
              </a:buClr>
              <a:buSzPts val="2400"/>
              <a:buFont typeface="Noto Sans Symbols"/>
              <a:buChar char="✔"/>
            </a:pPr>
            <a:r>
              <a:rPr b="0" i="0" lang="en-US" sz="2400" u="none">
                <a:solidFill>
                  <a:schemeClr val="dk1"/>
                </a:solidFill>
                <a:latin typeface="Times New Roman"/>
                <a:ea typeface="Times New Roman"/>
                <a:cs typeface="Times New Roman"/>
                <a:sym typeface="Times New Roman"/>
              </a:rPr>
              <a:t>Khắc phục sự tha hóa sẽ xóa bỏ chế độ tư hữu tư bản chủ nghĩa và khắc phục sự tha hóa trên các phương diện khác của đời sống xã hội</a:t>
            </a:r>
            <a:endParaRPr/>
          </a:p>
        </p:txBody>
      </p:sp>
      <p:sp>
        <p:nvSpPr>
          <p:cNvPr id="1512" name="Google Shape;1512;p108"/>
          <p:cNvSpPr txBox="1"/>
          <p:nvPr/>
        </p:nvSpPr>
        <p:spPr>
          <a:xfrm>
            <a:off x="457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Verdana"/>
              <a:buNone/>
            </a:pPr>
            <a:r>
              <a:rPr b="0" i="0" lang="en-US" sz="1400" u="none">
                <a:solidFill>
                  <a:schemeClr val="dk1"/>
                </a:solidFill>
                <a:latin typeface="Verdana"/>
                <a:ea typeface="Verdana"/>
                <a:cs typeface="Verdana"/>
                <a:sym typeface="Verdana"/>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8"/>
                                        </p:tgtEl>
                                        <p:attrNameLst>
                                          <p:attrName>style.visibility</p:attrName>
                                        </p:attrNameLst>
                                      </p:cBhvr>
                                      <p:to>
                                        <p:strVal val="visible"/>
                                      </p:to>
                                    </p:set>
                                    <p:animEffect filter="fade" transition="in">
                                      <p:cBhvr>
                                        <p:cTn dur="500"/>
                                        <p:tgtEl>
                                          <p:spTgt spid="1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9"/>
                                        </p:tgtEl>
                                        <p:attrNameLst>
                                          <p:attrName>style.visibility</p:attrName>
                                        </p:attrNameLst>
                                      </p:cBhvr>
                                      <p:to>
                                        <p:strVal val="visible"/>
                                      </p:to>
                                    </p:set>
                                    <p:animEffect filter="fade" transition="in">
                                      <p:cBhvr>
                                        <p:cTn dur="500"/>
                                        <p:tgtEl>
                                          <p:spTgt spid="15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0"/>
                                        </p:tgtEl>
                                        <p:attrNameLst>
                                          <p:attrName>style.visibility</p:attrName>
                                        </p:attrNameLst>
                                      </p:cBhvr>
                                      <p:to>
                                        <p:strVal val="visible"/>
                                      </p:to>
                                    </p:set>
                                    <p:animEffect filter="fade" transition="in">
                                      <p:cBhvr>
                                        <p:cTn dur="500"/>
                                        <p:tgtEl>
                                          <p:spTgt spid="15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1"/>
                                        </p:tgtEl>
                                        <p:attrNameLst>
                                          <p:attrName>style.visibility</p:attrName>
                                        </p:attrNameLst>
                                      </p:cBhvr>
                                      <p:to>
                                        <p:strVal val="visible"/>
                                      </p:to>
                                    </p:set>
                                    <p:animEffect filter="fade" transition="in">
                                      <p:cBhvr>
                                        <p:cTn dur="1000"/>
                                        <p:tgtEl>
                                          <p:spTgt spid="15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109"/>
          <p:cNvSpPr txBox="1"/>
          <p:nvPr>
            <p:ph type="title"/>
          </p:nvPr>
        </p:nvSpPr>
        <p:spPr>
          <a:xfrm>
            <a:off x="228600" y="227012"/>
            <a:ext cx="8839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Arial"/>
              <a:buNone/>
            </a:pPr>
            <a:br>
              <a:rPr b="1" i="0" lang="en-US" sz="3200" u="none">
                <a:solidFill>
                  <a:schemeClr val="dk2"/>
                </a:solidFill>
                <a:latin typeface="Arial"/>
                <a:ea typeface="Arial"/>
                <a:cs typeface="Arial"/>
                <a:sym typeface="Arial"/>
              </a:rPr>
            </a:br>
            <a:r>
              <a:rPr b="1" i="1" lang="en-US" sz="3200" u="none">
                <a:solidFill>
                  <a:schemeClr val="dk2"/>
                </a:solidFill>
                <a:latin typeface="Times New Roman"/>
                <a:ea typeface="Times New Roman"/>
                <a:cs typeface="Times New Roman"/>
                <a:sym typeface="Times New Roman"/>
              </a:rPr>
              <a:t>Muốn giải phóng xã hội, trước hết phải giải phóng các cá nhân</a:t>
            </a:r>
            <a:br>
              <a:rPr b="1" i="0" lang="en-US" sz="3200" u="none">
                <a:solidFill>
                  <a:schemeClr val="dk2"/>
                </a:solidFill>
                <a:latin typeface="Arial"/>
                <a:ea typeface="Arial"/>
                <a:cs typeface="Arial"/>
                <a:sym typeface="Arial"/>
              </a:rPr>
            </a:br>
            <a:endParaRPr/>
          </a:p>
        </p:txBody>
      </p:sp>
      <p:sp>
        <p:nvSpPr>
          <p:cNvPr id="1518" name="Google Shape;1518;p109"/>
          <p:cNvSpPr/>
          <p:nvPr/>
        </p:nvSpPr>
        <p:spPr>
          <a:xfrm>
            <a:off x="381000" y="1828800"/>
            <a:ext cx="4013200" cy="3505200"/>
          </a:xfrm>
          <a:prstGeom prst="parallelogram">
            <a:avLst>
              <a:gd fmla="val 4716" name="adj"/>
            </a:avLst>
          </a:prstGeom>
          <a:solidFill>
            <a:srgbClr val="FA9C6B"/>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Xóa bỏ chế độ sở hữu tư nhân về TLSX là cơ sở để giải phóng con người triệt để trên tất cả các lĩnh vực của đời sống xã hội</a:t>
            </a:r>
            <a:endParaRPr/>
          </a:p>
        </p:txBody>
      </p:sp>
      <p:sp>
        <p:nvSpPr>
          <p:cNvPr id="1519" name="Google Shape;1519;p109"/>
          <p:cNvSpPr/>
          <p:nvPr/>
        </p:nvSpPr>
        <p:spPr>
          <a:xfrm>
            <a:off x="4775200" y="1828800"/>
            <a:ext cx="4011612" cy="3505200"/>
          </a:xfrm>
          <a:prstGeom prst="parallelogram">
            <a:avLst>
              <a:gd fmla="val 4718" name="adj"/>
            </a:avLst>
          </a:pr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Giải phóng con người cụ thể là cơ sở để giải phóng giai cấp, giải phóng dân tộc và tiến tới giải phóng toàn thể nhân loại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8"/>
                                        </p:tgtEl>
                                        <p:attrNameLst>
                                          <p:attrName>style.visibility</p:attrName>
                                        </p:attrNameLst>
                                      </p:cBhvr>
                                      <p:to>
                                        <p:strVal val="visible"/>
                                      </p:to>
                                    </p:set>
                                    <p:animEffect filter="fade" transition="in">
                                      <p:cBhvr>
                                        <p:cTn dur="500"/>
                                        <p:tgtEl>
                                          <p:spTgt spid="1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9"/>
                                        </p:tgtEl>
                                        <p:attrNameLst>
                                          <p:attrName>style.visibility</p:attrName>
                                        </p:attrNameLst>
                                      </p:cBhvr>
                                      <p:to>
                                        <p:strVal val="visible"/>
                                      </p:to>
                                    </p:set>
                                    <p:animEffect filter="fade" transition="in">
                                      <p:cBhvr>
                                        <p:cTn dur="500"/>
                                        <p:tgtEl>
                                          <p:spTgt spid="15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cxnSp>
        <p:nvCxnSpPr>
          <p:cNvPr id="316" name="Google Shape;316;p11"/>
          <p:cNvCxnSpPr/>
          <p:nvPr/>
        </p:nvCxnSpPr>
        <p:spPr>
          <a:xfrm>
            <a:off x="0" y="5445125"/>
            <a:ext cx="9144000" cy="0"/>
          </a:xfrm>
          <a:prstGeom prst="straightConnector1">
            <a:avLst/>
          </a:prstGeom>
          <a:noFill/>
          <a:ln cap="flat" cmpd="sng" w="76200">
            <a:solidFill>
              <a:schemeClr val="dk1"/>
            </a:solidFill>
            <a:prstDash val="solid"/>
            <a:miter lim="800000"/>
            <a:headEnd len="med" w="med" type="none"/>
            <a:tailEnd len="med" w="med" type="triangle"/>
          </a:ln>
        </p:spPr>
      </p:cxnSp>
      <p:cxnSp>
        <p:nvCxnSpPr>
          <p:cNvPr id="317" name="Google Shape;317;p11"/>
          <p:cNvCxnSpPr/>
          <p:nvPr/>
        </p:nvCxnSpPr>
        <p:spPr>
          <a:xfrm>
            <a:off x="1619250" y="5373687"/>
            <a:ext cx="0" cy="431800"/>
          </a:xfrm>
          <a:prstGeom prst="straightConnector1">
            <a:avLst/>
          </a:prstGeom>
          <a:noFill/>
          <a:ln cap="flat" cmpd="sng" w="38100">
            <a:solidFill>
              <a:schemeClr val="dk1"/>
            </a:solidFill>
            <a:prstDash val="solid"/>
            <a:miter lim="800000"/>
            <a:headEnd len="med" w="med" type="none"/>
            <a:tailEnd len="med" w="med" type="none"/>
          </a:ln>
        </p:spPr>
      </p:cxnSp>
      <p:cxnSp>
        <p:nvCxnSpPr>
          <p:cNvPr id="318" name="Google Shape;318;p11"/>
          <p:cNvCxnSpPr/>
          <p:nvPr/>
        </p:nvCxnSpPr>
        <p:spPr>
          <a:xfrm>
            <a:off x="3492500" y="5373687"/>
            <a:ext cx="0" cy="503237"/>
          </a:xfrm>
          <a:prstGeom prst="straightConnector1">
            <a:avLst/>
          </a:prstGeom>
          <a:noFill/>
          <a:ln cap="flat" cmpd="sng" w="38100">
            <a:solidFill>
              <a:schemeClr val="dk1"/>
            </a:solidFill>
            <a:prstDash val="solid"/>
            <a:miter lim="800000"/>
            <a:headEnd len="med" w="med" type="none"/>
            <a:tailEnd len="med" w="med" type="none"/>
          </a:ln>
        </p:spPr>
      </p:cxnSp>
      <p:cxnSp>
        <p:nvCxnSpPr>
          <p:cNvPr id="319" name="Google Shape;319;p11"/>
          <p:cNvCxnSpPr/>
          <p:nvPr/>
        </p:nvCxnSpPr>
        <p:spPr>
          <a:xfrm>
            <a:off x="5724525" y="5373687"/>
            <a:ext cx="0" cy="503237"/>
          </a:xfrm>
          <a:prstGeom prst="straightConnector1">
            <a:avLst/>
          </a:prstGeom>
          <a:noFill/>
          <a:ln cap="flat" cmpd="sng" w="38100">
            <a:solidFill>
              <a:schemeClr val="dk1"/>
            </a:solidFill>
            <a:prstDash val="solid"/>
            <a:miter lim="800000"/>
            <a:headEnd len="med" w="med" type="none"/>
            <a:tailEnd len="med" w="med" type="none"/>
          </a:ln>
        </p:spPr>
      </p:cxnSp>
      <p:cxnSp>
        <p:nvCxnSpPr>
          <p:cNvPr id="320" name="Google Shape;320;p11"/>
          <p:cNvCxnSpPr/>
          <p:nvPr/>
        </p:nvCxnSpPr>
        <p:spPr>
          <a:xfrm>
            <a:off x="7451725" y="5300662"/>
            <a:ext cx="0" cy="503237"/>
          </a:xfrm>
          <a:prstGeom prst="straightConnector1">
            <a:avLst/>
          </a:prstGeom>
          <a:noFill/>
          <a:ln cap="flat" cmpd="sng" w="38100">
            <a:solidFill>
              <a:schemeClr val="dk1"/>
            </a:solidFill>
            <a:prstDash val="solid"/>
            <a:miter lim="800000"/>
            <a:headEnd len="med" w="med" type="none"/>
            <a:tailEnd len="med" w="med" type="none"/>
          </a:ln>
        </p:spPr>
      </p:cxnSp>
      <p:sp>
        <p:nvSpPr>
          <p:cNvPr id="321" name="Google Shape;321;p11"/>
          <p:cNvSpPr/>
          <p:nvPr/>
        </p:nvSpPr>
        <p:spPr>
          <a:xfrm>
            <a:off x="323850" y="5445125"/>
            <a:ext cx="935037" cy="863600"/>
          </a:xfrm>
          <a:prstGeom prst="upArrow">
            <a:avLst>
              <a:gd fmla="val 50000" name="adj1"/>
              <a:gd fmla="val 50000" name="adj2"/>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800"/>
              <a:buFont typeface="Verdana"/>
              <a:buNone/>
            </a:pPr>
            <a:r>
              <a:rPr b="1" i="0" lang="en-US" sz="1800" u="none">
                <a:solidFill>
                  <a:srgbClr val="0D0D0D"/>
                </a:solidFill>
                <a:latin typeface="Verdana"/>
                <a:ea typeface="Verdana"/>
                <a:cs typeface="Verdana"/>
                <a:sym typeface="Verdana"/>
              </a:rPr>
              <a:t>CX</a:t>
            </a:r>
            <a:endParaRPr/>
          </a:p>
          <a:p>
            <a:pPr indent="0" lvl="0" marL="0" marR="0" rtl="0" algn="ctr">
              <a:lnSpc>
                <a:spcPct val="100000"/>
              </a:lnSpc>
              <a:spcBef>
                <a:spcPts val="0"/>
              </a:spcBef>
              <a:spcAft>
                <a:spcPts val="0"/>
              </a:spcAft>
              <a:buClr>
                <a:srgbClr val="0D0D0D"/>
              </a:buClr>
              <a:buSzPts val="1800"/>
              <a:buFont typeface="Verdana"/>
              <a:buNone/>
            </a:pPr>
            <a:r>
              <a:rPr b="1" i="0" lang="en-US" sz="1800" u="none">
                <a:solidFill>
                  <a:srgbClr val="0D0D0D"/>
                </a:solidFill>
                <a:latin typeface="Verdana"/>
                <a:ea typeface="Verdana"/>
                <a:cs typeface="Verdana"/>
                <a:sym typeface="Verdana"/>
              </a:rPr>
              <a:t>NT</a:t>
            </a:r>
            <a:endParaRPr/>
          </a:p>
        </p:txBody>
      </p:sp>
      <p:sp>
        <p:nvSpPr>
          <p:cNvPr id="322" name="Google Shape;322;p11"/>
          <p:cNvSpPr/>
          <p:nvPr/>
        </p:nvSpPr>
        <p:spPr>
          <a:xfrm>
            <a:off x="2051050" y="5445125"/>
            <a:ext cx="936625" cy="863600"/>
          </a:xfrm>
          <a:prstGeom prst="upArrow">
            <a:avLst>
              <a:gd fmla="val 50000" name="adj1"/>
              <a:gd fmla="val 50000" name="adj2"/>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800"/>
              <a:buFont typeface="Verdana"/>
              <a:buNone/>
            </a:pPr>
            <a:r>
              <a:rPr b="1" i="0" lang="en-US" sz="1800" u="none">
                <a:solidFill>
                  <a:srgbClr val="0D0D0D"/>
                </a:solidFill>
                <a:latin typeface="Verdana"/>
                <a:ea typeface="Verdana"/>
                <a:cs typeface="Verdana"/>
                <a:sym typeface="Verdana"/>
              </a:rPr>
              <a:t>CH</a:t>
            </a:r>
            <a:endParaRPr/>
          </a:p>
          <a:p>
            <a:pPr indent="0" lvl="0" marL="0" marR="0" rtl="0" algn="ctr">
              <a:lnSpc>
                <a:spcPct val="100000"/>
              </a:lnSpc>
              <a:spcBef>
                <a:spcPts val="0"/>
              </a:spcBef>
              <a:spcAft>
                <a:spcPts val="0"/>
              </a:spcAft>
              <a:buClr>
                <a:srgbClr val="0D0D0D"/>
              </a:buClr>
              <a:buSzPts val="1800"/>
              <a:buFont typeface="Verdana"/>
              <a:buNone/>
            </a:pPr>
            <a:r>
              <a:rPr b="1" i="0" lang="en-US" sz="1800" u="none">
                <a:solidFill>
                  <a:srgbClr val="0D0D0D"/>
                </a:solidFill>
                <a:latin typeface="Verdana"/>
                <a:ea typeface="Verdana"/>
                <a:cs typeface="Verdana"/>
                <a:sym typeface="Verdana"/>
              </a:rPr>
              <a:t>NL</a:t>
            </a:r>
            <a:endParaRPr/>
          </a:p>
        </p:txBody>
      </p:sp>
      <p:sp>
        <p:nvSpPr>
          <p:cNvPr id="323" name="Google Shape;323;p11"/>
          <p:cNvSpPr/>
          <p:nvPr/>
        </p:nvSpPr>
        <p:spPr>
          <a:xfrm>
            <a:off x="3708400" y="5445125"/>
            <a:ext cx="936625" cy="863600"/>
          </a:xfrm>
          <a:prstGeom prst="upArrow">
            <a:avLst>
              <a:gd fmla="val 50000" name="adj1"/>
              <a:gd fmla="val 50000" name="adj2"/>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800"/>
              <a:buFont typeface="Verdana"/>
              <a:buNone/>
            </a:pPr>
            <a:r>
              <a:rPr b="1" i="0" lang="en-US" sz="1800" u="none">
                <a:solidFill>
                  <a:srgbClr val="0D0D0D"/>
                </a:solidFill>
                <a:latin typeface="Verdana"/>
                <a:ea typeface="Verdana"/>
                <a:cs typeface="Verdana"/>
                <a:sym typeface="Verdana"/>
              </a:rPr>
              <a:t>PK</a:t>
            </a:r>
            <a:endParaRPr/>
          </a:p>
        </p:txBody>
      </p:sp>
      <p:sp>
        <p:nvSpPr>
          <p:cNvPr id="324" name="Google Shape;324;p11"/>
          <p:cNvSpPr/>
          <p:nvPr/>
        </p:nvSpPr>
        <p:spPr>
          <a:xfrm>
            <a:off x="5651500" y="5445125"/>
            <a:ext cx="936625" cy="863600"/>
          </a:xfrm>
          <a:prstGeom prst="upArrow">
            <a:avLst>
              <a:gd fmla="val 50000" name="adj1"/>
              <a:gd fmla="val 50000" name="adj2"/>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800"/>
              <a:buFont typeface="Verdana"/>
              <a:buNone/>
            </a:pPr>
            <a:r>
              <a:rPr b="1" i="0" lang="en-US" sz="1800" u="none">
                <a:solidFill>
                  <a:srgbClr val="0D0D0D"/>
                </a:solidFill>
                <a:latin typeface="Verdana"/>
                <a:ea typeface="Verdana"/>
                <a:cs typeface="Verdana"/>
                <a:sym typeface="Verdana"/>
              </a:rPr>
              <a:t>TB</a:t>
            </a:r>
            <a:endParaRPr/>
          </a:p>
          <a:p>
            <a:pPr indent="0" lvl="0" marL="0" marR="0" rtl="0" algn="ctr">
              <a:lnSpc>
                <a:spcPct val="100000"/>
              </a:lnSpc>
              <a:spcBef>
                <a:spcPts val="0"/>
              </a:spcBef>
              <a:spcAft>
                <a:spcPts val="0"/>
              </a:spcAft>
              <a:buClr>
                <a:srgbClr val="0D0D0D"/>
              </a:buClr>
              <a:buSzPts val="1800"/>
              <a:buFont typeface="Verdana"/>
              <a:buNone/>
            </a:pPr>
            <a:r>
              <a:rPr b="1" i="0" lang="en-US" sz="1800" u="none">
                <a:solidFill>
                  <a:srgbClr val="0D0D0D"/>
                </a:solidFill>
                <a:latin typeface="Verdana"/>
                <a:ea typeface="Verdana"/>
                <a:cs typeface="Verdana"/>
                <a:sym typeface="Verdana"/>
              </a:rPr>
              <a:t>CN</a:t>
            </a:r>
            <a:endParaRPr/>
          </a:p>
        </p:txBody>
      </p:sp>
      <p:sp>
        <p:nvSpPr>
          <p:cNvPr id="325" name="Google Shape;325;p11"/>
          <p:cNvSpPr/>
          <p:nvPr/>
        </p:nvSpPr>
        <p:spPr>
          <a:xfrm>
            <a:off x="7812087" y="5445125"/>
            <a:ext cx="863600" cy="863600"/>
          </a:xfrm>
          <a:prstGeom prst="upArrow">
            <a:avLst>
              <a:gd fmla="val 50000" name="adj1"/>
              <a:gd fmla="val 50000" name="adj2"/>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800"/>
              <a:buFont typeface="Verdana"/>
              <a:buNone/>
            </a:pPr>
            <a:r>
              <a:rPr b="1" i="0" lang="en-US" sz="1800" u="none">
                <a:solidFill>
                  <a:srgbClr val="0D0D0D"/>
                </a:solidFill>
                <a:latin typeface="Verdana"/>
                <a:ea typeface="Verdana"/>
                <a:cs typeface="Verdana"/>
                <a:sym typeface="Verdana"/>
              </a:rPr>
              <a:t>CS</a:t>
            </a:r>
            <a:endParaRPr/>
          </a:p>
          <a:p>
            <a:pPr indent="0" lvl="0" marL="0" marR="0" rtl="0" algn="ctr">
              <a:lnSpc>
                <a:spcPct val="100000"/>
              </a:lnSpc>
              <a:spcBef>
                <a:spcPts val="0"/>
              </a:spcBef>
              <a:spcAft>
                <a:spcPts val="0"/>
              </a:spcAft>
              <a:buClr>
                <a:srgbClr val="0D0D0D"/>
              </a:buClr>
              <a:buSzPts val="1800"/>
              <a:buFont typeface="Verdana"/>
              <a:buNone/>
            </a:pPr>
            <a:r>
              <a:rPr b="1" i="0" lang="en-US" sz="1800" u="none">
                <a:solidFill>
                  <a:srgbClr val="0D0D0D"/>
                </a:solidFill>
                <a:latin typeface="Verdana"/>
                <a:ea typeface="Verdana"/>
                <a:cs typeface="Verdana"/>
                <a:sym typeface="Verdana"/>
              </a:rPr>
              <a:t>VM</a:t>
            </a:r>
            <a:endParaRPr/>
          </a:p>
        </p:txBody>
      </p:sp>
      <p:sp>
        <p:nvSpPr>
          <p:cNvPr id="326" name="Google Shape;326;p11"/>
          <p:cNvSpPr txBox="1"/>
          <p:nvPr/>
        </p:nvSpPr>
        <p:spPr>
          <a:xfrm>
            <a:off x="0" y="6165850"/>
            <a:ext cx="9144000" cy="692150"/>
          </a:xfrm>
          <a:prstGeom prst="rect">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2000"/>
              <a:buFont typeface="Verdana"/>
              <a:buNone/>
            </a:pPr>
            <a:r>
              <a:rPr b="1" i="0" lang="en-US" sz="2000" u="none">
                <a:solidFill>
                  <a:srgbClr val="0D0D0D"/>
                </a:solidFill>
                <a:latin typeface="Verdana"/>
                <a:ea typeface="Verdana"/>
                <a:cs typeface="Verdana"/>
                <a:sym typeface="Verdana"/>
              </a:rPr>
              <a:t>MỖI XÃ HỘI CHỈ CÓ MỘT</a:t>
            </a:r>
            <a:r>
              <a:rPr b="0" i="0" lang="en-US" sz="2000" u="none">
                <a:solidFill>
                  <a:srgbClr val="0D0D0D"/>
                </a:solidFill>
                <a:latin typeface="Verdana"/>
                <a:ea typeface="Verdana"/>
                <a:cs typeface="Verdana"/>
                <a:sym typeface="Verdana"/>
              </a:rPr>
              <a:t> </a:t>
            </a:r>
            <a:r>
              <a:rPr b="1" i="0" lang="en-US" sz="2000" u="none">
                <a:solidFill>
                  <a:srgbClr val="0D0D0D"/>
                </a:solidFill>
                <a:latin typeface="Verdana"/>
                <a:ea typeface="Verdana"/>
                <a:cs typeface="Verdana"/>
                <a:sym typeface="Verdana"/>
              </a:rPr>
              <a:t>PHƯƠNG THỨC SẢN XUẤT ĐẶC TRƯNG </a:t>
            </a:r>
            <a:endParaRPr/>
          </a:p>
        </p:txBody>
      </p:sp>
      <p:sp>
        <p:nvSpPr>
          <p:cNvPr id="327" name="Google Shape;327;p11"/>
          <p:cNvSpPr txBox="1"/>
          <p:nvPr/>
        </p:nvSpPr>
        <p:spPr>
          <a:xfrm>
            <a:off x="0" y="2852737"/>
            <a:ext cx="1547812" cy="2520950"/>
          </a:xfrm>
          <a:prstGeom prst="rect">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2000"/>
              <a:buFont typeface="Times New Roman"/>
              <a:buNone/>
            </a:pPr>
            <a:r>
              <a:rPr b="1" i="0" lang="en-US" sz="2000" u="none">
                <a:solidFill>
                  <a:srgbClr val="0D0D0D"/>
                </a:solidFill>
                <a:latin typeface="Times New Roman"/>
                <a:ea typeface="Times New Roman"/>
                <a:cs typeface="Times New Roman"/>
                <a:sym typeface="Times New Roman"/>
              </a:rPr>
              <a:t>(Đồ đá)</a:t>
            </a:r>
            <a:endParaRPr/>
          </a:p>
          <a:p>
            <a:pPr indent="0" lvl="0" marL="0" marR="0" rtl="0" algn="ctr">
              <a:lnSpc>
                <a:spcPct val="100000"/>
              </a:lnSpc>
              <a:spcBef>
                <a:spcPts val="0"/>
              </a:spcBef>
              <a:spcAft>
                <a:spcPts val="0"/>
              </a:spcAft>
              <a:buClr>
                <a:srgbClr val="0D0D0D"/>
              </a:buClr>
              <a:buSzPts val="2000"/>
              <a:buFont typeface="Times New Roman"/>
              <a:buNone/>
            </a:pPr>
            <a:r>
              <a:rPr b="1" i="0" lang="en-US" sz="2000" u="none">
                <a:solidFill>
                  <a:srgbClr val="0D0D0D"/>
                </a:solidFill>
                <a:latin typeface="Times New Roman"/>
                <a:ea typeface="Times New Roman"/>
                <a:cs typeface="Times New Roman"/>
                <a:sym typeface="Times New Roman"/>
              </a:rPr>
              <a:t>Làm chung </a:t>
            </a:r>
            <a:endParaRPr/>
          </a:p>
          <a:p>
            <a:pPr indent="0" lvl="0" marL="0" marR="0" rtl="0" algn="ctr">
              <a:lnSpc>
                <a:spcPct val="100000"/>
              </a:lnSpc>
              <a:spcBef>
                <a:spcPts val="0"/>
              </a:spcBef>
              <a:spcAft>
                <a:spcPts val="0"/>
              </a:spcAft>
              <a:buClr>
                <a:srgbClr val="0D0D0D"/>
              </a:buClr>
              <a:buSzPts val="2000"/>
              <a:buFont typeface="Times New Roman"/>
              <a:buNone/>
            </a:pPr>
            <a:r>
              <a:rPr b="1" i="0" lang="en-US" sz="2000" u="none">
                <a:solidFill>
                  <a:srgbClr val="0D0D0D"/>
                </a:solidFill>
                <a:latin typeface="Times New Roman"/>
                <a:ea typeface="Times New Roman"/>
                <a:cs typeface="Times New Roman"/>
                <a:sym typeface="Times New Roman"/>
              </a:rPr>
              <a:t>ăn chung</a:t>
            </a:r>
            <a:endParaRPr/>
          </a:p>
          <a:p>
            <a:pPr indent="0" lvl="0" marL="0" marR="0" rtl="0" algn="ctr">
              <a:lnSpc>
                <a:spcPct val="100000"/>
              </a:lnSpc>
              <a:spcBef>
                <a:spcPts val="0"/>
              </a:spcBef>
              <a:spcAft>
                <a:spcPts val="0"/>
              </a:spcAft>
              <a:buClr>
                <a:srgbClr val="0D0D0D"/>
              </a:buClr>
              <a:buSzPts val="2000"/>
              <a:buFont typeface="Times New Roman"/>
              <a:buNone/>
            </a:pPr>
            <a:r>
              <a:rPr b="1" i="0" lang="en-US" sz="2000" u="none">
                <a:solidFill>
                  <a:srgbClr val="0D0D0D"/>
                </a:solidFill>
                <a:latin typeface="Times New Roman"/>
                <a:ea typeface="Times New Roman"/>
                <a:cs typeface="Times New Roman"/>
                <a:sym typeface="Times New Roman"/>
              </a:rPr>
              <a:t>(Cộng </a:t>
            </a:r>
            <a:endParaRPr/>
          </a:p>
          <a:p>
            <a:pPr indent="0" lvl="0" marL="0" marR="0" rtl="0" algn="ctr">
              <a:lnSpc>
                <a:spcPct val="100000"/>
              </a:lnSpc>
              <a:spcBef>
                <a:spcPts val="0"/>
              </a:spcBef>
              <a:spcAft>
                <a:spcPts val="0"/>
              </a:spcAft>
              <a:buClr>
                <a:srgbClr val="0D0D0D"/>
              </a:buClr>
              <a:buSzPts val="2000"/>
              <a:buFont typeface="Times New Roman"/>
              <a:buNone/>
            </a:pPr>
            <a:r>
              <a:rPr b="1" i="0" lang="en-US" sz="2000" u="none">
                <a:solidFill>
                  <a:srgbClr val="0D0D0D"/>
                </a:solidFill>
                <a:latin typeface="Times New Roman"/>
                <a:ea typeface="Times New Roman"/>
                <a:cs typeface="Times New Roman"/>
                <a:sym typeface="Times New Roman"/>
              </a:rPr>
              <a:t>đồng)</a:t>
            </a:r>
            <a:endParaRPr/>
          </a:p>
        </p:txBody>
      </p:sp>
      <p:sp>
        <p:nvSpPr>
          <p:cNvPr id="328" name="Google Shape;328;p11"/>
          <p:cNvSpPr txBox="1"/>
          <p:nvPr/>
        </p:nvSpPr>
        <p:spPr>
          <a:xfrm>
            <a:off x="1763712" y="2852737"/>
            <a:ext cx="1512887" cy="2520950"/>
          </a:xfrm>
          <a:prstGeom prst="rect">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Verdana"/>
              <a:buNone/>
            </a:pPr>
            <a:r>
              <a:t/>
            </a:r>
            <a:endParaRPr b="1" i="0" sz="2000" u="none">
              <a:solidFill>
                <a:srgbClr val="0D0D0D"/>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D0D0D"/>
              </a:buClr>
              <a:buSzPts val="2000"/>
              <a:buFont typeface="Times New Roman"/>
              <a:buNone/>
            </a:pPr>
            <a:r>
              <a:rPr b="1" i="0" lang="en-US" sz="2000" u="none">
                <a:solidFill>
                  <a:srgbClr val="0D0D0D"/>
                </a:solidFill>
                <a:latin typeface="Times New Roman"/>
                <a:ea typeface="Times New Roman"/>
                <a:cs typeface="Times New Roman"/>
                <a:sym typeface="Times New Roman"/>
              </a:rPr>
              <a:t>(Đồ đồng)</a:t>
            </a:r>
            <a:endParaRPr/>
          </a:p>
          <a:p>
            <a:pPr indent="0" lvl="0" marL="0" marR="0" rtl="0" algn="ctr">
              <a:lnSpc>
                <a:spcPct val="100000"/>
              </a:lnSpc>
              <a:spcBef>
                <a:spcPts val="0"/>
              </a:spcBef>
              <a:spcAft>
                <a:spcPts val="0"/>
              </a:spcAft>
              <a:buClr>
                <a:srgbClr val="0D0D0D"/>
              </a:buClr>
              <a:buSzPts val="2000"/>
              <a:buFont typeface="Times New Roman"/>
              <a:buNone/>
            </a:pPr>
            <a:r>
              <a:rPr b="1" i="0" lang="en-US" sz="2000" u="none">
                <a:solidFill>
                  <a:srgbClr val="0D0D0D"/>
                </a:solidFill>
                <a:latin typeface="Times New Roman"/>
                <a:ea typeface="Times New Roman"/>
                <a:cs typeface="Times New Roman"/>
                <a:sym typeface="Times New Roman"/>
              </a:rPr>
              <a:t>Bóc lôt</a:t>
            </a:r>
            <a:endParaRPr/>
          </a:p>
          <a:p>
            <a:pPr indent="0" lvl="0" marL="0" marR="0" rtl="0" algn="ctr">
              <a:lnSpc>
                <a:spcPct val="100000"/>
              </a:lnSpc>
              <a:spcBef>
                <a:spcPts val="0"/>
              </a:spcBef>
              <a:spcAft>
                <a:spcPts val="0"/>
              </a:spcAft>
              <a:buClr>
                <a:srgbClr val="0D0D0D"/>
              </a:buClr>
              <a:buSzPts val="2000"/>
              <a:buFont typeface="Times New Roman"/>
              <a:buNone/>
            </a:pPr>
            <a:r>
              <a:rPr b="1" i="0" lang="en-US" sz="2000" u="none">
                <a:solidFill>
                  <a:srgbClr val="0D0D0D"/>
                </a:solidFill>
                <a:latin typeface="Times New Roman"/>
                <a:ea typeface="Times New Roman"/>
                <a:cs typeface="Times New Roman"/>
                <a:sym typeface="Times New Roman"/>
              </a:rPr>
              <a:t>tuyệt đối </a:t>
            </a:r>
            <a:endParaRPr/>
          </a:p>
          <a:p>
            <a:pPr indent="0" lvl="0" marL="0" marR="0" rtl="0" algn="ctr">
              <a:lnSpc>
                <a:spcPct val="100000"/>
              </a:lnSpc>
              <a:spcBef>
                <a:spcPts val="0"/>
              </a:spcBef>
              <a:spcAft>
                <a:spcPts val="0"/>
              </a:spcAft>
              <a:buClr>
                <a:srgbClr val="0D0D0D"/>
              </a:buClr>
              <a:buSzPts val="2000"/>
              <a:buFont typeface="Times New Roman"/>
              <a:buNone/>
            </a:pPr>
            <a:r>
              <a:rPr b="1" i="0" lang="en-US" sz="2000" u="none">
                <a:solidFill>
                  <a:srgbClr val="0D0D0D"/>
                </a:solidFill>
                <a:latin typeface="Times New Roman"/>
                <a:ea typeface="Times New Roman"/>
                <a:cs typeface="Times New Roman"/>
                <a:sym typeface="Times New Roman"/>
              </a:rPr>
              <a:t>sức </a:t>
            </a:r>
            <a:endParaRPr/>
          </a:p>
          <a:p>
            <a:pPr indent="0" lvl="0" marL="0" marR="0" rtl="0" algn="ctr">
              <a:lnSpc>
                <a:spcPct val="100000"/>
              </a:lnSpc>
              <a:spcBef>
                <a:spcPts val="0"/>
              </a:spcBef>
              <a:spcAft>
                <a:spcPts val="0"/>
              </a:spcAft>
              <a:buClr>
                <a:srgbClr val="0D0D0D"/>
              </a:buClr>
              <a:buSzPts val="2000"/>
              <a:buFont typeface="Times New Roman"/>
              <a:buNone/>
            </a:pPr>
            <a:r>
              <a:rPr b="1" i="0" lang="en-US" sz="2000" u="none">
                <a:solidFill>
                  <a:srgbClr val="0D0D0D"/>
                </a:solidFill>
                <a:latin typeface="Times New Roman"/>
                <a:ea typeface="Times New Roman"/>
                <a:cs typeface="Times New Roman"/>
                <a:sym typeface="Times New Roman"/>
              </a:rPr>
              <a:t>lao động</a:t>
            </a:r>
            <a:endParaRPr/>
          </a:p>
          <a:p>
            <a:pPr indent="0" lvl="0" marL="0" marR="0" rtl="0" algn="ctr">
              <a:lnSpc>
                <a:spcPct val="100000"/>
              </a:lnSpc>
              <a:spcBef>
                <a:spcPts val="0"/>
              </a:spcBef>
              <a:spcAft>
                <a:spcPts val="0"/>
              </a:spcAft>
              <a:buClr>
                <a:srgbClr val="0D0D0D"/>
              </a:buClr>
              <a:buSzPts val="2000"/>
              <a:buFont typeface="Times New Roman"/>
              <a:buNone/>
            </a:pPr>
            <a:r>
              <a:rPr b="1" i="0" lang="en-US" sz="2000" u="none">
                <a:solidFill>
                  <a:srgbClr val="0D0D0D"/>
                </a:solidFill>
                <a:latin typeface="Times New Roman"/>
                <a:ea typeface="Times New Roman"/>
                <a:cs typeface="Times New Roman"/>
                <a:sym typeface="Times New Roman"/>
              </a:rPr>
              <a:t>của người</a:t>
            </a:r>
            <a:endParaRPr/>
          </a:p>
          <a:p>
            <a:pPr indent="0" lvl="0" marL="0" marR="0" rtl="0" algn="ctr">
              <a:lnSpc>
                <a:spcPct val="100000"/>
              </a:lnSpc>
              <a:spcBef>
                <a:spcPts val="0"/>
              </a:spcBef>
              <a:spcAft>
                <a:spcPts val="0"/>
              </a:spcAft>
              <a:buClr>
                <a:srgbClr val="0D0D0D"/>
              </a:buClr>
              <a:buSzPts val="2000"/>
              <a:buFont typeface="Times New Roman"/>
              <a:buNone/>
            </a:pPr>
            <a:r>
              <a:rPr b="1" i="0" lang="en-US" sz="2000" u="none">
                <a:solidFill>
                  <a:srgbClr val="0D0D0D"/>
                </a:solidFill>
                <a:latin typeface="Times New Roman"/>
                <a:ea typeface="Times New Roman"/>
                <a:cs typeface="Times New Roman"/>
                <a:sym typeface="Times New Roman"/>
              </a:rPr>
              <a:t>nô lệ</a:t>
            </a:r>
            <a:endParaRPr/>
          </a:p>
        </p:txBody>
      </p:sp>
      <p:sp>
        <p:nvSpPr>
          <p:cNvPr id="329" name="Google Shape;329;p11"/>
          <p:cNvSpPr txBox="1"/>
          <p:nvPr/>
        </p:nvSpPr>
        <p:spPr>
          <a:xfrm>
            <a:off x="3492500" y="2852737"/>
            <a:ext cx="1476375" cy="2520950"/>
          </a:xfrm>
          <a:prstGeom prst="rect">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2000"/>
              <a:buFont typeface="Times New Roman"/>
              <a:buNone/>
            </a:pPr>
            <a:r>
              <a:rPr b="1" i="0" lang="en-US" sz="2000" u="none">
                <a:solidFill>
                  <a:srgbClr val="0D0D0D"/>
                </a:solidFill>
                <a:latin typeface="Times New Roman"/>
                <a:ea typeface="Times New Roman"/>
                <a:cs typeface="Times New Roman"/>
                <a:sym typeface="Times New Roman"/>
              </a:rPr>
              <a:t>(Đồ sắt)</a:t>
            </a:r>
            <a:endParaRPr/>
          </a:p>
          <a:p>
            <a:pPr indent="0" lvl="0" marL="0" marR="0" rtl="0" algn="ctr">
              <a:lnSpc>
                <a:spcPct val="100000"/>
              </a:lnSpc>
              <a:spcBef>
                <a:spcPts val="0"/>
              </a:spcBef>
              <a:spcAft>
                <a:spcPts val="0"/>
              </a:spcAft>
              <a:buClr>
                <a:srgbClr val="0D0D0D"/>
              </a:buClr>
              <a:buSzPts val="2000"/>
              <a:buFont typeface="Times New Roman"/>
              <a:buNone/>
            </a:pPr>
            <a:r>
              <a:rPr b="1" i="0" lang="en-US" sz="2000" u="none">
                <a:solidFill>
                  <a:srgbClr val="0D0D0D"/>
                </a:solidFill>
                <a:latin typeface="Times New Roman"/>
                <a:ea typeface="Times New Roman"/>
                <a:cs typeface="Times New Roman"/>
                <a:sym typeface="Times New Roman"/>
              </a:rPr>
              <a:t>Địa chủ</a:t>
            </a:r>
            <a:endParaRPr/>
          </a:p>
          <a:p>
            <a:pPr indent="0" lvl="0" marL="0" marR="0" rtl="0" algn="ctr">
              <a:lnSpc>
                <a:spcPct val="100000"/>
              </a:lnSpc>
              <a:spcBef>
                <a:spcPts val="0"/>
              </a:spcBef>
              <a:spcAft>
                <a:spcPts val="0"/>
              </a:spcAft>
              <a:buClr>
                <a:srgbClr val="0D0D0D"/>
              </a:buClr>
              <a:buSzPts val="2000"/>
              <a:buFont typeface="Times New Roman"/>
              <a:buNone/>
            </a:pPr>
            <a:r>
              <a:rPr b="1" i="0" lang="en-US" sz="2000" u="none">
                <a:solidFill>
                  <a:srgbClr val="0D0D0D"/>
                </a:solidFill>
                <a:latin typeface="Times New Roman"/>
                <a:ea typeface="Times New Roman"/>
                <a:cs typeface="Times New Roman"/>
                <a:sym typeface="Times New Roman"/>
              </a:rPr>
              <a:t>phát canh</a:t>
            </a:r>
            <a:endParaRPr/>
          </a:p>
          <a:p>
            <a:pPr indent="0" lvl="0" marL="0" marR="0" rtl="0" algn="ctr">
              <a:lnSpc>
                <a:spcPct val="100000"/>
              </a:lnSpc>
              <a:spcBef>
                <a:spcPts val="0"/>
              </a:spcBef>
              <a:spcAft>
                <a:spcPts val="0"/>
              </a:spcAft>
              <a:buClr>
                <a:srgbClr val="0D0D0D"/>
              </a:buClr>
              <a:buSzPts val="2000"/>
              <a:buFont typeface="Times New Roman"/>
              <a:buNone/>
            </a:pPr>
            <a:r>
              <a:rPr b="1" i="0" lang="en-US" sz="2000" u="none">
                <a:solidFill>
                  <a:srgbClr val="0D0D0D"/>
                </a:solidFill>
                <a:latin typeface="Times New Roman"/>
                <a:ea typeface="Times New Roman"/>
                <a:cs typeface="Times New Roman"/>
                <a:sym typeface="Times New Roman"/>
              </a:rPr>
              <a:t>và </a:t>
            </a:r>
            <a:endParaRPr/>
          </a:p>
          <a:p>
            <a:pPr indent="0" lvl="0" marL="0" marR="0" rtl="0" algn="ctr">
              <a:lnSpc>
                <a:spcPct val="100000"/>
              </a:lnSpc>
              <a:spcBef>
                <a:spcPts val="0"/>
              </a:spcBef>
              <a:spcAft>
                <a:spcPts val="0"/>
              </a:spcAft>
              <a:buClr>
                <a:srgbClr val="0D0D0D"/>
              </a:buClr>
              <a:buSzPts val="2000"/>
              <a:buFont typeface="Times New Roman"/>
              <a:buNone/>
            </a:pPr>
            <a:r>
              <a:rPr b="1" i="0" lang="en-US" sz="2000" u="none">
                <a:solidFill>
                  <a:srgbClr val="0D0D0D"/>
                </a:solidFill>
                <a:latin typeface="Times New Roman"/>
                <a:ea typeface="Times New Roman"/>
                <a:cs typeface="Times New Roman"/>
                <a:sym typeface="Times New Roman"/>
              </a:rPr>
              <a:t>thu tô </a:t>
            </a:r>
            <a:endParaRPr/>
          </a:p>
          <a:p>
            <a:pPr indent="0" lvl="0" marL="0" marR="0" rtl="0" algn="ctr">
              <a:lnSpc>
                <a:spcPct val="100000"/>
              </a:lnSpc>
              <a:spcBef>
                <a:spcPts val="0"/>
              </a:spcBef>
              <a:spcAft>
                <a:spcPts val="0"/>
              </a:spcAft>
              <a:buClr>
                <a:srgbClr val="0D0D0D"/>
              </a:buClr>
              <a:buSzPts val="2000"/>
              <a:buFont typeface="Times New Roman"/>
              <a:buNone/>
            </a:pPr>
            <a:r>
              <a:rPr b="1" i="0" lang="en-US" sz="2000" u="none">
                <a:solidFill>
                  <a:srgbClr val="0D0D0D"/>
                </a:solidFill>
                <a:latin typeface="Times New Roman"/>
                <a:ea typeface="Times New Roman"/>
                <a:cs typeface="Times New Roman"/>
                <a:sym typeface="Times New Roman"/>
              </a:rPr>
              <a:t>của</a:t>
            </a:r>
            <a:endParaRPr/>
          </a:p>
          <a:p>
            <a:pPr indent="0" lvl="0" marL="0" marR="0" rtl="0" algn="ctr">
              <a:lnSpc>
                <a:spcPct val="100000"/>
              </a:lnSpc>
              <a:spcBef>
                <a:spcPts val="0"/>
              </a:spcBef>
              <a:spcAft>
                <a:spcPts val="0"/>
              </a:spcAft>
              <a:buClr>
                <a:srgbClr val="0D0D0D"/>
              </a:buClr>
              <a:buSzPts val="2000"/>
              <a:buFont typeface="Times New Roman"/>
              <a:buNone/>
            </a:pPr>
            <a:r>
              <a:rPr b="1" i="0" lang="en-US" sz="2000" u="none">
                <a:solidFill>
                  <a:srgbClr val="0D0D0D"/>
                </a:solidFill>
                <a:latin typeface="Times New Roman"/>
                <a:ea typeface="Times New Roman"/>
                <a:cs typeface="Times New Roman"/>
                <a:sym typeface="Times New Roman"/>
              </a:rPr>
              <a:t> tá điền</a:t>
            </a:r>
            <a:endParaRPr/>
          </a:p>
        </p:txBody>
      </p:sp>
      <p:sp>
        <p:nvSpPr>
          <p:cNvPr id="330" name="Google Shape;330;p11"/>
          <p:cNvSpPr txBox="1"/>
          <p:nvPr/>
        </p:nvSpPr>
        <p:spPr>
          <a:xfrm>
            <a:off x="5219700" y="2852737"/>
            <a:ext cx="1765300" cy="2520950"/>
          </a:xfrm>
          <a:prstGeom prst="rect">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2000"/>
              <a:buFont typeface="Times New Roman"/>
              <a:buNone/>
            </a:pPr>
            <a:r>
              <a:rPr b="1" i="0" lang="en-US" sz="2000" u="none">
                <a:solidFill>
                  <a:srgbClr val="0D0D0D"/>
                </a:solidFill>
                <a:latin typeface="Times New Roman"/>
                <a:ea typeface="Times New Roman"/>
                <a:cs typeface="Times New Roman"/>
                <a:sym typeface="Times New Roman"/>
              </a:rPr>
              <a:t>(Máy móc)</a:t>
            </a:r>
            <a:endParaRPr/>
          </a:p>
          <a:p>
            <a:pPr indent="0" lvl="0" marL="0" marR="0" rtl="0" algn="ctr">
              <a:lnSpc>
                <a:spcPct val="100000"/>
              </a:lnSpc>
              <a:spcBef>
                <a:spcPts val="0"/>
              </a:spcBef>
              <a:spcAft>
                <a:spcPts val="0"/>
              </a:spcAft>
              <a:buClr>
                <a:srgbClr val="0D0D0D"/>
              </a:buClr>
              <a:buSzPts val="2000"/>
              <a:buFont typeface="Times New Roman"/>
              <a:buNone/>
            </a:pPr>
            <a:r>
              <a:rPr b="1" i="0" lang="en-US" sz="2000" u="none">
                <a:solidFill>
                  <a:srgbClr val="0D0D0D"/>
                </a:solidFill>
                <a:latin typeface="Times New Roman"/>
                <a:ea typeface="Times New Roman"/>
                <a:cs typeface="Times New Roman"/>
                <a:sym typeface="Times New Roman"/>
              </a:rPr>
              <a:t>Nhà tư bản </a:t>
            </a:r>
            <a:endParaRPr/>
          </a:p>
          <a:p>
            <a:pPr indent="0" lvl="0" marL="0" marR="0" rtl="0" algn="ctr">
              <a:lnSpc>
                <a:spcPct val="100000"/>
              </a:lnSpc>
              <a:spcBef>
                <a:spcPts val="0"/>
              </a:spcBef>
              <a:spcAft>
                <a:spcPts val="0"/>
              </a:spcAft>
              <a:buClr>
                <a:srgbClr val="0D0D0D"/>
              </a:buClr>
              <a:buSzPts val="2000"/>
              <a:buFont typeface="Times New Roman"/>
              <a:buNone/>
            </a:pPr>
            <a:r>
              <a:rPr b="1" i="0" lang="en-US" sz="2000" u="none">
                <a:solidFill>
                  <a:srgbClr val="0D0D0D"/>
                </a:solidFill>
                <a:latin typeface="Times New Roman"/>
                <a:ea typeface="Times New Roman"/>
                <a:cs typeface="Times New Roman"/>
                <a:sym typeface="Times New Roman"/>
              </a:rPr>
              <a:t>thuê </a:t>
            </a:r>
            <a:endParaRPr/>
          </a:p>
          <a:p>
            <a:pPr indent="0" lvl="0" marL="0" marR="0" rtl="0" algn="ctr">
              <a:lnSpc>
                <a:spcPct val="100000"/>
              </a:lnSpc>
              <a:spcBef>
                <a:spcPts val="0"/>
              </a:spcBef>
              <a:spcAft>
                <a:spcPts val="0"/>
              </a:spcAft>
              <a:buClr>
                <a:srgbClr val="0D0D0D"/>
              </a:buClr>
              <a:buSzPts val="2000"/>
              <a:buFont typeface="Times New Roman"/>
              <a:buNone/>
            </a:pPr>
            <a:r>
              <a:rPr b="1" i="0" lang="en-US" sz="2000" u="none">
                <a:solidFill>
                  <a:srgbClr val="0D0D0D"/>
                </a:solidFill>
                <a:latin typeface="Times New Roman"/>
                <a:ea typeface="Times New Roman"/>
                <a:cs typeface="Times New Roman"/>
                <a:sym typeface="Times New Roman"/>
              </a:rPr>
              <a:t>công nhân</a:t>
            </a:r>
            <a:endParaRPr/>
          </a:p>
          <a:p>
            <a:pPr indent="0" lvl="0" marL="0" marR="0" rtl="0" algn="ctr">
              <a:lnSpc>
                <a:spcPct val="100000"/>
              </a:lnSpc>
              <a:spcBef>
                <a:spcPts val="0"/>
              </a:spcBef>
              <a:spcAft>
                <a:spcPts val="0"/>
              </a:spcAft>
              <a:buClr>
                <a:srgbClr val="0D0D0D"/>
              </a:buClr>
              <a:buSzPts val="2000"/>
              <a:buFont typeface="Times New Roman"/>
              <a:buNone/>
            </a:pPr>
            <a:r>
              <a:rPr b="1" i="0" lang="en-US" sz="2000" u="none">
                <a:solidFill>
                  <a:srgbClr val="0D0D0D"/>
                </a:solidFill>
                <a:latin typeface="Times New Roman"/>
                <a:ea typeface="Times New Roman"/>
                <a:cs typeface="Times New Roman"/>
                <a:sym typeface="Times New Roman"/>
              </a:rPr>
              <a:t>và </a:t>
            </a:r>
            <a:endParaRPr/>
          </a:p>
          <a:p>
            <a:pPr indent="0" lvl="0" marL="0" marR="0" rtl="0" algn="ctr">
              <a:lnSpc>
                <a:spcPct val="100000"/>
              </a:lnSpc>
              <a:spcBef>
                <a:spcPts val="0"/>
              </a:spcBef>
              <a:spcAft>
                <a:spcPts val="0"/>
              </a:spcAft>
              <a:buClr>
                <a:srgbClr val="0D0D0D"/>
              </a:buClr>
              <a:buSzPts val="2000"/>
              <a:buFont typeface="Times New Roman"/>
              <a:buNone/>
            </a:pPr>
            <a:r>
              <a:rPr b="1" i="0" lang="en-US" sz="2000" u="none">
                <a:solidFill>
                  <a:srgbClr val="0D0D0D"/>
                </a:solidFill>
                <a:latin typeface="Times New Roman"/>
                <a:ea typeface="Times New Roman"/>
                <a:cs typeface="Times New Roman"/>
                <a:sym typeface="Times New Roman"/>
              </a:rPr>
              <a:t>bóc lột</a:t>
            </a:r>
            <a:endParaRPr/>
          </a:p>
          <a:p>
            <a:pPr indent="0" lvl="0" marL="0" marR="0" rtl="0" algn="ctr">
              <a:lnSpc>
                <a:spcPct val="100000"/>
              </a:lnSpc>
              <a:spcBef>
                <a:spcPts val="0"/>
              </a:spcBef>
              <a:spcAft>
                <a:spcPts val="0"/>
              </a:spcAft>
              <a:buClr>
                <a:srgbClr val="0D0D0D"/>
              </a:buClr>
              <a:buSzPts val="2000"/>
              <a:buFont typeface="Times New Roman"/>
              <a:buNone/>
            </a:pPr>
            <a:r>
              <a:rPr b="1" i="0" lang="en-US" sz="2000" u="none">
                <a:solidFill>
                  <a:srgbClr val="0D0D0D"/>
                </a:solidFill>
                <a:latin typeface="Times New Roman"/>
                <a:ea typeface="Times New Roman"/>
                <a:cs typeface="Times New Roman"/>
                <a:sym typeface="Times New Roman"/>
              </a:rPr>
              <a:t>giá trị </a:t>
            </a:r>
            <a:endParaRPr/>
          </a:p>
          <a:p>
            <a:pPr indent="0" lvl="0" marL="0" marR="0" rtl="0" algn="ctr">
              <a:lnSpc>
                <a:spcPct val="100000"/>
              </a:lnSpc>
              <a:spcBef>
                <a:spcPts val="0"/>
              </a:spcBef>
              <a:spcAft>
                <a:spcPts val="0"/>
              </a:spcAft>
              <a:buClr>
                <a:srgbClr val="0D0D0D"/>
              </a:buClr>
              <a:buSzPts val="2000"/>
              <a:buFont typeface="Times New Roman"/>
              <a:buNone/>
            </a:pPr>
            <a:r>
              <a:rPr b="1" i="0" lang="en-US" sz="2000" u="none">
                <a:solidFill>
                  <a:srgbClr val="0D0D0D"/>
                </a:solidFill>
                <a:latin typeface="Times New Roman"/>
                <a:ea typeface="Times New Roman"/>
                <a:cs typeface="Times New Roman"/>
                <a:sym typeface="Times New Roman"/>
              </a:rPr>
              <a:t>thặng dư</a:t>
            </a:r>
            <a:endParaRPr/>
          </a:p>
        </p:txBody>
      </p:sp>
      <p:sp>
        <p:nvSpPr>
          <p:cNvPr id="331" name="Google Shape;331;p11"/>
          <p:cNvSpPr txBox="1"/>
          <p:nvPr/>
        </p:nvSpPr>
        <p:spPr>
          <a:xfrm>
            <a:off x="7237412" y="2852737"/>
            <a:ext cx="1754187" cy="2520950"/>
          </a:xfrm>
          <a:prstGeom prst="rect">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2000"/>
              <a:buFont typeface="Times New Roman"/>
              <a:buNone/>
            </a:pPr>
            <a:r>
              <a:rPr b="1" i="0" lang="en-US" sz="2000" u="none">
                <a:solidFill>
                  <a:srgbClr val="0D0D0D"/>
                </a:solidFill>
                <a:latin typeface="Times New Roman"/>
                <a:ea typeface="Times New Roman"/>
                <a:cs typeface="Times New Roman"/>
                <a:sym typeface="Times New Roman"/>
              </a:rPr>
              <a:t> (Đỉnh cao của </a:t>
            </a:r>
            <a:endParaRPr/>
          </a:p>
          <a:p>
            <a:pPr indent="0" lvl="0" marL="0" marR="0" rtl="0" algn="ctr">
              <a:lnSpc>
                <a:spcPct val="100000"/>
              </a:lnSpc>
              <a:spcBef>
                <a:spcPts val="0"/>
              </a:spcBef>
              <a:spcAft>
                <a:spcPts val="0"/>
              </a:spcAft>
              <a:buClr>
                <a:srgbClr val="0D0D0D"/>
              </a:buClr>
              <a:buSzPts val="2000"/>
              <a:buFont typeface="Times New Roman"/>
              <a:buNone/>
            </a:pPr>
            <a:r>
              <a:rPr b="1" i="0" lang="en-US" sz="2000" u="none">
                <a:solidFill>
                  <a:srgbClr val="0D0D0D"/>
                </a:solidFill>
                <a:latin typeface="Times New Roman"/>
                <a:ea typeface="Times New Roman"/>
                <a:cs typeface="Times New Roman"/>
                <a:sym typeface="Times New Roman"/>
              </a:rPr>
              <a:t>công nghệ)</a:t>
            </a:r>
            <a:endParaRPr/>
          </a:p>
          <a:p>
            <a:pPr indent="0" lvl="0" marL="0" marR="0" rtl="0" algn="ctr">
              <a:lnSpc>
                <a:spcPct val="100000"/>
              </a:lnSpc>
              <a:spcBef>
                <a:spcPts val="0"/>
              </a:spcBef>
              <a:spcAft>
                <a:spcPts val="0"/>
              </a:spcAft>
              <a:buClr>
                <a:srgbClr val="0D0D0D"/>
              </a:buClr>
              <a:buSzPts val="2000"/>
              <a:buFont typeface="Times New Roman"/>
              <a:buNone/>
            </a:pPr>
            <a:r>
              <a:rPr b="1" i="0" lang="en-US" sz="2000" u="none">
                <a:solidFill>
                  <a:srgbClr val="0D0D0D"/>
                </a:solidFill>
                <a:latin typeface="Times New Roman"/>
                <a:ea typeface="Times New Roman"/>
                <a:cs typeface="Times New Roman"/>
                <a:sym typeface="Times New Roman"/>
              </a:rPr>
              <a:t>Sản xuất</a:t>
            </a:r>
            <a:endParaRPr/>
          </a:p>
          <a:p>
            <a:pPr indent="0" lvl="0" marL="0" marR="0" rtl="0" algn="ctr">
              <a:lnSpc>
                <a:spcPct val="100000"/>
              </a:lnSpc>
              <a:spcBef>
                <a:spcPts val="0"/>
              </a:spcBef>
              <a:spcAft>
                <a:spcPts val="0"/>
              </a:spcAft>
              <a:buClr>
                <a:srgbClr val="0D0D0D"/>
              </a:buClr>
              <a:buSzPts val="2000"/>
              <a:buFont typeface="Times New Roman"/>
              <a:buNone/>
            </a:pPr>
            <a:r>
              <a:rPr b="1" i="0" lang="en-US" sz="2000" u="none">
                <a:solidFill>
                  <a:srgbClr val="0D0D0D"/>
                </a:solidFill>
                <a:latin typeface="Times New Roman"/>
                <a:ea typeface="Times New Roman"/>
                <a:cs typeface="Times New Roman"/>
                <a:sym typeface="Times New Roman"/>
              </a:rPr>
              <a:t> cộng đồng</a:t>
            </a:r>
            <a:endParaRPr/>
          </a:p>
        </p:txBody>
      </p:sp>
      <p:cxnSp>
        <p:nvCxnSpPr>
          <p:cNvPr id="332" name="Google Shape;332;p11"/>
          <p:cNvCxnSpPr/>
          <p:nvPr/>
        </p:nvCxnSpPr>
        <p:spPr>
          <a:xfrm flipH="1">
            <a:off x="604837" y="2132012"/>
            <a:ext cx="3967162" cy="693737"/>
          </a:xfrm>
          <a:prstGeom prst="straightConnector1">
            <a:avLst/>
          </a:prstGeom>
          <a:noFill/>
          <a:ln cap="flat" cmpd="sng" w="28575">
            <a:solidFill>
              <a:schemeClr val="dk1"/>
            </a:solidFill>
            <a:prstDash val="solid"/>
            <a:miter lim="800000"/>
            <a:headEnd len="med" w="med" type="none"/>
            <a:tailEnd len="med" w="med" type="triangle"/>
          </a:ln>
        </p:spPr>
      </p:cxnSp>
      <p:cxnSp>
        <p:nvCxnSpPr>
          <p:cNvPr id="333" name="Google Shape;333;p11"/>
          <p:cNvCxnSpPr/>
          <p:nvPr/>
        </p:nvCxnSpPr>
        <p:spPr>
          <a:xfrm flipH="1">
            <a:off x="2667000" y="2132012"/>
            <a:ext cx="1905000" cy="722312"/>
          </a:xfrm>
          <a:prstGeom prst="straightConnector1">
            <a:avLst/>
          </a:prstGeom>
          <a:noFill/>
          <a:ln cap="flat" cmpd="sng" w="28575">
            <a:solidFill>
              <a:schemeClr val="dk1"/>
            </a:solidFill>
            <a:prstDash val="solid"/>
            <a:miter lim="800000"/>
            <a:headEnd len="med" w="med" type="none"/>
            <a:tailEnd len="med" w="med" type="triangle"/>
          </a:ln>
        </p:spPr>
      </p:cxnSp>
      <p:cxnSp>
        <p:nvCxnSpPr>
          <p:cNvPr id="334" name="Google Shape;334;p11"/>
          <p:cNvCxnSpPr/>
          <p:nvPr/>
        </p:nvCxnSpPr>
        <p:spPr>
          <a:xfrm>
            <a:off x="4572000" y="2132012"/>
            <a:ext cx="0" cy="722312"/>
          </a:xfrm>
          <a:prstGeom prst="straightConnector1">
            <a:avLst/>
          </a:prstGeom>
          <a:noFill/>
          <a:ln cap="flat" cmpd="sng" w="28575">
            <a:solidFill>
              <a:schemeClr val="dk1"/>
            </a:solidFill>
            <a:prstDash val="solid"/>
            <a:miter lim="800000"/>
            <a:headEnd len="med" w="med" type="none"/>
            <a:tailEnd len="med" w="med" type="triangle"/>
          </a:ln>
        </p:spPr>
      </p:cxnSp>
      <p:cxnSp>
        <p:nvCxnSpPr>
          <p:cNvPr id="335" name="Google Shape;335;p11"/>
          <p:cNvCxnSpPr/>
          <p:nvPr/>
        </p:nvCxnSpPr>
        <p:spPr>
          <a:xfrm>
            <a:off x="4548187" y="2133600"/>
            <a:ext cx="2039937" cy="719137"/>
          </a:xfrm>
          <a:prstGeom prst="straightConnector1">
            <a:avLst/>
          </a:prstGeom>
          <a:noFill/>
          <a:ln cap="flat" cmpd="sng" w="28575">
            <a:solidFill>
              <a:schemeClr val="dk1"/>
            </a:solidFill>
            <a:prstDash val="solid"/>
            <a:miter lim="800000"/>
            <a:headEnd len="med" w="med" type="none"/>
            <a:tailEnd len="med" w="med" type="triangle"/>
          </a:ln>
        </p:spPr>
      </p:cxnSp>
      <p:cxnSp>
        <p:nvCxnSpPr>
          <p:cNvPr id="336" name="Google Shape;336;p11"/>
          <p:cNvCxnSpPr/>
          <p:nvPr/>
        </p:nvCxnSpPr>
        <p:spPr>
          <a:xfrm>
            <a:off x="4572000" y="2132012"/>
            <a:ext cx="3670300" cy="715962"/>
          </a:xfrm>
          <a:prstGeom prst="straightConnector1">
            <a:avLst/>
          </a:prstGeom>
          <a:noFill/>
          <a:ln cap="flat" cmpd="sng" w="28575">
            <a:solidFill>
              <a:schemeClr val="dk1"/>
            </a:solidFill>
            <a:prstDash val="solid"/>
            <a:miter lim="800000"/>
            <a:headEnd len="med" w="med" type="none"/>
            <a:tailEnd len="med" w="med" type="triangle"/>
          </a:ln>
        </p:spPr>
      </p:cxnSp>
      <p:pic>
        <p:nvPicPr>
          <p:cNvPr id="337" name="Google Shape;337;p11"/>
          <p:cNvPicPr preferRelativeResize="0"/>
          <p:nvPr/>
        </p:nvPicPr>
        <p:blipFill rotWithShape="1">
          <a:blip r:embed="rId4">
            <a:alphaModFix/>
          </a:blip>
          <a:srcRect b="0" l="0" r="0" t="0"/>
          <a:stretch/>
        </p:blipFill>
        <p:spPr>
          <a:xfrm>
            <a:off x="8839200" y="6553200"/>
            <a:ext cx="304800" cy="304800"/>
          </a:xfrm>
          <a:prstGeom prst="rect">
            <a:avLst/>
          </a:prstGeom>
          <a:noFill/>
          <a:ln>
            <a:noFill/>
          </a:ln>
        </p:spPr>
      </p:pic>
      <p:sp>
        <p:nvSpPr>
          <p:cNvPr id="338" name="Google Shape;338;p11"/>
          <p:cNvSpPr/>
          <p:nvPr/>
        </p:nvSpPr>
        <p:spPr>
          <a:xfrm>
            <a:off x="0" y="1122362"/>
            <a:ext cx="8991600" cy="1011237"/>
          </a:xfrm>
          <a:prstGeom prst="roundRect">
            <a:avLst>
              <a:gd fmla="val 16667" name="adj"/>
            </a:avLst>
          </a:prstGeom>
          <a:blipFill rotWithShape="1">
            <a:blip r:embed="rId3">
              <a:alphaModFix/>
            </a:blip>
            <a:tile algn="tl" flip="none" tx="0" sx="100000" ty="0" sy="100000"/>
          </a:blip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2400"/>
              <a:buFont typeface="Times New Roman"/>
              <a:buNone/>
            </a:pPr>
            <a:r>
              <a:rPr b="0" i="0" lang="en-US" sz="2400" u="none">
                <a:solidFill>
                  <a:srgbClr val="0D0D0D"/>
                </a:solidFill>
                <a:latin typeface="Times New Roman"/>
                <a:ea typeface="Times New Roman"/>
                <a:cs typeface="Times New Roman"/>
                <a:sym typeface="Times New Roman"/>
              </a:rPr>
              <a:t>K/n: Phương thức sản xuất là cách thức con người </a:t>
            </a:r>
            <a:r>
              <a:rPr b="0" i="0" lang="en-US" sz="2400" u="none">
                <a:solidFill>
                  <a:srgbClr val="000000"/>
                </a:solidFill>
                <a:latin typeface="Times New Roman"/>
                <a:ea typeface="Times New Roman"/>
                <a:cs typeface="Times New Roman"/>
                <a:sym typeface="Times New Roman"/>
              </a:rPr>
              <a:t>con người tiến hành quá trình </a:t>
            </a:r>
            <a:r>
              <a:rPr b="0" i="0" lang="en-US" sz="2400" u="none">
                <a:solidFill>
                  <a:srgbClr val="0D0D0D"/>
                </a:solidFill>
                <a:latin typeface="Times New Roman"/>
                <a:ea typeface="Times New Roman"/>
                <a:cs typeface="Times New Roman"/>
                <a:sym typeface="Times New Roman"/>
              </a:rPr>
              <a:t>sản xuất vật chất ở những giai đoạn lịch sử nhất định.</a:t>
            </a:r>
            <a:endParaRPr/>
          </a:p>
          <a:p>
            <a:pPr indent="0" lvl="0" marL="0" marR="0" rtl="0" algn="l">
              <a:lnSpc>
                <a:spcPct val="100000"/>
              </a:lnSpc>
              <a:spcBef>
                <a:spcPts val="0"/>
              </a:spcBef>
              <a:spcAft>
                <a:spcPts val="0"/>
              </a:spcAft>
              <a:buNone/>
            </a:pPr>
            <a:r>
              <a:t/>
            </a:r>
            <a:endParaRPr b="0" i="0" sz="2400" u="none">
              <a:solidFill>
                <a:srgbClr val="0D0D0D"/>
              </a:solidFill>
              <a:latin typeface="Times New Roman"/>
              <a:ea typeface="Times New Roman"/>
              <a:cs typeface="Times New Roman"/>
              <a:sym typeface="Times New Roman"/>
            </a:endParaRPr>
          </a:p>
        </p:txBody>
      </p:sp>
      <p:sp>
        <p:nvSpPr>
          <p:cNvPr id="339" name="Google Shape;339;p11"/>
          <p:cNvSpPr/>
          <p:nvPr/>
        </p:nvSpPr>
        <p:spPr>
          <a:xfrm>
            <a:off x="2268537" y="285750"/>
            <a:ext cx="4751387" cy="476250"/>
          </a:xfrm>
          <a:prstGeom prst="roundRect">
            <a:avLst>
              <a:gd fmla="val 16667" name="adj"/>
            </a:avLst>
          </a:prstGeom>
          <a:blipFill rotWithShape="1">
            <a:blip r:embed="rId3">
              <a:alphaModFix/>
            </a:blip>
            <a:tile algn="tl" flip="none" tx="0" sx="100000" ty="0" sy="100000"/>
          </a:blip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3200"/>
              <a:buFont typeface="Times New Roman"/>
              <a:buNone/>
            </a:pPr>
            <a:r>
              <a:rPr b="1" i="0" lang="en-US" sz="3200" u="none">
                <a:solidFill>
                  <a:srgbClr val="0D0D0D"/>
                </a:solidFill>
                <a:latin typeface="Times New Roman"/>
                <a:ea typeface="Times New Roman"/>
                <a:cs typeface="Times New Roman"/>
                <a:sym typeface="Times New Roman"/>
              </a:rPr>
              <a:t>a. Phương thức sản xuất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500"/>
                                        <p:tgtEl>
                                          <p:spTgt spid="321"/>
                                        </p:tgtEl>
                                      </p:cBhvr>
                                    </p:animEffect>
                                  </p:childTnLst>
                                </p:cTn>
                              </p:par>
                              <p:par>
                                <p:cTn fill="hold" nodeType="withEffect" presetClass="entr" presetID="10" presetSubtype="0">
                                  <p:stCondLst>
                                    <p:cond delay="0"/>
                                  </p:stCondLst>
                                  <p:childTnLst>
                                    <p:set>
                                      <p:cBhvr>
                                        <p:cTn dur="1" fill="hold">
                                          <p:stCondLst>
                                            <p:cond delay="0"/>
                                          </p:stCondLst>
                                        </p:cTn>
                                        <p:tgtEl>
                                          <p:spTgt spid="321">
                                            <p:txEl>
                                              <p:pRg end="0" st="0"/>
                                            </p:txEl>
                                          </p:spTgt>
                                        </p:tgtEl>
                                        <p:attrNameLst>
                                          <p:attrName>style.visibility</p:attrName>
                                        </p:attrNameLst>
                                      </p:cBhvr>
                                      <p:to>
                                        <p:strVal val="visible"/>
                                      </p:to>
                                    </p:set>
                                    <p:animEffect filter="fade" transition="in">
                                      <p:cBhvr>
                                        <p:cTn dur="500"/>
                                        <p:tgtEl>
                                          <p:spTgt spid="32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1">
                                            <p:txEl>
                                              <p:pRg end="1" st="1"/>
                                            </p:txEl>
                                          </p:spTgt>
                                        </p:tgtEl>
                                        <p:attrNameLst>
                                          <p:attrName>style.visibility</p:attrName>
                                        </p:attrNameLst>
                                      </p:cBhvr>
                                      <p:to>
                                        <p:strVal val="visible"/>
                                      </p:to>
                                    </p:set>
                                    <p:animEffect filter="fade" transition="in">
                                      <p:cBhvr>
                                        <p:cTn dur="500"/>
                                        <p:tgtEl>
                                          <p:spTgt spid="3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7"/>
                                        </p:tgtEl>
                                        <p:attrNameLst>
                                          <p:attrName>style.visibility</p:attrName>
                                        </p:attrNameLst>
                                      </p:cBhvr>
                                      <p:to>
                                        <p:strVal val="visible"/>
                                      </p:to>
                                    </p:set>
                                    <p:anim calcmode="lin" valueType="num">
                                      <p:cBhvr additive="base">
                                        <p:cTn dur="500"/>
                                        <p:tgtEl>
                                          <p:spTgt spid="31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2"/>
                                        </p:tgtEl>
                                        <p:attrNameLst>
                                          <p:attrName>style.visibility</p:attrName>
                                        </p:attrNameLst>
                                      </p:cBhvr>
                                      <p:to>
                                        <p:strVal val="visible"/>
                                      </p:to>
                                    </p:set>
                                    <p:anim calcmode="lin" valueType="num">
                                      <p:cBhvr additive="base">
                                        <p:cTn dur="500"/>
                                        <p:tgtEl>
                                          <p:spTgt spid="32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8"/>
                                        </p:tgtEl>
                                        <p:attrNameLst>
                                          <p:attrName>style.visibility</p:attrName>
                                        </p:attrNameLst>
                                      </p:cBhvr>
                                      <p:to>
                                        <p:strVal val="visible"/>
                                      </p:to>
                                    </p:set>
                                    <p:anim calcmode="lin" valueType="num">
                                      <p:cBhvr additive="base">
                                        <p:cTn dur="500"/>
                                        <p:tgtEl>
                                          <p:spTgt spid="31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3"/>
                                        </p:tgtEl>
                                        <p:attrNameLst>
                                          <p:attrName>style.visibility</p:attrName>
                                        </p:attrNameLst>
                                      </p:cBhvr>
                                      <p:to>
                                        <p:strVal val="visible"/>
                                      </p:to>
                                    </p:set>
                                    <p:anim calcmode="lin" valueType="num">
                                      <p:cBhvr additive="base">
                                        <p:cTn dur="500"/>
                                        <p:tgtEl>
                                          <p:spTgt spid="32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9"/>
                                        </p:tgtEl>
                                        <p:attrNameLst>
                                          <p:attrName>style.visibility</p:attrName>
                                        </p:attrNameLst>
                                      </p:cBhvr>
                                      <p:to>
                                        <p:strVal val="visible"/>
                                      </p:to>
                                    </p:set>
                                    <p:anim calcmode="lin" valueType="num">
                                      <p:cBhvr additive="base">
                                        <p:cTn dur="500"/>
                                        <p:tgtEl>
                                          <p:spTgt spid="31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4"/>
                                        </p:tgtEl>
                                        <p:attrNameLst>
                                          <p:attrName>style.visibility</p:attrName>
                                        </p:attrNameLst>
                                      </p:cBhvr>
                                      <p:to>
                                        <p:strVal val="visible"/>
                                      </p:to>
                                    </p:set>
                                    <p:anim calcmode="lin" valueType="num">
                                      <p:cBhvr additive="base">
                                        <p:cTn dur="500"/>
                                        <p:tgtEl>
                                          <p:spTgt spid="32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0"/>
                                        </p:tgtEl>
                                        <p:attrNameLst>
                                          <p:attrName>style.visibility</p:attrName>
                                        </p:attrNameLst>
                                      </p:cBhvr>
                                      <p:to>
                                        <p:strVal val="visible"/>
                                      </p:to>
                                    </p:set>
                                    <p:anim calcmode="lin" valueType="num">
                                      <p:cBhvr additive="base">
                                        <p:cTn dur="500"/>
                                        <p:tgtEl>
                                          <p:spTgt spid="32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5"/>
                                        </p:tgtEl>
                                        <p:attrNameLst>
                                          <p:attrName>style.visibility</p:attrName>
                                        </p:attrNameLst>
                                      </p:cBhvr>
                                      <p:to>
                                        <p:strVal val="visible"/>
                                      </p:to>
                                    </p:set>
                                    <p:anim calcmode="lin" valueType="num">
                                      <p:cBhvr additive="base">
                                        <p:cTn dur="500"/>
                                        <p:tgtEl>
                                          <p:spTgt spid="32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500"/>
                                        <p:tgtEl>
                                          <p:spTgt spid="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822"/>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500"/>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0"/>
                                        </p:tgtEl>
                                        <p:attrNameLst>
                                          <p:attrName>style.visibility</p:attrName>
                                        </p:attrNameLst>
                                      </p:cBhvr>
                                      <p:to>
                                        <p:strVal val="visible"/>
                                      </p:to>
                                    </p:set>
                                    <p:anim calcmode="lin" valueType="num">
                                      <p:cBhvr additive="base">
                                        <p:cTn dur="500"/>
                                        <p:tgtEl>
                                          <p:spTgt spid="33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500"/>
                                        <p:tgtEl>
                                          <p:spTgt spid="332"/>
                                        </p:tgtEl>
                                      </p:cBhvr>
                                    </p:animEffec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500"/>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500"/>
                                        <p:tgtEl>
                                          <p:spTgt spid="334"/>
                                        </p:tgtEl>
                                      </p:cBhvr>
                                    </p:animEffect>
                                  </p:childTnLst>
                                </p:cTn>
                              </p:par>
                              <p:par>
                                <p:cTn fill="hold" nodeType="with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500"/>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500"/>
                                        <p:tgtEl>
                                          <p:spTgt spid="3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110"/>
          <p:cNvSpPr txBox="1"/>
          <p:nvPr>
            <p:ph type="title"/>
          </p:nvPr>
        </p:nvSpPr>
        <p:spPr>
          <a:xfrm>
            <a:off x="455612" y="228600"/>
            <a:ext cx="8229600" cy="927100"/>
          </a:xfrm>
          <a:prstGeom prst="rect">
            <a:avLst/>
          </a:prstGeom>
          <a:noFill/>
          <a:ln>
            <a:noFill/>
          </a:ln>
        </p:spPr>
        <p:txBody>
          <a:bodyPr anchorCtr="0" anchor="ctr" bIns="45700" lIns="91425" spcFirstLastPara="1" rIns="91425" wrap="square" tIns="45700">
            <a:noAutofit/>
          </a:bodyPr>
          <a:lstStyle/>
          <a:p>
            <a:pPr indent="0" lvl="0" marL="0" rtl="0" algn="just">
              <a:lnSpc>
                <a:spcPct val="100000"/>
              </a:lnSpc>
              <a:spcBef>
                <a:spcPts val="0"/>
              </a:spcBef>
              <a:spcAft>
                <a:spcPts val="0"/>
              </a:spcAft>
              <a:buClr>
                <a:schemeClr val="dk2"/>
              </a:buClr>
              <a:buSzPts val="3200"/>
              <a:buFont typeface="Times New Roman"/>
              <a:buNone/>
            </a:pPr>
            <a:r>
              <a:rPr b="1" i="1" lang="en-US" sz="3200" u="none">
                <a:solidFill>
                  <a:schemeClr val="dk2"/>
                </a:solidFill>
                <a:latin typeface="Times New Roman"/>
                <a:ea typeface="Times New Roman"/>
                <a:cs typeface="Times New Roman"/>
                <a:sym typeface="Times New Roman"/>
              </a:rPr>
              <a:t>* Tự do của mỗi người là điều kiện cho sự phát triển tự do của tất cả mọi người</a:t>
            </a:r>
            <a:endParaRPr/>
          </a:p>
        </p:txBody>
      </p:sp>
      <p:pic>
        <p:nvPicPr>
          <p:cNvPr descr="images984463_qh_ht9" id="1525" name="Google Shape;1525;p110"/>
          <p:cNvPicPr preferRelativeResize="0"/>
          <p:nvPr>
            <p:ph idx="1" type="body"/>
          </p:nvPr>
        </p:nvPicPr>
        <p:blipFill rotWithShape="1">
          <a:blip r:embed="rId3">
            <a:alphaModFix/>
          </a:blip>
          <a:srcRect b="0" l="0" r="0" t="0"/>
          <a:stretch/>
        </p:blipFill>
        <p:spPr>
          <a:xfrm>
            <a:off x="4762500" y="1600200"/>
            <a:ext cx="4152900" cy="4876800"/>
          </a:xfrm>
          <a:prstGeom prst="rect">
            <a:avLst/>
          </a:prstGeom>
          <a:noFill/>
          <a:ln>
            <a:noFill/>
          </a:ln>
        </p:spPr>
      </p:pic>
      <p:sp>
        <p:nvSpPr>
          <p:cNvPr id="1526" name="Google Shape;1526;p110"/>
          <p:cNvSpPr/>
          <p:nvPr/>
        </p:nvSpPr>
        <p:spPr>
          <a:xfrm>
            <a:off x="455612" y="1482725"/>
            <a:ext cx="3887787" cy="1557337"/>
          </a:xfrm>
          <a:custGeom>
            <a:rect b="b" l="l" r="r" t="t"/>
            <a:pathLst>
              <a:path extrusionOk="0" h="1557338" w="3887787">
                <a:moveTo>
                  <a:pt x="0" y="0"/>
                </a:moveTo>
                <a:lnTo>
                  <a:pt x="3628225" y="0"/>
                </a:lnTo>
                <a:lnTo>
                  <a:pt x="3887787" y="259562"/>
                </a:lnTo>
                <a:lnTo>
                  <a:pt x="3887787" y="1557338"/>
                </a:lnTo>
                <a:lnTo>
                  <a:pt x="3887787" y="1557338"/>
                </a:lnTo>
                <a:lnTo>
                  <a:pt x="259562" y="1557338"/>
                </a:lnTo>
                <a:lnTo>
                  <a:pt x="0" y="1297776"/>
                </a:lnTo>
                <a:lnTo>
                  <a:pt x="0" y="0"/>
                </a:lnTo>
                <a:close/>
              </a:path>
            </a:pathLst>
          </a:custGeom>
          <a:solidFill>
            <a:srgbClr val="0A0AFF"/>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FEE9DE"/>
              </a:buClr>
              <a:buSzPts val="2400"/>
              <a:buFont typeface="Times New Roman"/>
              <a:buNone/>
            </a:pPr>
            <a:r>
              <a:rPr b="0" i="0" lang="en-US" sz="2400" u="none">
                <a:solidFill>
                  <a:srgbClr val="FEE9DE"/>
                </a:solidFill>
                <a:latin typeface="Times New Roman"/>
                <a:ea typeface="Times New Roman"/>
                <a:cs typeface="Times New Roman"/>
                <a:sym typeface="Times New Roman"/>
              </a:rPr>
              <a:t>- Con người mong muốn được bình đẳng, phát triển toàn diện đó là mục đích tự thân</a:t>
            </a:r>
            <a:endParaRPr/>
          </a:p>
        </p:txBody>
      </p:sp>
      <p:sp>
        <p:nvSpPr>
          <p:cNvPr id="1527" name="Google Shape;1527;p110"/>
          <p:cNvSpPr/>
          <p:nvPr/>
        </p:nvSpPr>
        <p:spPr>
          <a:xfrm>
            <a:off x="476250" y="3268662"/>
            <a:ext cx="3867150" cy="1557337"/>
          </a:xfrm>
          <a:custGeom>
            <a:rect b="b" l="l" r="r" t="t"/>
            <a:pathLst>
              <a:path extrusionOk="0" h="1557337" w="3867150">
                <a:moveTo>
                  <a:pt x="0" y="0"/>
                </a:moveTo>
                <a:lnTo>
                  <a:pt x="3607589" y="0"/>
                </a:lnTo>
                <a:lnTo>
                  <a:pt x="3867150" y="259561"/>
                </a:lnTo>
                <a:lnTo>
                  <a:pt x="3867150" y="1557337"/>
                </a:lnTo>
                <a:lnTo>
                  <a:pt x="3867150" y="1557337"/>
                </a:lnTo>
                <a:lnTo>
                  <a:pt x="259561" y="1557337"/>
                </a:lnTo>
                <a:lnTo>
                  <a:pt x="0" y="1297776"/>
                </a:lnTo>
                <a:lnTo>
                  <a:pt x="0" y="0"/>
                </a:lnTo>
                <a:close/>
              </a:path>
            </a:pathLst>
          </a:cu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Làm chủ tự nhiên, xã hội và bản thân – con người trở thành tự do</a:t>
            </a:r>
            <a:endParaRPr/>
          </a:p>
        </p:txBody>
      </p:sp>
      <p:sp>
        <p:nvSpPr>
          <p:cNvPr id="1528" name="Google Shape;1528;p110"/>
          <p:cNvSpPr/>
          <p:nvPr/>
        </p:nvSpPr>
        <p:spPr>
          <a:xfrm>
            <a:off x="476250" y="5056187"/>
            <a:ext cx="3867150" cy="1557337"/>
          </a:xfrm>
          <a:custGeom>
            <a:rect b="b" l="l" r="r" t="t"/>
            <a:pathLst>
              <a:path extrusionOk="0" h="1557337" w="3867150">
                <a:moveTo>
                  <a:pt x="0" y="0"/>
                </a:moveTo>
                <a:lnTo>
                  <a:pt x="3607589" y="0"/>
                </a:lnTo>
                <a:lnTo>
                  <a:pt x="3867150" y="259561"/>
                </a:lnTo>
                <a:lnTo>
                  <a:pt x="3867150" y="1557337"/>
                </a:lnTo>
                <a:lnTo>
                  <a:pt x="3867150" y="1557337"/>
                </a:lnTo>
                <a:lnTo>
                  <a:pt x="259561" y="1557337"/>
                </a:lnTo>
                <a:lnTo>
                  <a:pt x="0" y="1297776"/>
                </a:lnTo>
                <a:lnTo>
                  <a:pt x="0" y="0"/>
                </a:lnTo>
                <a:close/>
              </a:path>
            </a:pathLst>
          </a:custGeom>
          <a:gradFill>
            <a:gsLst>
              <a:gs pos="0">
                <a:srgbClr val="FF9494"/>
              </a:gs>
              <a:gs pos="35000">
                <a:srgbClr val="FFB4B4"/>
              </a:gs>
              <a:gs pos="100000">
                <a:srgbClr val="FFDFDF"/>
              </a:gs>
            </a:gsLst>
            <a:lin ang="16200000" scaled="0"/>
          </a:gradFill>
          <a:ln cap="flat" cmpd="sng" w="9525">
            <a:solidFill>
              <a:srgbClr val="FD6F6F"/>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Vương quốc của tự do chỉ bắt đầu khi chấm dứt thứ lao động do cần thiết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25"/>
                                        </p:tgtEl>
                                        <p:attrNameLst>
                                          <p:attrName>style.visibility</p:attrName>
                                        </p:attrNameLst>
                                      </p:cBhvr>
                                      <p:to>
                                        <p:strVal val="visible"/>
                                      </p:to>
                                    </p:set>
                                    <p:animEffect filter="fade" transition="in">
                                      <p:cBhvr>
                                        <p:cTn dur="2000"/>
                                        <p:tgtEl>
                                          <p:spTgt spid="15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5"/>
                                        </p:tgtEl>
                                        <p:attrNameLst>
                                          <p:attrName>style.visibility</p:attrName>
                                        </p:attrNameLst>
                                      </p:cBhvr>
                                      <p:to>
                                        <p:strVal val="visible"/>
                                      </p:to>
                                    </p:set>
                                    <p:animEffect filter="fade" transition="in">
                                      <p:cBhvr>
                                        <p:cTn dur="2000"/>
                                        <p:tgtEl>
                                          <p:spTgt spid="15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6"/>
                                        </p:tgtEl>
                                        <p:attrNameLst>
                                          <p:attrName>style.visibility</p:attrName>
                                        </p:attrNameLst>
                                      </p:cBhvr>
                                      <p:to>
                                        <p:strVal val="visible"/>
                                      </p:to>
                                    </p:set>
                                    <p:animEffect filter="fade" transition="in">
                                      <p:cBhvr>
                                        <p:cTn dur="500"/>
                                        <p:tgtEl>
                                          <p:spTgt spid="15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7"/>
                                        </p:tgtEl>
                                        <p:attrNameLst>
                                          <p:attrName>style.visibility</p:attrName>
                                        </p:attrNameLst>
                                      </p:cBhvr>
                                      <p:to>
                                        <p:strVal val="visible"/>
                                      </p:to>
                                    </p:set>
                                    <p:animEffect filter="fade" transition="in">
                                      <p:cBhvr>
                                        <p:cTn dur="500"/>
                                        <p:tgtEl>
                                          <p:spTgt spid="15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8"/>
                                        </p:tgtEl>
                                        <p:attrNameLst>
                                          <p:attrName>style.visibility</p:attrName>
                                        </p:attrNameLst>
                                      </p:cBhvr>
                                      <p:to>
                                        <p:strVal val="visible"/>
                                      </p:to>
                                    </p:set>
                                    <p:animEffect filter="fade" transition="in">
                                      <p:cBhvr>
                                        <p:cTn dur="2000"/>
                                        <p:tgtEl>
                                          <p:spTgt spid="15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111"/>
          <p:cNvSpPr/>
          <p:nvPr/>
        </p:nvSpPr>
        <p:spPr>
          <a:xfrm>
            <a:off x="609600" y="533400"/>
            <a:ext cx="7967662" cy="838200"/>
          </a:xfrm>
          <a:prstGeom prst="ellipse">
            <a:avLst/>
          </a:prstGeom>
          <a:solidFill>
            <a:srgbClr val="FA9C6B"/>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SzPts val="3600"/>
              <a:buFont typeface="Times New Roman"/>
              <a:buNone/>
            </a:pPr>
            <a:r>
              <a:rPr b="1" i="0" lang="en-US" sz="3600" u="none">
                <a:solidFill>
                  <a:srgbClr val="000066"/>
                </a:solidFill>
                <a:latin typeface="Times New Roman"/>
                <a:ea typeface="Times New Roman"/>
                <a:cs typeface="Times New Roman"/>
                <a:sym typeface="Times New Roman"/>
              </a:rPr>
              <a:t>Ý nghĩa phương pháp luận</a:t>
            </a:r>
            <a:endParaRPr/>
          </a:p>
        </p:txBody>
      </p:sp>
      <p:sp>
        <p:nvSpPr>
          <p:cNvPr id="1534" name="Google Shape;1534;p111"/>
          <p:cNvSpPr/>
          <p:nvPr/>
        </p:nvSpPr>
        <p:spPr>
          <a:xfrm>
            <a:off x="271462" y="1841500"/>
            <a:ext cx="2697162" cy="4405312"/>
          </a:xfrm>
          <a:prstGeom prst="flowChartAlternateProcess">
            <a:avLst/>
          </a:prstGeom>
          <a:solidFill>
            <a:srgbClr val="FFC8C8"/>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Muốn hiểu khoa học về con người thì không chỉ đơn thuần từ phương diện bản tính tự nhiên mà còn phải xét từ phương diện bản tính xã hội và các quan hệ KT – XH</a:t>
            </a:r>
            <a:endParaRPr/>
          </a:p>
        </p:txBody>
      </p:sp>
      <p:sp>
        <p:nvSpPr>
          <p:cNvPr id="1535" name="Google Shape;1535;p111"/>
          <p:cNvSpPr/>
          <p:nvPr/>
        </p:nvSpPr>
        <p:spPr>
          <a:xfrm>
            <a:off x="3244850" y="1849437"/>
            <a:ext cx="2697162" cy="4405312"/>
          </a:xfrm>
          <a:prstGeom prst="flowChartAlternateProcess">
            <a:avLst/>
          </a:prstGeom>
          <a:solidFill>
            <a:srgbClr val="9DD0FE"/>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Cần coi con người là mục đích là động lực phát triển của XH</a:t>
            </a:r>
            <a:endParaRPr/>
          </a:p>
        </p:txBody>
      </p:sp>
      <p:sp>
        <p:nvSpPr>
          <p:cNvPr id="1536" name="Google Shape;1536;p111"/>
          <p:cNvSpPr/>
          <p:nvPr/>
        </p:nvSpPr>
        <p:spPr>
          <a:xfrm>
            <a:off x="6218237" y="1841500"/>
            <a:ext cx="2697162" cy="4405312"/>
          </a:xfrm>
          <a:prstGeom prst="flowChartAlternateProcess">
            <a:avLst/>
          </a:pr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Muốn giải phóng con người thì phải giải phóng các quan hệ KT-XH, tức là giải quyết triệt để nguồn gốc sinh ra chế độ tư hữu</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4"/>
                                        </p:tgtEl>
                                        <p:attrNameLst>
                                          <p:attrName>style.visibility</p:attrName>
                                        </p:attrNameLst>
                                      </p:cBhvr>
                                      <p:to>
                                        <p:strVal val="visible"/>
                                      </p:to>
                                    </p:set>
                                    <p:animEffect filter="fade" transition="in">
                                      <p:cBhvr>
                                        <p:cTn dur="2000"/>
                                        <p:tgtEl>
                                          <p:spTgt spid="15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5"/>
                                        </p:tgtEl>
                                        <p:attrNameLst>
                                          <p:attrName>style.visibility</p:attrName>
                                        </p:attrNameLst>
                                      </p:cBhvr>
                                      <p:to>
                                        <p:strVal val="visible"/>
                                      </p:to>
                                    </p:set>
                                    <p:animEffect filter="fade" transition="in">
                                      <p:cBhvr>
                                        <p:cTn dur="1000"/>
                                        <p:tgtEl>
                                          <p:spTgt spid="15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6"/>
                                        </p:tgtEl>
                                        <p:attrNameLst>
                                          <p:attrName>style.visibility</p:attrName>
                                        </p:attrNameLst>
                                      </p:cBhvr>
                                      <p:to>
                                        <p:strVal val="visible"/>
                                      </p:to>
                                    </p:set>
                                    <p:animEffect filter="fade" transition="in">
                                      <p:cBhvr>
                                        <p:cTn dur="500"/>
                                        <p:tgtEl>
                                          <p:spTgt spid="15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112"/>
          <p:cNvSpPr txBox="1"/>
          <p:nvPr>
            <p:ph type="title"/>
          </p:nvPr>
        </p:nvSpPr>
        <p:spPr>
          <a:xfrm>
            <a:off x="152400" y="76200"/>
            <a:ext cx="8763000" cy="117633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3. Quan hệ cá nhân và xã hội; vai trò của quần chúng nhân dân và lãnh tụ trong lịch sử</a:t>
            </a:r>
            <a:endParaRPr/>
          </a:p>
        </p:txBody>
      </p:sp>
      <p:pic>
        <p:nvPicPr>
          <p:cNvPr id="1542" name="Google Shape;1542;p112"/>
          <p:cNvPicPr preferRelativeResize="0"/>
          <p:nvPr/>
        </p:nvPicPr>
        <p:blipFill rotWithShape="1">
          <a:blip r:embed="rId3">
            <a:alphaModFix/>
          </a:blip>
          <a:srcRect b="0" l="0" r="0" t="0"/>
          <a:stretch/>
        </p:blipFill>
        <p:spPr>
          <a:xfrm>
            <a:off x="158750" y="1487487"/>
            <a:ext cx="8912225" cy="418147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113"/>
          <p:cNvSpPr txBox="1"/>
          <p:nvPr>
            <p:ph type="title"/>
          </p:nvPr>
        </p:nvSpPr>
        <p:spPr>
          <a:xfrm>
            <a:off x="152400" y="228600"/>
            <a:ext cx="8763000" cy="533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Times New Roman"/>
              <a:buNone/>
            </a:pPr>
            <a:br>
              <a:rPr b="1" i="1" lang="en-US" sz="3600" u="none">
                <a:solidFill>
                  <a:schemeClr val="dk2"/>
                </a:solidFill>
                <a:latin typeface="Times New Roman"/>
                <a:ea typeface="Times New Roman"/>
                <a:cs typeface="Times New Roman"/>
                <a:sym typeface="Times New Roman"/>
              </a:rPr>
            </a:br>
            <a:r>
              <a:rPr b="1" i="1" lang="en-US" sz="3600" u="none">
                <a:solidFill>
                  <a:schemeClr val="dk2"/>
                </a:solidFill>
                <a:latin typeface="Times New Roman"/>
                <a:ea typeface="Times New Roman"/>
                <a:cs typeface="Times New Roman"/>
                <a:sym typeface="Times New Roman"/>
              </a:rPr>
              <a:t>a. Quan hệ giữa cá nhân và xã hội</a:t>
            </a:r>
            <a:br>
              <a:rPr b="1" i="1" lang="en-US" sz="3600" u="none">
                <a:solidFill>
                  <a:schemeClr val="dk2"/>
                </a:solidFill>
                <a:latin typeface="Times New Roman"/>
                <a:ea typeface="Times New Roman"/>
                <a:cs typeface="Times New Roman"/>
                <a:sym typeface="Times New Roman"/>
              </a:rPr>
            </a:br>
            <a:endParaRPr/>
          </a:p>
        </p:txBody>
      </p:sp>
      <p:sp>
        <p:nvSpPr>
          <p:cNvPr id="1548" name="Google Shape;1548;p113"/>
          <p:cNvSpPr/>
          <p:nvPr/>
        </p:nvSpPr>
        <p:spPr>
          <a:xfrm>
            <a:off x="533400" y="1001712"/>
            <a:ext cx="8229600" cy="1295400"/>
          </a:xfrm>
          <a:prstGeom prst="flowChartAlternateProcess">
            <a:avLst/>
          </a:prstGeom>
          <a:gradFill>
            <a:gsLst>
              <a:gs pos="0">
                <a:srgbClr val="8AD3FF"/>
              </a:gs>
              <a:gs pos="35000">
                <a:srgbClr val="ADDEFF"/>
              </a:gs>
              <a:gs pos="100000">
                <a:srgbClr val="DCF1FF"/>
              </a:gs>
            </a:gsLst>
            <a:lin ang="16200000" scaled="0"/>
          </a:gradFill>
          <a:ln cap="flat" cmpd="sng" w="9525">
            <a:solidFill>
              <a:srgbClr val="56ADFC"/>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Cá nhân và xã hội không tách rời nhau vì xã hội do các cá nhân hợp thành và cá nhân là một phần của xã hội sống và hoạt động trong xã hội đó</a:t>
            </a:r>
            <a:endParaRPr/>
          </a:p>
        </p:txBody>
      </p:sp>
      <p:sp>
        <p:nvSpPr>
          <p:cNvPr id="1549" name="Google Shape;1549;p113"/>
          <p:cNvSpPr/>
          <p:nvPr/>
        </p:nvSpPr>
        <p:spPr>
          <a:xfrm>
            <a:off x="508000" y="2595562"/>
            <a:ext cx="8229600" cy="1135062"/>
          </a:xfrm>
          <a:prstGeom prst="flowChartAlternateProcess">
            <a:avLst/>
          </a:pr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Sự thống nhất cá nhân – xã hội còn thể hiện ở một góc độ khác trong quan hệ con người giai cấp và con người nhân loại</a:t>
            </a:r>
            <a:endParaRPr/>
          </a:p>
        </p:txBody>
      </p:sp>
      <p:sp>
        <p:nvSpPr>
          <p:cNvPr id="1550" name="Google Shape;1550;p113"/>
          <p:cNvSpPr/>
          <p:nvPr/>
        </p:nvSpPr>
        <p:spPr>
          <a:xfrm>
            <a:off x="515937" y="3963987"/>
            <a:ext cx="8229600" cy="1136650"/>
          </a:xfrm>
          <a:prstGeom prst="flowChartAlternateProcess">
            <a:avLst/>
          </a:prstGeom>
          <a:gradFill>
            <a:gsLst>
              <a:gs pos="0">
                <a:srgbClr val="FF9494"/>
              </a:gs>
              <a:gs pos="35000">
                <a:srgbClr val="FFB4B4"/>
              </a:gs>
              <a:gs pos="100000">
                <a:srgbClr val="FFDFDF"/>
              </a:gs>
            </a:gsLst>
            <a:lin ang="16200000" scaled="0"/>
          </a:gradFill>
          <a:ln cap="flat" cmpd="sng" w="9525">
            <a:solidFill>
              <a:srgbClr val="FD6F6F"/>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Tính giai cấp và tính nhân loại trong mỗi con người vừa thống nhất vừa khác biệt</a:t>
            </a:r>
            <a:endParaRPr/>
          </a:p>
        </p:txBody>
      </p:sp>
      <p:sp>
        <p:nvSpPr>
          <p:cNvPr id="1551" name="Google Shape;1551;p113"/>
          <p:cNvSpPr/>
          <p:nvPr/>
        </p:nvSpPr>
        <p:spPr>
          <a:xfrm>
            <a:off x="533400" y="5334000"/>
            <a:ext cx="8229600" cy="1257300"/>
          </a:xfrm>
          <a:prstGeom prst="flowChartAlternateProcess">
            <a:avLst/>
          </a:prstGeom>
          <a:solidFill>
            <a:srgbClr val="E75407"/>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Trong hoạt động nhận thức và thực tiễn phải luôn chú ý giải quyết đúng đắn mối quan hệ xã hội – cá nhân,  tránh đề cao quá mức cá nhân hoặc xã hội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8"/>
                                        </p:tgtEl>
                                        <p:attrNameLst>
                                          <p:attrName>style.visibility</p:attrName>
                                        </p:attrNameLst>
                                      </p:cBhvr>
                                      <p:to>
                                        <p:strVal val="visible"/>
                                      </p:to>
                                    </p:set>
                                    <p:animEffect filter="fade" transition="in">
                                      <p:cBhvr>
                                        <p:cTn dur="500"/>
                                        <p:tgtEl>
                                          <p:spTgt spid="15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9"/>
                                        </p:tgtEl>
                                        <p:attrNameLst>
                                          <p:attrName>style.visibility</p:attrName>
                                        </p:attrNameLst>
                                      </p:cBhvr>
                                      <p:to>
                                        <p:strVal val="visible"/>
                                      </p:to>
                                    </p:set>
                                    <p:animEffect filter="fade" transition="in">
                                      <p:cBhvr>
                                        <p:cTn dur="500"/>
                                        <p:tgtEl>
                                          <p:spTgt spid="15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0"/>
                                        </p:tgtEl>
                                        <p:attrNameLst>
                                          <p:attrName>style.visibility</p:attrName>
                                        </p:attrNameLst>
                                      </p:cBhvr>
                                      <p:to>
                                        <p:strVal val="visible"/>
                                      </p:to>
                                    </p:set>
                                    <p:animEffect filter="fade" transition="in">
                                      <p:cBhvr>
                                        <p:cTn dur="2000"/>
                                        <p:tgtEl>
                                          <p:spTgt spid="15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51"/>
                                        </p:tgtEl>
                                        <p:attrNameLst>
                                          <p:attrName>style.visibility</p:attrName>
                                        </p:attrNameLst>
                                      </p:cBhvr>
                                      <p:to>
                                        <p:strVal val="visible"/>
                                      </p:to>
                                    </p:set>
                                    <p:anim calcmode="lin" valueType="num">
                                      <p:cBhvr additive="base">
                                        <p:cTn dur="500"/>
                                        <p:tgtEl>
                                          <p:spTgt spid="155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114"/>
          <p:cNvSpPr txBox="1"/>
          <p:nvPr>
            <p:ph type="title"/>
          </p:nvPr>
        </p:nvSpPr>
        <p:spPr>
          <a:xfrm>
            <a:off x="228600" y="266700"/>
            <a:ext cx="8493125" cy="914400"/>
          </a:xfrm>
          <a:prstGeom prst="rect">
            <a:avLst/>
          </a:prstGeom>
          <a:noFill/>
          <a:ln>
            <a:noFill/>
          </a:ln>
        </p:spPr>
        <p:txBody>
          <a:bodyPr anchorCtr="0" anchor="ctr" bIns="45700" lIns="91425" spcFirstLastPara="1" rIns="91425" wrap="square" tIns="45700">
            <a:noAutofit/>
          </a:bodyPr>
          <a:lstStyle/>
          <a:p>
            <a:pPr indent="0" lvl="0" marL="0" rtl="0" algn="just">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 </a:t>
            </a:r>
            <a:r>
              <a:rPr b="1" i="1" lang="en-US" sz="3200" u="none">
                <a:solidFill>
                  <a:schemeClr val="dk2"/>
                </a:solidFill>
                <a:latin typeface="Times New Roman"/>
                <a:ea typeface="Times New Roman"/>
                <a:cs typeface="Times New Roman"/>
                <a:sym typeface="Times New Roman"/>
              </a:rPr>
              <a:t>b. Vai trò của quần chúng nhân dân và lãnh tụ trong lịch sử</a:t>
            </a:r>
            <a:endParaRPr/>
          </a:p>
        </p:txBody>
      </p:sp>
      <p:sp>
        <p:nvSpPr>
          <p:cNvPr id="1557" name="Google Shape;1557;p114"/>
          <p:cNvSpPr txBox="1"/>
          <p:nvPr/>
        </p:nvSpPr>
        <p:spPr>
          <a:xfrm>
            <a:off x="152400" y="1219200"/>
            <a:ext cx="8686800" cy="274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1558" name="Google Shape;1558;p114"/>
          <p:cNvSpPr txBox="1"/>
          <p:nvPr/>
        </p:nvSpPr>
        <p:spPr>
          <a:xfrm>
            <a:off x="228600" y="1295400"/>
            <a:ext cx="8534400" cy="52578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2800"/>
              <a:buFont typeface="Verdana"/>
              <a:buNone/>
            </a:pPr>
            <a:r>
              <a:t/>
            </a:r>
            <a:endParaRPr b="0" i="0" sz="2800" u="none">
              <a:solidFill>
                <a:schemeClr val="dk1"/>
              </a:solidFill>
              <a:latin typeface="Times New Roman"/>
              <a:ea typeface="Times New Roman"/>
              <a:cs typeface="Times New Roman"/>
              <a:sym typeface="Times New Roman"/>
            </a:endParaRPr>
          </a:p>
          <a:p>
            <a:pPr indent="-342900" lvl="0" marL="342900" marR="0" rtl="0" algn="just">
              <a:lnSpc>
                <a:spcPct val="90000"/>
              </a:lnSpc>
              <a:spcBef>
                <a:spcPts val="560"/>
              </a:spcBef>
              <a:spcAft>
                <a:spcPts val="0"/>
              </a:spcAft>
              <a:buClr>
                <a:schemeClr val="dk1"/>
              </a:buClr>
              <a:buSzPts val="2800"/>
              <a:buFont typeface="Verdana"/>
              <a:buNone/>
            </a:pPr>
            <a:r>
              <a:t/>
            </a:r>
            <a:endParaRPr b="1" i="0" sz="2800" u="none">
              <a:solidFill>
                <a:schemeClr val="dk1"/>
              </a:solidFill>
              <a:latin typeface="Times New Roman"/>
              <a:ea typeface="Times New Roman"/>
              <a:cs typeface="Times New Roman"/>
              <a:sym typeface="Times New Roman"/>
            </a:endParaRPr>
          </a:p>
          <a:p>
            <a:pPr indent="-342900" lvl="0" marL="342900" marR="0" rtl="0" algn="just">
              <a:lnSpc>
                <a:spcPct val="90000"/>
              </a:lnSpc>
              <a:spcBef>
                <a:spcPts val="56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  </a:t>
            </a:r>
            <a:endParaRPr/>
          </a:p>
        </p:txBody>
      </p:sp>
      <p:sp>
        <p:nvSpPr>
          <p:cNvPr id="1559" name="Google Shape;1559;p114"/>
          <p:cNvSpPr/>
          <p:nvPr/>
        </p:nvSpPr>
        <p:spPr>
          <a:xfrm>
            <a:off x="147637" y="1595437"/>
            <a:ext cx="5033962" cy="4422775"/>
          </a:xfrm>
          <a:custGeom>
            <a:rect b="b" l="l" r="r" t="t"/>
            <a:pathLst>
              <a:path extrusionOk="0" h="4422775" w="5033962">
                <a:moveTo>
                  <a:pt x="0" y="0"/>
                </a:moveTo>
                <a:lnTo>
                  <a:pt x="4296818" y="0"/>
                </a:lnTo>
                <a:lnTo>
                  <a:pt x="5033962" y="737144"/>
                </a:lnTo>
                <a:lnTo>
                  <a:pt x="5033962" y="4422775"/>
                </a:lnTo>
                <a:lnTo>
                  <a:pt x="5033962" y="4422775"/>
                </a:lnTo>
                <a:lnTo>
                  <a:pt x="737144" y="4422775"/>
                </a:lnTo>
                <a:lnTo>
                  <a:pt x="0" y="3685631"/>
                </a:lnTo>
                <a:lnTo>
                  <a:pt x="0" y="0"/>
                </a:lnTo>
                <a:close/>
              </a:path>
            </a:pathLst>
          </a:custGeom>
          <a:gradFill>
            <a:gsLst>
              <a:gs pos="0">
                <a:srgbClr val="FF9494"/>
              </a:gs>
              <a:gs pos="35000">
                <a:srgbClr val="FFB4B4"/>
              </a:gs>
              <a:gs pos="100000">
                <a:srgbClr val="FFDFDF"/>
              </a:gs>
            </a:gsLst>
            <a:lin ang="16200000" scaled="0"/>
          </a:gradFill>
          <a:ln cap="flat" cmpd="sng" w="9525">
            <a:solidFill>
              <a:srgbClr val="FD6F6F"/>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342900" lvl="0" marL="342900" marR="0" rtl="0" algn="just">
              <a:lnSpc>
                <a:spcPct val="90000"/>
              </a:lnSpc>
              <a:spcBef>
                <a:spcPts val="0"/>
              </a:spcBef>
              <a:spcAft>
                <a:spcPts val="0"/>
              </a:spcAft>
              <a:buClr>
                <a:schemeClr val="hlink"/>
              </a:buClr>
              <a:buSzPts val="1440"/>
              <a:buFont typeface="Noto Sans Symbols"/>
              <a:buChar char="⮚"/>
            </a:pPr>
            <a:r>
              <a:rPr b="1" i="1" lang="en-US" sz="2400" u="none">
                <a:solidFill>
                  <a:srgbClr val="000000"/>
                </a:solidFill>
                <a:latin typeface="Times New Roman"/>
                <a:ea typeface="Times New Roman"/>
                <a:cs typeface="Times New Roman"/>
                <a:sym typeface="Times New Roman"/>
              </a:rPr>
              <a:t>Quần chúng nhân dân </a:t>
            </a:r>
            <a:r>
              <a:rPr b="0" i="0" lang="en-US" sz="2400" u="none">
                <a:solidFill>
                  <a:srgbClr val="000000"/>
                </a:solidFill>
                <a:latin typeface="Times New Roman"/>
                <a:ea typeface="Times New Roman"/>
                <a:cs typeface="Times New Roman"/>
                <a:sym typeface="Times New Roman"/>
              </a:rPr>
              <a:t>là những thành phần, tầng lớp xã hội và giai cấp sống trong một quốc gia, một khu vực lãnh thổ xác định. Họ có chung lợi ích cơ bản liên hiệp với nhau, chịu sự lãnh đạo của một tổ chức, một đảng phái, cá nhân xác định dể thực hiện những mục tiêu kinh tế, chính trị, văn hóa hay xã hội xác định của một thời kỳ lịch sử nhất định.</a:t>
            </a:r>
            <a:endParaRPr/>
          </a:p>
        </p:txBody>
      </p:sp>
      <p:sp>
        <p:nvSpPr>
          <p:cNvPr id="1560" name="Google Shape;1560;p114"/>
          <p:cNvSpPr/>
          <p:nvPr/>
        </p:nvSpPr>
        <p:spPr>
          <a:xfrm>
            <a:off x="5395912" y="1674812"/>
            <a:ext cx="3554412" cy="4343400"/>
          </a:xfrm>
          <a:custGeom>
            <a:rect b="b" l="l" r="r" t="t"/>
            <a:pathLst>
              <a:path extrusionOk="0" h="4343400" w="3554412">
                <a:moveTo>
                  <a:pt x="0" y="0"/>
                </a:moveTo>
                <a:lnTo>
                  <a:pt x="2961998" y="0"/>
                </a:lnTo>
                <a:lnTo>
                  <a:pt x="3554412" y="592414"/>
                </a:lnTo>
                <a:lnTo>
                  <a:pt x="3554412" y="4343400"/>
                </a:lnTo>
                <a:lnTo>
                  <a:pt x="3554412" y="4343400"/>
                </a:lnTo>
                <a:lnTo>
                  <a:pt x="592414" y="4343400"/>
                </a:lnTo>
                <a:lnTo>
                  <a:pt x="0" y="3750986"/>
                </a:lnTo>
                <a:lnTo>
                  <a:pt x="0" y="0"/>
                </a:lnTo>
                <a:close/>
              </a:path>
            </a:pathLst>
          </a:custGeom>
          <a:gradFill>
            <a:gsLst>
              <a:gs pos="0">
                <a:srgbClr val="8AD3FF"/>
              </a:gs>
              <a:gs pos="35000">
                <a:srgbClr val="ADDEFF"/>
              </a:gs>
              <a:gs pos="100000">
                <a:srgbClr val="DCF1FF"/>
              </a:gs>
            </a:gsLst>
            <a:lin ang="16200000" scaled="0"/>
          </a:gradFill>
          <a:ln cap="flat" cmpd="sng" w="9525">
            <a:solidFill>
              <a:srgbClr val="56ADFC"/>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342900" lvl="0" marL="342900" marR="0" rtl="0" algn="just">
              <a:lnSpc>
                <a:spcPct val="90000"/>
              </a:lnSpc>
              <a:spcBef>
                <a:spcPts val="0"/>
              </a:spcBef>
              <a:spcAft>
                <a:spcPts val="0"/>
              </a:spcAft>
              <a:buClr>
                <a:schemeClr val="hlink"/>
              </a:buClr>
              <a:buSzPts val="1440"/>
              <a:buFont typeface="Noto Sans Symbols"/>
              <a:buChar char="⮚"/>
            </a:pPr>
            <a:r>
              <a:rPr b="1" i="0" lang="en-US" sz="2400" u="none">
                <a:solidFill>
                  <a:srgbClr val="000000"/>
                </a:solidFill>
                <a:latin typeface="Times New Roman"/>
                <a:ea typeface="Times New Roman"/>
                <a:cs typeface="Times New Roman"/>
                <a:sym typeface="Times New Roman"/>
              </a:rPr>
              <a:t> 	</a:t>
            </a:r>
            <a:r>
              <a:rPr b="0" i="0" lang="en-US" sz="2400" u="none">
                <a:solidFill>
                  <a:srgbClr val="000000"/>
                </a:solidFill>
                <a:latin typeface="Times New Roman"/>
                <a:ea typeface="Times New Roman"/>
                <a:cs typeface="Times New Roman"/>
                <a:sym typeface="Times New Roman"/>
              </a:rPr>
              <a:t>Quần chúng nhân dân là một phạm trù lịch sử thay đổi tùy thuộc vào điều kiện lịch sử, xã hội cụ thể của các quốc gia, khu vực.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6"/>
                                        </p:tgtEl>
                                        <p:attrNameLst>
                                          <p:attrName>style.visibility</p:attrName>
                                        </p:attrNameLst>
                                      </p:cBhvr>
                                      <p:to>
                                        <p:strVal val="visible"/>
                                      </p:to>
                                    </p:set>
                                    <p:animEffect filter="fade" transition="in">
                                      <p:cBhvr>
                                        <p:cTn dur="500"/>
                                        <p:tgtEl>
                                          <p:spTgt spid="15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57"/>
                                        </p:tgtEl>
                                        <p:attrNameLst>
                                          <p:attrName>style.visibility</p:attrName>
                                        </p:attrNameLst>
                                      </p:cBhvr>
                                      <p:to>
                                        <p:strVal val="visible"/>
                                      </p:to>
                                    </p:set>
                                    <p:anim calcmode="lin" valueType="num">
                                      <p:cBhvr additive="base">
                                        <p:cTn dur="500"/>
                                        <p:tgtEl>
                                          <p:spTgt spid="155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58"/>
                                        </p:tgtEl>
                                        <p:attrNameLst>
                                          <p:attrName>style.visibility</p:attrName>
                                        </p:attrNameLst>
                                      </p:cBhvr>
                                      <p:to>
                                        <p:strVal val="visible"/>
                                      </p:to>
                                    </p:set>
                                    <p:anim calcmode="lin" valueType="num">
                                      <p:cBhvr additive="base">
                                        <p:cTn dur="500"/>
                                        <p:tgtEl>
                                          <p:spTgt spid="155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9"/>
                                        </p:tgtEl>
                                        <p:attrNameLst>
                                          <p:attrName>style.visibility</p:attrName>
                                        </p:attrNameLst>
                                      </p:cBhvr>
                                      <p:to>
                                        <p:strVal val="visible"/>
                                      </p:to>
                                    </p:set>
                                    <p:animEffect filter="fade" transition="in">
                                      <p:cBhvr>
                                        <p:cTn dur="2000"/>
                                        <p:tgtEl>
                                          <p:spTgt spid="15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0"/>
                                        </p:tgtEl>
                                        <p:attrNameLst>
                                          <p:attrName>style.visibility</p:attrName>
                                        </p:attrNameLst>
                                      </p:cBhvr>
                                      <p:to>
                                        <p:strVal val="visible"/>
                                      </p:to>
                                    </p:set>
                                    <p:animEffect filter="fade" transition="in">
                                      <p:cBhvr>
                                        <p:cTn dur="500"/>
                                        <p:tgtEl>
                                          <p:spTgt spid="15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115"/>
          <p:cNvSpPr txBox="1"/>
          <p:nvPr>
            <p:ph type="title"/>
          </p:nvPr>
        </p:nvSpPr>
        <p:spPr>
          <a:xfrm>
            <a:off x="304800" y="152400"/>
            <a:ext cx="8534400" cy="144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600"/>
              <a:buFont typeface="Arial"/>
              <a:buNone/>
            </a:pPr>
            <a:br>
              <a:rPr b="1" i="1" lang="en-US" sz="3600" u="none">
                <a:solidFill>
                  <a:schemeClr val="dk1"/>
                </a:solidFill>
                <a:latin typeface="Arial"/>
                <a:ea typeface="Arial"/>
                <a:cs typeface="Arial"/>
                <a:sym typeface="Arial"/>
              </a:rPr>
            </a:br>
            <a:r>
              <a:rPr b="1" i="1" lang="en-US" sz="3600" u="none">
                <a:solidFill>
                  <a:schemeClr val="dk1"/>
                </a:solidFill>
                <a:latin typeface="Arial"/>
                <a:ea typeface="Arial"/>
                <a:cs typeface="Arial"/>
                <a:sym typeface="Arial"/>
              </a:rPr>
              <a:t>* </a:t>
            </a:r>
            <a:r>
              <a:rPr b="1" i="1" lang="en-US" sz="3600" u="none">
                <a:solidFill>
                  <a:schemeClr val="dk1"/>
                </a:solidFill>
                <a:latin typeface="Times New Roman"/>
                <a:ea typeface="Times New Roman"/>
                <a:cs typeface="Times New Roman"/>
                <a:sym typeface="Times New Roman"/>
              </a:rPr>
              <a:t>Vai trò quần chúng nhân dân </a:t>
            </a:r>
            <a:br>
              <a:rPr b="1" i="1" lang="en-US" sz="3200" u="none">
                <a:solidFill>
                  <a:schemeClr val="dk1"/>
                </a:solidFill>
                <a:latin typeface="Times New Roman"/>
                <a:ea typeface="Times New Roman"/>
                <a:cs typeface="Times New Roman"/>
                <a:sym typeface="Times New Roman"/>
              </a:rPr>
            </a:br>
            <a:endParaRPr/>
          </a:p>
        </p:txBody>
      </p:sp>
      <p:sp>
        <p:nvSpPr>
          <p:cNvPr id="1566" name="Google Shape;1566;p115"/>
          <p:cNvSpPr txBox="1"/>
          <p:nvPr/>
        </p:nvSpPr>
        <p:spPr>
          <a:xfrm>
            <a:off x="4876800" y="1371600"/>
            <a:ext cx="4038600" cy="1570037"/>
          </a:xfrm>
          <a:prstGeom prst="rect">
            <a:avLst/>
          </a:prstGeom>
          <a:solidFill>
            <a:srgbClr val="FFC8C8"/>
          </a:solidFill>
          <a:ln cap="flat" cmpd="sng" w="28575">
            <a:solidFill>
              <a:srgbClr val="0A0AFF"/>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Là lực lượng sản xuất cơ bản của xã hội, trực tiếp sản xuất ra của cải vật chất - cơ sở của sự tồn tại, phát triển của xã hội.</a:t>
            </a:r>
            <a:endParaRPr/>
          </a:p>
        </p:txBody>
      </p:sp>
      <p:sp>
        <p:nvSpPr>
          <p:cNvPr id="1567" name="Google Shape;1567;p115"/>
          <p:cNvSpPr txBox="1"/>
          <p:nvPr/>
        </p:nvSpPr>
        <p:spPr>
          <a:xfrm>
            <a:off x="4876800" y="3352800"/>
            <a:ext cx="4038600" cy="1200150"/>
          </a:xfrm>
          <a:prstGeom prst="rect">
            <a:avLst/>
          </a:prstGeom>
          <a:solidFill>
            <a:srgbClr val="FA9C6B"/>
          </a:solidFill>
          <a:ln cap="flat" cmpd="sng" w="28575">
            <a:solidFill>
              <a:srgbClr val="0A0AFF"/>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Là động lực cơ bản, quyết định thắng lợi của mọi cuộc cách  mạng xã hội.</a:t>
            </a:r>
            <a:endParaRPr/>
          </a:p>
        </p:txBody>
      </p:sp>
      <p:sp>
        <p:nvSpPr>
          <p:cNvPr id="1568" name="Google Shape;1568;p115"/>
          <p:cNvSpPr txBox="1"/>
          <p:nvPr/>
        </p:nvSpPr>
        <p:spPr>
          <a:xfrm>
            <a:off x="4800600" y="4876800"/>
            <a:ext cx="4038600" cy="1200150"/>
          </a:xfrm>
          <a:prstGeom prst="rect">
            <a:avLst/>
          </a:prstGeom>
          <a:solidFill>
            <a:srgbClr val="92D050"/>
          </a:solidFill>
          <a:ln cap="flat" cmpd="sng" w="38100">
            <a:solidFill>
              <a:srgbClr val="0A0AFF"/>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Là người giữ vai trò quyết định trong việc sáng tạo ra những giá trị văn hoá tinh thần.</a:t>
            </a:r>
            <a:endParaRPr/>
          </a:p>
        </p:txBody>
      </p:sp>
      <p:sp>
        <p:nvSpPr>
          <p:cNvPr id="1569" name="Google Shape;1569;p115"/>
          <p:cNvSpPr txBox="1"/>
          <p:nvPr/>
        </p:nvSpPr>
        <p:spPr>
          <a:xfrm>
            <a:off x="457200" y="2895600"/>
            <a:ext cx="3048000" cy="2209800"/>
          </a:xfrm>
          <a:prstGeom prst="rect">
            <a:avLst/>
          </a:prstGeom>
          <a:solidFill>
            <a:srgbClr val="FF0000"/>
          </a:solidFill>
          <a:ln cap="flat" cmpd="sng" w="38100">
            <a:solidFill>
              <a:srgbClr val="00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VAI TRÒ CỦA</a:t>
            </a:r>
            <a:endParaRPr/>
          </a:p>
          <a:p>
            <a:pPr indent="0" lvl="0" marL="0" marR="0" rtl="0" algn="ctr">
              <a:lnSpc>
                <a:spcPct val="100000"/>
              </a:lnSpc>
              <a:spcBef>
                <a:spcPts val="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QUẦN CHÚNG </a:t>
            </a:r>
            <a:endParaRPr/>
          </a:p>
          <a:p>
            <a:pPr indent="0" lvl="0" marL="0" marR="0" rtl="0" algn="ctr">
              <a:lnSpc>
                <a:spcPct val="100000"/>
              </a:lnSpc>
              <a:spcBef>
                <a:spcPts val="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NHÂN DÂN</a:t>
            </a:r>
            <a:endParaRPr/>
          </a:p>
        </p:txBody>
      </p:sp>
      <p:cxnSp>
        <p:nvCxnSpPr>
          <p:cNvPr id="1570" name="Google Shape;1570;p115"/>
          <p:cNvCxnSpPr/>
          <p:nvPr/>
        </p:nvCxnSpPr>
        <p:spPr>
          <a:xfrm flipH="1" rot="10800000">
            <a:off x="3505200" y="2286000"/>
            <a:ext cx="1295400" cy="1524000"/>
          </a:xfrm>
          <a:prstGeom prst="straightConnector1">
            <a:avLst/>
          </a:prstGeom>
          <a:noFill/>
          <a:ln cap="flat" cmpd="sng" w="19050">
            <a:solidFill>
              <a:schemeClr val="dk1"/>
            </a:solidFill>
            <a:prstDash val="solid"/>
            <a:miter lim="800000"/>
            <a:headEnd len="med" w="med" type="none"/>
            <a:tailEnd len="med" w="med" type="triangle"/>
          </a:ln>
        </p:spPr>
      </p:cxnSp>
      <p:cxnSp>
        <p:nvCxnSpPr>
          <p:cNvPr id="1571" name="Google Shape;1571;p115"/>
          <p:cNvCxnSpPr/>
          <p:nvPr/>
        </p:nvCxnSpPr>
        <p:spPr>
          <a:xfrm>
            <a:off x="3505200" y="3886200"/>
            <a:ext cx="1371600" cy="0"/>
          </a:xfrm>
          <a:prstGeom prst="straightConnector1">
            <a:avLst/>
          </a:prstGeom>
          <a:noFill/>
          <a:ln cap="flat" cmpd="sng" w="19050">
            <a:solidFill>
              <a:schemeClr val="dk1"/>
            </a:solidFill>
            <a:prstDash val="solid"/>
            <a:miter lim="800000"/>
            <a:headEnd len="med" w="med" type="none"/>
            <a:tailEnd len="med" w="med" type="triangle"/>
          </a:ln>
        </p:spPr>
      </p:cxnSp>
      <p:cxnSp>
        <p:nvCxnSpPr>
          <p:cNvPr id="1572" name="Google Shape;1572;p115"/>
          <p:cNvCxnSpPr/>
          <p:nvPr/>
        </p:nvCxnSpPr>
        <p:spPr>
          <a:xfrm>
            <a:off x="3429000" y="3962400"/>
            <a:ext cx="1295400" cy="1371600"/>
          </a:xfrm>
          <a:prstGeom prst="straightConnector1">
            <a:avLst/>
          </a:prstGeom>
          <a:noFill/>
          <a:ln cap="flat" cmpd="sng" w="19050">
            <a:solidFill>
              <a:schemeClr val="dk1"/>
            </a:solidFill>
            <a:prstDash val="solid"/>
            <a:miter lim="800000"/>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5"/>
                                        </p:tgtEl>
                                        <p:attrNameLst>
                                          <p:attrName>style.visibility</p:attrName>
                                        </p:attrNameLst>
                                      </p:cBhvr>
                                      <p:to>
                                        <p:strVal val="visible"/>
                                      </p:to>
                                    </p:set>
                                    <p:animEffect filter="fade" transition="in">
                                      <p:cBhvr>
                                        <p:cTn dur="500"/>
                                        <p:tgtEl>
                                          <p:spTgt spid="15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9"/>
                                        </p:tgtEl>
                                        <p:attrNameLst>
                                          <p:attrName>style.visibility</p:attrName>
                                        </p:attrNameLst>
                                      </p:cBhvr>
                                      <p:to>
                                        <p:strVal val="visible"/>
                                      </p:to>
                                    </p:set>
                                    <p:animEffect filter="fade" transition="in">
                                      <p:cBhvr>
                                        <p:cTn dur="500"/>
                                        <p:tgtEl>
                                          <p:spTgt spid="15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0"/>
                                        </p:tgtEl>
                                        <p:attrNameLst>
                                          <p:attrName>style.visibility</p:attrName>
                                        </p:attrNameLst>
                                      </p:cBhvr>
                                      <p:to>
                                        <p:strVal val="visible"/>
                                      </p:to>
                                    </p:set>
                                    <p:animEffect filter="fade" transition="in">
                                      <p:cBhvr>
                                        <p:cTn dur="500"/>
                                        <p:tgtEl>
                                          <p:spTgt spid="15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6"/>
                                        </p:tgtEl>
                                        <p:attrNameLst>
                                          <p:attrName>style.visibility</p:attrName>
                                        </p:attrNameLst>
                                      </p:cBhvr>
                                      <p:to>
                                        <p:strVal val="visible"/>
                                      </p:to>
                                    </p:set>
                                    <p:animEffect filter="fade" transition="in">
                                      <p:cBhvr>
                                        <p:cTn dur="500"/>
                                        <p:tgtEl>
                                          <p:spTgt spid="15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1"/>
                                        </p:tgtEl>
                                        <p:attrNameLst>
                                          <p:attrName>style.visibility</p:attrName>
                                        </p:attrNameLst>
                                      </p:cBhvr>
                                      <p:to>
                                        <p:strVal val="visible"/>
                                      </p:to>
                                    </p:set>
                                    <p:animEffect filter="fade" transition="in">
                                      <p:cBhvr>
                                        <p:cTn dur="500"/>
                                        <p:tgtEl>
                                          <p:spTgt spid="15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7"/>
                                        </p:tgtEl>
                                        <p:attrNameLst>
                                          <p:attrName>style.visibility</p:attrName>
                                        </p:attrNameLst>
                                      </p:cBhvr>
                                      <p:to>
                                        <p:strVal val="visible"/>
                                      </p:to>
                                    </p:set>
                                    <p:animEffect filter="fade" transition="in">
                                      <p:cBhvr>
                                        <p:cTn dur="500"/>
                                        <p:tgtEl>
                                          <p:spTgt spid="15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2"/>
                                        </p:tgtEl>
                                        <p:attrNameLst>
                                          <p:attrName>style.visibility</p:attrName>
                                        </p:attrNameLst>
                                      </p:cBhvr>
                                      <p:to>
                                        <p:strVal val="visible"/>
                                      </p:to>
                                    </p:set>
                                    <p:animEffect filter="fade" transition="in">
                                      <p:cBhvr>
                                        <p:cTn dur="500"/>
                                        <p:tgtEl>
                                          <p:spTgt spid="15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8"/>
                                        </p:tgtEl>
                                        <p:attrNameLst>
                                          <p:attrName>style.visibility</p:attrName>
                                        </p:attrNameLst>
                                      </p:cBhvr>
                                      <p:to>
                                        <p:strVal val="visible"/>
                                      </p:to>
                                    </p:set>
                                    <p:animEffect filter="fade" transition="in">
                                      <p:cBhvr>
                                        <p:cTn dur="500"/>
                                        <p:tgtEl>
                                          <p:spTgt spid="15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116"/>
          <p:cNvSpPr txBox="1"/>
          <p:nvPr/>
        </p:nvSpPr>
        <p:spPr>
          <a:xfrm>
            <a:off x="152400" y="685800"/>
            <a:ext cx="8763000" cy="19383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2"/>
              </a:buClr>
              <a:buSzPts val="2400"/>
              <a:buFont typeface="Times New Roman"/>
              <a:buNone/>
            </a:pPr>
            <a:r>
              <a:rPr b="1" i="0" lang="en-US" sz="2400" u="none">
                <a:solidFill>
                  <a:schemeClr val="dk2"/>
                </a:solidFill>
                <a:latin typeface="Times New Roman"/>
                <a:ea typeface="Times New Roman"/>
                <a:cs typeface="Times New Roman"/>
                <a:sym typeface="Times New Roman"/>
              </a:rPr>
              <a:t>* Khái niệm:</a:t>
            </a:r>
            <a:endParaRPr/>
          </a:p>
          <a:p>
            <a:pPr indent="0" lvl="0" marL="0" marR="0" rtl="0" algn="just">
              <a:lnSpc>
                <a:spcPct val="100000"/>
              </a:lnSpc>
              <a:spcBef>
                <a:spcPts val="0"/>
              </a:spcBef>
              <a:spcAft>
                <a:spcPts val="0"/>
              </a:spcAft>
              <a:buClr>
                <a:schemeClr val="dk2"/>
              </a:buClr>
              <a:buSzPts val="2400"/>
              <a:buFont typeface="Times New Roman"/>
              <a:buNone/>
            </a:pPr>
            <a:r>
              <a:rPr b="1" i="0" lang="en-US" sz="2400" u="none">
                <a:solidFill>
                  <a:schemeClr val="dk2"/>
                </a:solidFill>
                <a:latin typeface="Times New Roman"/>
                <a:ea typeface="Times New Roman"/>
                <a:cs typeface="Times New Roman"/>
                <a:sym typeface="Times New Roman"/>
              </a:rPr>
              <a:t>- Vĩ nhân: là những cá nhân kiệt xuất, trưởng thành từ phong trào quần chúng, nắm bắt được những vấn đề căn bản nhất trong một lĩnh vực nhất định của thực tiễn và lý luận…</a:t>
            </a:r>
            <a:endParaRPr/>
          </a:p>
          <a:p>
            <a:pPr indent="0" lvl="0" marL="0" marR="0" rtl="0" algn="just">
              <a:lnSpc>
                <a:spcPct val="100000"/>
              </a:lnSpc>
              <a:spcBef>
                <a:spcPts val="0"/>
              </a:spcBef>
              <a:spcAft>
                <a:spcPts val="0"/>
              </a:spcAft>
              <a:buClr>
                <a:schemeClr val="dk2"/>
              </a:buClr>
              <a:buSzPts val="2400"/>
              <a:buFont typeface="Times New Roman"/>
              <a:buNone/>
            </a:pPr>
            <a:r>
              <a:rPr b="1" i="0" lang="en-US" sz="2400" u="none">
                <a:solidFill>
                  <a:schemeClr val="dk2"/>
                </a:solidFill>
                <a:latin typeface="Times New Roman"/>
                <a:ea typeface="Times New Roman"/>
                <a:cs typeface="Times New Roman"/>
                <a:sym typeface="Times New Roman"/>
              </a:rPr>
              <a:t>- Lãnh tụ: Là những vĩ nhân lãnh đạo các phong trào chính trị…</a:t>
            </a:r>
            <a:endParaRPr/>
          </a:p>
        </p:txBody>
      </p:sp>
      <p:sp>
        <p:nvSpPr>
          <p:cNvPr id="1578" name="Google Shape;1578;p116"/>
          <p:cNvSpPr txBox="1"/>
          <p:nvPr/>
        </p:nvSpPr>
        <p:spPr>
          <a:xfrm>
            <a:off x="492125" y="0"/>
            <a:ext cx="76200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800000"/>
              </a:buClr>
              <a:buSzPts val="3600"/>
              <a:buFont typeface="Times New Roman"/>
              <a:buNone/>
            </a:pPr>
            <a:r>
              <a:rPr b="1" i="0" lang="en-US" sz="3600" u="none">
                <a:solidFill>
                  <a:srgbClr val="800000"/>
                </a:solidFill>
                <a:latin typeface="Times New Roman"/>
                <a:ea typeface="Times New Roman"/>
                <a:cs typeface="Times New Roman"/>
                <a:sym typeface="Times New Roman"/>
              </a:rPr>
              <a:t>Vai trò của lãnh tụ, vĩ nhân</a:t>
            </a:r>
            <a:endParaRPr/>
          </a:p>
        </p:txBody>
      </p:sp>
      <p:sp>
        <p:nvSpPr>
          <p:cNvPr id="1579" name="Google Shape;1579;p116"/>
          <p:cNvSpPr txBox="1"/>
          <p:nvPr/>
        </p:nvSpPr>
        <p:spPr>
          <a:xfrm>
            <a:off x="3886200" y="3048000"/>
            <a:ext cx="4800600" cy="1035050"/>
          </a:xfrm>
          <a:prstGeom prst="rect">
            <a:avLst/>
          </a:prstGeom>
          <a:gradFill>
            <a:gsLst>
              <a:gs pos="0">
                <a:srgbClr val="FF9494"/>
              </a:gs>
              <a:gs pos="35000">
                <a:srgbClr val="FFB4B4"/>
              </a:gs>
              <a:gs pos="100000">
                <a:srgbClr val="FFDFDF"/>
              </a:gs>
            </a:gsLst>
            <a:lin ang="16200000" scaled="0"/>
          </a:gradFill>
          <a:ln cap="flat" cmpd="sng" w="9525">
            <a:solidFill>
              <a:srgbClr val="FD6F6F"/>
            </a:solidFill>
            <a:prstDash val="solid"/>
            <a:miter lim="800000"/>
            <a:headEnd len="sm" w="sm" type="none"/>
            <a:tailEnd len="sm" w="sm" type="none"/>
          </a:ln>
          <a:effectLst>
            <a:outerShdw blurRad="63500" dir="5400000" dist="20000">
              <a:srgbClr val="000000">
                <a:alpha val="37647"/>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Có tri thức khoa học uyên bác, nắm bắt được xu thế vận động của dân tộc, quốc tế, thời đại…</a:t>
            </a:r>
            <a:r>
              <a:rPr b="0" i="0" lang="en-US" sz="2000" u="none">
                <a:solidFill>
                  <a:srgbClr val="000000"/>
                </a:solidFill>
                <a:latin typeface="Times New Roman"/>
                <a:ea typeface="Times New Roman"/>
                <a:cs typeface="Times New Roman"/>
                <a:sym typeface="Times New Roman"/>
              </a:rPr>
              <a:t> </a:t>
            </a:r>
            <a:endParaRPr/>
          </a:p>
        </p:txBody>
      </p:sp>
      <p:sp>
        <p:nvSpPr>
          <p:cNvPr id="1580" name="Google Shape;1580;p116"/>
          <p:cNvSpPr txBox="1"/>
          <p:nvPr/>
        </p:nvSpPr>
        <p:spPr>
          <a:xfrm>
            <a:off x="3886200" y="4191000"/>
            <a:ext cx="4876800" cy="1339850"/>
          </a:xfrm>
          <a:prstGeom prst="rect">
            <a:avLst/>
          </a:prstGeom>
          <a:gradFill>
            <a:gsLst>
              <a:gs pos="0">
                <a:srgbClr val="8AD3FF"/>
              </a:gs>
              <a:gs pos="35000">
                <a:srgbClr val="ADDEFF"/>
              </a:gs>
              <a:gs pos="100000">
                <a:srgbClr val="DCF1FF"/>
              </a:gs>
            </a:gsLst>
            <a:lin ang="16200000" scaled="0"/>
          </a:gradFill>
          <a:ln cap="flat" cmpd="sng" w="9525">
            <a:solidFill>
              <a:srgbClr val="56ADFC"/>
            </a:solidFill>
            <a:prstDash val="solid"/>
            <a:miter lim="800000"/>
            <a:headEnd len="sm" w="sm" type="none"/>
            <a:tailEnd len="sm" w="sm" type="none"/>
          </a:ln>
          <a:effectLst>
            <a:outerShdw blurRad="63500" dir="5400000" dist="20000">
              <a:srgbClr val="000000">
                <a:alpha val="37647"/>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Có năng lực tập hợp quần chúng, thống nhất ý chí và hành động của quần chúng vào nhiệm vụ của dân tộc, quốc tế, thời đại…</a:t>
            </a:r>
            <a:r>
              <a:rPr b="0" i="0" lang="en-US" sz="2000" u="none">
                <a:solidFill>
                  <a:srgbClr val="000000"/>
                </a:solidFill>
                <a:latin typeface="Times New Roman"/>
                <a:ea typeface="Times New Roman"/>
                <a:cs typeface="Times New Roman"/>
                <a:sym typeface="Times New Roman"/>
              </a:rPr>
              <a:t> </a:t>
            </a:r>
            <a:endParaRPr/>
          </a:p>
        </p:txBody>
      </p:sp>
      <p:sp>
        <p:nvSpPr>
          <p:cNvPr id="1581" name="Google Shape;1581;p116"/>
          <p:cNvSpPr txBox="1"/>
          <p:nvPr/>
        </p:nvSpPr>
        <p:spPr>
          <a:xfrm>
            <a:off x="3886200" y="5638800"/>
            <a:ext cx="4953000" cy="1035050"/>
          </a:xfrm>
          <a:prstGeom prst="rect">
            <a:avLst/>
          </a:prstGeom>
          <a:solidFill>
            <a:srgbClr val="AEFD9B"/>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Gắn bó mật thiết với quần chúng nhân dân, hy sinh quên mình vì lợi ích của dân tộc, quốc tế và thời đại…</a:t>
            </a:r>
            <a:r>
              <a:rPr b="0" i="0" lang="en-US" sz="2000" u="none">
                <a:solidFill>
                  <a:schemeClr val="dk1"/>
                </a:solidFill>
                <a:latin typeface="Times New Roman"/>
                <a:ea typeface="Times New Roman"/>
                <a:cs typeface="Times New Roman"/>
                <a:sym typeface="Times New Roman"/>
              </a:rPr>
              <a:t> </a:t>
            </a:r>
            <a:endParaRPr/>
          </a:p>
        </p:txBody>
      </p:sp>
      <p:sp>
        <p:nvSpPr>
          <p:cNvPr id="1582" name="Google Shape;1582;p116"/>
          <p:cNvSpPr txBox="1"/>
          <p:nvPr/>
        </p:nvSpPr>
        <p:spPr>
          <a:xfrm>
            <a:off x="457200" y="4114800"/>
            <a:ext cx="2133600" cy="1447800"/>
          </a:xfrm>
          <a:prstGeom prst="rect">
            <a:avLst/>
          </a:prstGeom>
          <a:solidFill>
            <a:srgbClr val="FFFF66"/>
          </a:solidFill>
          <a:ln cap="flat" cmpd="sng" w="38100">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C0000"/>
              </a:buClr>
              <a:buSzPts val="3200"/>
              <a:buFont typeface="Times New Roman"/>
              <a:buNone/>
            </a:pPr>
            <a:r>
              <a:rPr b="1" i="0" lang="en-US" sz="3200" u="none">
                <a:solidFill>
                  <a:srgbClr val="CC0000"/>
                </a:solidFill>
                <a:latin typeface="Times New Roman"/>
                <a:ea typeface="Times New Roman"/>
                <a:cs typeface="Times New Roman"/>
                <a:sym typeface="Times New Roman"/>
              </a:rPr>
              <a:t>VĨ NHÂN</a:t>
            </a:r>
            <a:endParaRPr/>
          </a:p>
          <a:p>
            <a:pPr indent="0" lvl="0" marL="0" marR="0" rtl="0" algn="ctr">
              <a:lnSpc>
                <a:spcPct val="100000"/>
              </a:lnSpc>
              <a:spcBef>
                <a:spcPts val="0"/>
              </a:spcBef>
              <a:spcAft>
                <a:spcPts val="0"/>
              </a:spcAft>
              <a:buClr>
                <a:srgbClr val="CC0000"/>
              </a:buClr>
              <a:buSzPts val="3200"/>
              <a:buFont typeface="Times New Roman"/>
              <a:buNone/>
            </a:pPr>
            <a:r>
              <a:rPr b="1" i="0" lang="en-US" sz="3200" u="none">
                <a:solidFill>
                  <a:srgbClr val="CC0000"/>
                </a:solidFill>
                <a:latin typeface="Times New Roman"/>
                <a:ea typeface="Times New Roman"/>
                <a:cs typeface="Times New Roman"/>
                <a:sym typeface="Times New Roman"/>
              </a:rPr>
              <a:t>LÃNH TỤ</a:t>
            </a:r>
            <a:endParaRPr/>
          </a:p>
        </p:txBody>
      </p:sp>
      <p:cxnSp>
        <p:nvCxnSpPr>
          <p:cNvPr id="1583" name="Google Shape;1583;p116"/>
          <p:cNvCxnSpPr/>
          <p:nvPr/>
        </p:nvCxnSpPr>
        <p:spPr>
          <a:xfrm>
            <a:off x="2590800" y="4876800"/>
            <a:ext cx="1295400" cy="0"/>
          </a:xfrm>
          <a:prstGeom prst="straightConnector1">
            <a:avLst/>
          </a:prstGeom>
          <a:noFill/>
          <a:ln cap="flat" cmpd="sng" w="28575">
            <a:solidFill>
              <a:schemeClr val="dk1"/>
            </a:solidFill>
            <a:prstDash val="solid"/>
            <a:miter lim="800000"/>
            <a:headEnd len="med" w="med" type="none"/>
            <a:tailEnd len="med" w="med" type="triangle"/>
          </a:ln>
        </p:spPr>
      </p:cxnSp>
      <p:cxnSp>
        <p:nvCxnSpPr>
          <p:cNvPr id="1584" name="Google Shape;1584;p116"/>
          <p:cNvCxnSpPr/>
          <p:nvPr/>
        </p:nvCxnSpPr>
        <p:spPr>
          <a:xfrm flipH="1" rot="10800000">
            <a:off x="2590800" y="3581400"/>
            <a:ext cx="1295400" cy="1295400"/>
          </a:xfrm>
          <a:prstGeom prst="straightConnector1">
            <a:avLst/>
          </a:prstGeom>
          <a:noFill/>
          <a:ln cap="flat" cmpd="sng" w="28575">
            <a:solidFill>
              <a:schemeClr val="dk1"/>
            </a:solidFill>
            <a:prstDash val="solid"/>
            <a:miter lim="800000"/>
            <a:headEnd len="med" w="med" type="none"/>
            <a:tailEnd len="med" w="med" type="triangle"/>
          </a:ln>
        </p:spPr>
      </p:cxnSp>
      <p:cxnSp>
        <p:nvCxnSpPr>
          <p:cNvPr id="1585" name="Google Shape;1585;p116"/>
          <p:cNvCxnSpPr/>
          <p:nvPr/>
        </p:nvCxnSpPr>
        <p:spPr>
          <a:xfrm>
            <a:off x="2590800" y="4876800"/>
            <a:ext cx="1295400" cy="1295400"/>
          </a:xfrm>
          <a:prstGeom prst="straightConnector1">
            <a:avLst/>
          </a:prstGeom>
          <a:noFill/>
          <a:ln cap="flat" cmpd="sng" w="28575">
            <a:solidFill>
              <a:schemeClr val="dk1"/>
            </a:solidFill>
            <a:prstDash val="solid"/>
            <a:miter lim="800000"/>
            <a:headEnd len="med" w="med" type="none"/>
            <a:tailEnd len="med" w="med" type="triangle"/>
          </a:ln>
        </p:spPr>
      </p:cxnSp>
      <p:sp>
        <p:nvSpPr>
          <p:cNvPr id="1586" name="Google Shape;1586;p116"/>
          <p:cNvSpPr txBox="1"/>
          <p:nvPr/>
        </p:nvSpPr>
        <p:spPr>
          <a:xfrm>
            <a:off x="457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Verdana"/>
              <a:buNone/>
            </a:pPr>
            <a:r>
              <a:rPr b="0" i="0" lang="en-US" sz="1400" u="none">
                <a:solidFill>
                  <a:schemeClr val="dk1"/>
                </a:solidFill>
                <a:latin typeface="Verdana"/>
                <a:ea typeface="Verdana"/>
                <a:cs typeface="Verdana"/>
                <a:sym typeface="Verdana"/>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8"/>
                                        </p:tgtEl>
                                        <p:attrNameLst>
                                          <p:attrName>style.visibility</p:attrName>
                                        </p:attrNameLst>
                                      </p:cBhvr>
                                      <p:to>
                                        <p:strVal val="visible"/>
                                      </p:to>
                                    </p:set>
                                    <p:animEffect filter="fade" transition="in">
                                      <p:cBhvr>
                                        <p:cTn dur="500"/>
                                        <p:tgtEl>
                                          <p:spTgt spid="1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gtEl>
                                        <p:attrNameLst>
                                          <p:attrName>style.visibility</p:attrName>
                                        </p:attrNameLst>
                                      </p:cBhvr>
                                      <p:to>
                                        <p:strVal val="visible"/>
                                      </p:to>
                                    </p:set>
                                    <p:animEffect filter="fade" transition="in">
                                      <p:cBhvr>
                                        <p:cTn dur="500"/>
                                        <p:tgtEl>
                                          <p:spTgt spid="15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2"/>
                                        </p:tgtEl>
                                        <p:attrNameLst>
                                          <p:attrName>style.visibility</p:attrName>
                                        </p:attrNameLst>
                                      </p:cBhvr>
                                      <p:to>
                                        <p:strVal val="visible"/>
                                      </p:to>
                                    </p:set>
                                    <p:animEffect filter="fade" transition="in">
                                      <p:cBhvr>
                                        <p:cTn dur="500"/>
                                        <p:tgtEl>
                                          <p:spTgt spid="15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4"/>
                                        </p:tgtEl>
                                        <p:attrNameLst>
                                          <p:attrName>style.visibility</p:attrName>
                                        </p:attrNameLst>
                                      </p:cBhvr>
                                      <p:to>
                                        <p:strVal val="visible"/>
                                      </p:to>
                                    </p:set>
                                    <p:animEffect filter="fade" transition="in">
                                      <p:cBhvr>
                                        <p:cTn dur="500"/>
                                        <p:tgtEl>
                                          <p:spTgt spid="15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9"/>
                                        </p:tgtEl>
                                        <p:attrNameLst>
                                          <p:attrName>style.visibility</p:attrName>
                                        </p:attrNameLst>
                                      </p:cBhvr>
                                      <p:to>
                                        <p:strVal val="visible"/>
                                      </p:to>
                                    </p:set>
                                    <p:animEffect filter="fade" transition="in">
                                      <p:cBhvr>
                                        <p:cTn dur="500"/>
                                        <p:tgtEl>
                                          <p:spTgt spid="15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gtEl>
                                        <p:attrNameLst>
                                          <p:attrName>style.visibility</p:attrName>
                                        </p:attrNameLst>
                                      </p:cBhvr>
                                      <p:to>
                                        <p:strVal val="visible"/>
                                      </p:to>
                                    </p:set>
                                    <p:animEffect filter="fade" transition="in">
                                      <p:cBhvr>
                                        <p:cTn dur="500"/>
                                        <p:tgtEl>
                                          <p:spTgt spid="15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0"/>
                                        </p:tgtEl>
                                        <p:attrNameLst>
                                          <p:attrName>style.visibility</p:attrName>
                                        </p:attrNameLst>
                                      </p:cBhvr>
                                      <p:to>
                                        <p:strVal val="visible"/>
                                      </p:to>
                                    </p:set>
                                    <p:animEffect filter="fade" transition="in">
                                      <p:cBhvr>
                                        <p:cTn dur="500"/>
                                        <p:tgtEl>
                                          <p:spTgt spid="15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5"/>
                                        </p:tgtEl>
                                        <p:attrNameLst>
                                          <p:attrName>style.visibility</p:attrName>
                                        </p:attrNameLst>
                                      </p:cBhvr>
                                      <p:to>
                                        <p:strVal val="visible"/>
                                      </p:to>
                                    </p:set>
                                    <p:animEffect filter="fade" transition="in">
                                      <p:cBhvr>
                                        <p:cTn dur="500"/>
                                        <p:tgtEl>
                                          <p:spTgt spid="15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1"/>
                                        </p:tgtEl>
                                        <p:attrNameLst>
                                          <p:attrName>style.visibility</p:attrName>
                                        </p:attrNameLst>
                                      </p:cBhvr>
                                      <p:to>
                                        <p:strVal val="visible"/>
                                      </p:to>
                                    </p:set>
                                    <p:animEffect filter="fade" transition="in">
                                      <p:cBhvr>
                                        <p:cTn dur="500"/>
                                        <p:tgtEl>
                                          <p:spTgt spid="15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117"/>
          <p:cNvSpPr txBox="1"/>
          <p:nvPr/>
        </p:nvSpPr>
        <p:spPr>
          <a:xfrm>
            <a:off x="1600200" y="0"/>
            <a:ext cx="58674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800000"/>
              </a:buClr>
              <a:buSzPts val="3600"/>
              <a:buFont typeface="Times New Roman"/>
              <a:buNone/>
            </a:pPr>
            <a:r>
              <a:rPr b="1" i="1" lang="en-US" sz="3600" u="none">
                <a:solidFill>
                  <a:srgbClr val="800000"/>
                </a:solidFill>
                <a:latin typeface="Times New Roman"/>
                <a:ea typeface="Times New Roman"/>
                <a:cs typeface="Times New Roman"/>
                <a:sym typeface="Times New Roman"/>
              </a:rPr>
              <a:t>      Vai trò của lãnh tụ.</a:t>
            </a:r>
            <a:endParaRPr/>
          </a:p>
        </p:txBody>
      </p:sp>
      <p:grpSp>
        <p:nvGrpSpPr>
          <p:cNvPr id="1592" name="Google Shape;1592;p117"/>
          <p:cNvGrpSpPr/>
          <p:nvPr/>
        </p:nvGrpSpPr>
        <p:grpSpPr>
          <a:xfrm>
            <a:off x="381000" y="2728912"/>
            <a:ext cx="8763000" cy="3676650"/>
            <a:chOff x="0" y="1143"/>
            <a:chExt cx="5564" cy="2506"/>
          </a:xfrm>
        </p:grpSpPr>
        <p:sp>
          <p:nvSpPr>
            <p:cNvPr id="1593" name="Google Shape;1593;p117"/>
            <p:cNvSpPr txBox="1"/>
            <p:nvPr/>
          </p:nvSpPr>
          <p:spPr>
            <a:xfrm>
              <a:off x="0" y="1392"/>
              <a:ext cx="997" cy="144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1594" name="Google Shape;1594;p117"/>
            <p:cNvSpPr txBox="1"/>
            <p:nvPr/>
          </p:nvSpPr>
          <p:spPr>
            <a:xfrm>
              <a:off x="0" y="1488"/>
              <a:ext cx="768" cy="8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Nhiệm vụ của lãnh tụ</a:t>
              </a:r>
              <a:endParaRPr/>
            </a:p>
          </p:txBody>
        </p:sp>
        <p:sp>
          <p:nvSpPr>
            <p:cNvPr id="1595" name="Google Shape;1595;p117"/>
            <p:cNvSpPr txBox="1"/>
            <p:nvPr/>
          </p:nvSpPr>
          <p:spPr>
            <a:xfrm>
              <a:off x="2257" y="3083"/>
              <a:ext cx="3210" cy="566"/>
            </a:xfrm>
            <a:prstGeom prst="rect">
              <a:avLst/>
            </a:prstGeom>
            <a:solidFill>
              <a:srgbClr val="AEFD9B"/>
            </a:solidFill>
            <a:ln cap="flat" cmpd="sng" w="9525">
              <a:solidFill>
                <a:srgbClr val="0A0AFF"/>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66"/>
                </a:buClr>
                <a:buSzPts val="2400"/>
                <a:buFont typeface="Times New Roman"/>
                <a:buNone/>
              </a:pPr>
              <a:r>
                <a:rPr b="1" i="0" lang="en-US" sz="2400" u="none">
                  <a:solidFill>
                    <a:srgbClr val="000066"/>
                  </a:solidFill>
                  <a:latin typeface="Times New Roman"/>
                  <a:ea typeface="Times New Roman"/>
                  <a:cs typeface="Times New Roman"/>
                  <a:sym typeface="Times New Roman"/>
                </a:rPr>
                <a:t>Tổ chức lực lượng để giải quyết những mục tiêu cách  mạng đề ra.</a:t>
              </a:r>
              <a:endParaRPr/>
            </a:p>
          </p:txBody>
        </p:sp>
        <p:sp>
          <p:nvSpPr>
            <p:cNvPr id="1596" name="Google Shape;1596;p117"/>
            <p:cNvSpPr txBox="1"/>
            <p:nvPr/>
          </p:nvSpPr>
          <p:spPr>
            <a:xfrm>
              <a:off x="2257" y="1978"/>
              <a:ext cx="3307" cy="886"/>
            </a:xfrm>
            <a:prstGeom prst="rect">
              <a:avLst/>
            </a:prstGeom>
            <a:gradFill>
              <a:gsLst>
                <a:gs pos="0">
                  <a:srgbClr val="FF9494"/>
                </a:gs>
                <a:gs pos="35000">
                  <a:srgbClr val="FFB4B4"/>
                </a:gs>
                <a:gs pos="100000">
                  <a:srgbClr val="FFDFDF"/>
                </a:gs>
              </a:gsLst>
              <a:lin ang="16200000" scaled="0"/>
            </a:gradFill>
            <a:ln cap="flat" cmpd="sng" w="9525">
              <a:solidFill>
                <a:srgbClr val="FD6F6F"/>
              </a:solidFill>
              <a:prstDash val="solid"/>
              <a:miter lim="800000"/>
              <a:headEnd len="sm" w="sm" type="none"/>
              <a:tailEnd len="sm" w="sm" type="none"/>
            </a:ln>
            <a:effectLst>
              <a:outerShdw blurRad="63500" dir="5400000" dist="20000">
                <a:srgbClr val="000000">
                  <a:alpha val="37647"/>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66"/>
                </a:buClr>
                <a:buSzPts val="2400"/>
                <a:buFont typeface="Times New Roman"/>
                <a:buNone/>
              </a:pPr>
              <a:r>
                <a:rPr b="1" i="0" lang="en-US" sz="2400" u="none">
                  <a:solidFill>
                    <a:srgbClr val="000066"/>
                  </a:solidFill>
                  <a:latin typeface="Times New Roman"/>
                  <a:ea typeface="Times New Roman"/>
                  <a:cs typeface="Times New Roman"/>
                  <a:sym typeface="Times New Roman"/>
                </a:rPr>
                <a:t>Định hướng chiến lược và hoạch định chuơng trình hành động cách  mạng.</a:t>
              </a:r>
              <a:endParaRPr/>
            </a:p>
          </p:txBody>
        </p:sp>
        <p:sp>
          <p:nvSpPr>
            <p:cNvPr id="1597" name="Google Shape;1597;p117"/>
            <p:cNvSpPr txBox="1"/>
            <p:nvPr/>
          </p:nvSpPr>
          <p:spPr>
            <a:xfrm>
              <a:off x="2257" y="1143"/>
              <a:ext cx="3168" cy="616"/>
            </a:xfrm>
            <a:prstGeom prst="rect">
              <a:avLst/>
            </a:prstGeom>
            <a:gradFill>
              <a:gsLst>
                <a:gs pos="0">
                  <a:srgbClr val="8AD3FF"/>
                </a:gs>
                <a:gs pos="35000">
                  <a:srgbClr val="ADDEFF"/>
                </a:gs>
                <a:gs pos="100000">
                  <a:srgbClr val="DCF1FF"/>
                </a:gs>
              </a:gsLst>
              <a:lin ang="16200000" scaled="0"/>
            </a:gradFill>
            <a:ln cap="flat" cmpd="sng" w="9525">
              <a:solidFill>
                <a:srgbClr val="56ADFC"/>
              </a:solidFill>
              <a:prstDash val="solid"/>
              <a:miter lim="800000"/>
              <a:headEnd len="sm" w="sm" type="none"/>
              <a:tailEnd len="sm" w="sm" type="none"/>
            </a:ln>
            <a:effectLst>
              <a:outerShdw blurRad="63500" dir="5400000" dist="20000">
                <a:srgbClr val="000000">
                  <a:alpha val="37647"/>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66"/>
                </a:buClr>
                <a:buSzPts val="2400"/>
                <a:buFont typeface="Times New Roman"/>
                <a:buNone/>
              </a:pPr>
              <a:r>
                <a:rPr b="1" i="0" lang="en-US" sz="2400" u="none">
                  <a:solidFill>
                    <a:srgbClr val="000066"/>
                  </a:solidFill>
                  <a:latin typeface="Times New Roman"/>
                  <a:ea typeface="Times New Roman"/>
                  <a:cs typeface="Times New Roman"/>
                  <a:sym typeface="Times New Roman"/>
                </a:rPr>
                <a:t>Nắm bắt xu thế của dân tộc, quốc tế và thời đại.</a:t>
              </a:r>
              <a:endParaRPr/>
            </a:p>
          </p:txBody>
        </p:sp>
        <p:cxnSp>
          <p:nvCxnSpPr>
            <p:cNvPr id="1598" name="Google Shape;1598;p117"/>
            <p:cNvCxnSpPr/>
            <p:nvPr/>
          </p:nvCxnSpPr>
          <p:spPr>
            <a:xfrm flipH="1" rot="10800000">
              <a:off x="997" y="1435"/>
              <a:ext cx="1260" cy="598"/>
            </a:xfrm>
            <a:prstGeom prst="straightConnector1">
              <a:avLst/>
            </a:prstGeom>
            <a:noFill/>
            <a:ln cap="flat" cmpd="sng" w="9525">
              <a:solidFill>
                <a:schemeClr val="dk1"/>
              </a:solidFill>
              <a:prstDash val="solid"/>
              <a:miter lim="800000"/>
              <a:headEnd len="med" w="med" type="none"/>
              <a:tailEnd len="med" w="med" type="none"/>
            </a:ln>
          </p:spPr>
        </p:cxnSp>
        <p:cxnSp>
          <p:nvCxnSpPr>
            <p:cNvPr id="1599" name="Google Shape;1599;p117"/>
            <p:cNvCxnSpPr/>
            <p:nvPr/>
          </p:nvCxnSpPr>
          <p:spPr>
            <a:xfrm>
              <a:off x="997" y="2071"/>
              <a:ext cx="1260" cy="377"/>
            </a:xfrm>
            <a:prstGeom prst="straightConnector1">
              <a:avLst/>
            </a:prstGeom>
            <a:noFill/>
            <a:ln cap="flat" cmpd="sng" w="9525">
              <a:solidFill>
                <a:schemeClr val="dk1"/>
              </a:solidFill>
              <a:prstDash val="solid"/>
              <a:miter lim="800000"/>
              <a:headEnd len="med" w="med" type="none"/>
              <a:tailEnd len="med" w="med" type="none"/>
            </a:ln>
          </p:spPr>
        </p:cxnSp>
        <p:cxnSp>
          <p:nvCxnSpPr>
            <p:cNvPr id="1600" name="Google Shape;1600;p117"/>
            <p:cNvCxnSpPr/>
            <p:nvPr/>
          </p:nvCxnSpPr>
          <p:spPr>
            <a:xfrm>
              <a:off x="997" y="2071"/>
              <a:ext cx="1260" cy="1367"/>
            </a:xfrm>
            <a:prstGeom prst="straightConnector1">
              <a:avLst/>
            </a:prstGeom>
            <a:noFill/>
            <a:ln cap="flat" cmpd="sng" w="9525">
              <a:solidFill>
                <a:schemeClr val="dk1"/>
              </a:solidFill>
              <a:prstDash val="solid"/>
              <a:miter lim="800000"/>
              <a:headEnd len="med" w="med" type="none"/>
              <a:tailEnd len="med" w="med" type="none"/>
            </a:ln>
          </p:spPr>
        </p:cxnSp>
      </p:grpSp>
      <p:sp>
        <p:nvSpPr>
          <p:cNvPr id="1601" name="Google Shape;1601;p117"/>
          <p:cNvSpPr txBox="1"/>
          <p:nvPr/>
        </p:nvSpPr>
        <p:spPr>
          <a:xfrm>
            <a:off x="228600" y="609600"/>
            <a:ext cx="8915400" cy="19383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2"/>
              </a:buClr>
              <a:buSzPts val="1800"/>
              <a:buFont typeface="Times New Roman"/>
              <a:buNone/>
            </a:pPr>
            <a:r>
              <a:rPr b="1" i="0" lang="en-US" sz="1800" u="none">
                <a:solidFill>
                  <a:schemeClr val="dk2"/>
                </a:solidFill>
                <a:latin typeface="Times New Roman"/>
                <a:ea typeface="Times New Roman"/>
                <a:cs typeface="Times New Roman"/>
                <a:sym typeface="Times New Roman"/>
              </a:rPr>
              <a:t>*</a:t>
            </a:r>
            <a:r>
              <a:rPr b="1" i="0" lang="en-US" sz="2400" u="none">
                <a:solidFill>
                  <a:schemeClr val="dk2"/>
                </a:solidFill>
                <a:latin typeface="Times New Roman"/>
                <a:ea typeface="Times New Roman"/>
                <a:cs typeface="Times New Roman"/>
                <a:sym typeface="Times New Roman"/>
              </a:rPr>
              <a:t>Khái niệm:</a:t>
            </a:r>
            <a:endParaRPr/>
          </a:p>
          <a:p>
            <a:pPr indent="0" lvl="0" marL="0" marR="0" rtl="0" algn="just">
              <a:lnSpc>
                <a:spcPct val="100000"/>
              </a:lnSpc>
              <a:spcBef>
                <a:spcPts val="0"/>
              </a:spcBef>
              <a:spcAft>
                <a:spcPts val="0"/>
              </a:spcAft>
              <a:buClr>
                <a:schemeClr val="dk2"/>
              </a:buClr>
              <a:buSzPts val="2400"/>
              <a:buFont typeface="Times New Roman"/>
              <a:buNone/>
            </a:pPr>
            <a:r>
              <a:rPr b="1" i="0" lang="en-US" sz="2400" u="none">
                <a:solidFill>
                  <a:schemeClr val="dk2"/>
                </a:solidFill>
                <a:latin typeface="Times New Roman"/>
                <a:ea typeface="Times New Roman"/>
                <a:cs typeface="Times New Roman"/>
                <a:sym typeface="Times New Roman"/>
              </a:rPr>
              <a:t>- Vĩ nhân: là những cá nhân kiệt xuất, trưởng thành từ phong trào quần chúng, nắm bắt được những vấn đề căn bản nhất trong một lĩnh vực nhất định của thực tiễn và lý luận…</a:t>
            </a:r>
            <a:endParaRPr/>
          </a:p>
          <a:p>
            <a:pPr indent="0" lvl="0" marL="0" marR="0" rtl="0" algn="just">
              <a:lnSpc>
                <a:spcPct val="100000"/>
              </a:lnSpc>
              <a:spcBef>
                <a:spcPts val="0"/>
              </a:spcBef>
              <a:spcAft>
                <a:spcPts val="0"/>
              </a:spcAft>
              <a:buClr>
                <a:schemeClr val="dk2"/>
              </a:buClr>
              <a:buSzPts val="2400"/>
              <a:buFont typeface="Times New Roman"/>
              <a:buNone/>
            </a:pPr>
            <a:r>
              <a:rPr b="1" i="0" lang="en-US" sz="2400" u="none">
                <a:solidFill>
                  <a:schemeClr val="dk2"/>
                </a:solidFill>
                <a:latin typeface="Times New Roman"/>
                <a:ea typeface="Times New Roman"/>
                <a:cs typeface="Times New Roman"/>
                <a:sym typeface="Times New Roman"/>
              </a:rPr>
              <a:t>- Lãnh tụ: Là những vĩ nhân lãnh đạo các phong trào chính trị…</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1"/>
                                        </p:tgtEl>
                                        <p:attrNameLst>
                                          <p:attrName>style.visibility</p:attrName>
                                        </p:attrNameLst>
                                      </p:cBhvr>
                                      <p:to>
                                        <p:strVal val="visible"/>
                                      </p:to>
                                    </p:set>
                                    <p:animEffect filter="fade" transition="in">
                                      <p:cBhvr>
                                        <p:cTn dur="500"/>
                                        <p:tgtEl>
                                          <p:spTgt spid="15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1"/>
                                        </p:tgtEl>
                                        <p:attrNameLst>
                                          <p:attrName>style.visibility</p:attrName>
                                        </p:attrNameLst>
                                      </p:cBhvr>
                                      <p:to>
                                        <p:strVal val="visible"/>
                                      </p:to>
                                    </p:set>
                                    <p:animEffect filter="fade" transition="in">
                                      <p:cBhvr>
                                        <p:cTn dur="500"/>
                                        <p:tgtEl>
                                          <p:spTgt spid="16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grpSp>
        <p:nvGrpSpPr>
          <p:cNvPr id="1606" name="Google Shape;1606;p118"/>
          <p:cNvGrpSpPr/>
          <p:nvPr/>
        </p:nvGrpSpPr>
        <p:grpSpPr>
          <a:xfrm>
            <a:off x="381000" y="39687"/>
            <a:ext cx="8229600" cy="6635750"/>
            <a:chOff x="0" y="314"/>
            <a:chExt cx="5616" cy="4006"/>
          </a:xfrm>
        </p:grpSpPr>
        <p:sp>
          <p:nvSpPr>
            <p:cNvPr id="1607" name="Google Shape;1607;p118"/>
            <p:cNvSpPr txBox="1"/>
            <p:nvPr/>
          </p:nvSpPr>
          <p:spPr>
            <a:xfrm>
              <a:off x="1056" y="336"/>
              <a:ext cx="3888" cy="528"/>
            </a:xfrm>
            <a:prstGeom prst="rect">
              <a:avLst/>
            </a:prstGeom>
            <a:solidFill>
              <a:schemeClr val="accent1"/>
            </a:solidFill>
            <a:ln cap="flat" cmpd="sng" w="9525">
              <a:solidFill>
                <a:schemeClr val="dk1"/>
              </a:solidFill>
              <a:prstDash val="solid"/>
              <a:miter lim="800000"/>
              <a:headEnd len="sm" w="sm" type="none"/>
              <a:tailEnd len="sm" w="sm" type="none"/>
            </a:ln>
            <a:effectLst>
              <a:outerShdw blurRad="63500" dir="13500000" dist="107763">
                <a:schemeClr val="lt2"/>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1608" name="Google Shape;1608;p118"/>
            <p:cNvSpPr txBox="1"/>
            <p:nvPr/>
          </p:nvSpPr>
          <p:spPr>
            <a:xfrm>
              <a:off x="1056" y="314"/>
              <a:ext cx="3792" cy="650"/>
            </a:xfrm>
            <a:prstGeom prst="rect">
              <a:avLst/>
            </a:prstGeom>
            <a:solidFill>
              <a:srgbClr val="FEF2E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Quan hệ giữa quần chúng nhân dân và vĩ nhân, lãnh tụ</a:t>
              </a:r>
              <a:endParaRPr/>
            </a:p>
          </p:txBody>
        </p:sp>
        <p:sp>
          <p:nvSpPr>
            <p:cNvPr id="1609" name="Google Shape;1609;p118"/>
            <p:cNvSpPr txBox="1"/>
            <p:nvPr/>
          </p:nvSpPr>
          <p:spPr>
            <a:xfrm>
              <a:off x="865" y="1343"/>
              <a:ext cx="1391" cy="576"/>
            </a:xfrm>
            <a:prstGeom prst="rect">
              <a:avLst/>
            </a:prstGeom>
            <a:solidFill>
              <a:schemeClr val="accent1"/>
            </a:solidFill>
            <a:ln cap="flat" cmpd="sng" w="9525">
              <a:solidFill>
                <a:srgbClr val="CCCC00"/>
              </a:solidFill>
              <a:prstDash val="solid"/>
              <a:miter lim="800000"/>
              <a:headEnd len="sm" w="sm" type="none"/>
              <a:tailEnd len="sm" w="sm" type="none"/>
            </a:ln>
            <a:effectLst>
              <a:outerShdw blurRad="63500" dir="13500000" dist="107763">
                <a:schemeClr val="lt2"/>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1610" name="Google Shape;1610;p118"/>
            <p:cNvSpPr txBox="1"/>
            <p:nvPr/>
          </p:nvSpPr>
          <p:spPr>
            <a:xfrm>
              <a:off x="3792" y="1296"/>
              <a:ext cx="1441" cy="576"/>
            </a:xfrm>
            <a:prstGeom prst="rect">
              <a:avLst/>
            </a:prstGeom>
            <a:solidFill>
              <a:schemeClr val="accent1"/>
            </a:solidFill>
            <a:ln cap="flat" cmpd="sng" w="9525">
              <a:solidFill>
                <a:schemeClr val="dk1"/>
              </a:solidFill>
              <a:prstDash val="solid"/>
              <a:miter lim="800000"/>
              <a:headEnd len="sm" w="sm" type="none"/>
              <a:tailEnd len="sm" w="sm" type="none"/>
            </a:ln>
            <a:effectLst>
              <a:outerShdw blurRad="63500" dir="13500000" dist="107763">
                <a:schemeClr val="lt2"/>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1611" name="Google Shape;1611;p118"/>
            <p:cNvSpPr txBox="1"/>
            <p:nvPr/>
          </p:nvSpPr>
          <p:spPr>
            <a:xfrm>
              <a:off x="3936" y="1439"/>
              <a:ext cx="1201" cy="316"/>
            </a:xfrm>
            <a:prstGeom prst="rect">
              <a:avLst/>
            </a:prstGeom>
            <a:solidFill>
              <a:srgbClr val="FEF2E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Khác biệt</a:t>
              </a:r>
              <a:endParaRPr/>
            </a:p>
          </p:txBody>
        </p:sp>
        <p:sp>
          <p:nvSpPr>
            <p:cNvPr id="1612" name="Google Shape;1612;p118"/>
            <p:cNvSpPr txBox="1"/>
            <p:nvPr/>
          </p:nvSpPr>
          <p:spPr>
            <a:xfrm>
              <a:off x="918" y="1366"/>
              <a:ext cx="1200" cy="576"/>
            </a:xfrm>
            <a:prstGeom prst="rect">
              <a:avLst/>
            </a:prstGeom>
            <a:solidFill>
              <a:srgbClr val="FEF2E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Thống nhất</a:t>
              </a:r>
              <a:endParaRPr/>
            </a:p>
          </p:txBody>
        </p:sp>
        <p:sp>
          <p:nvSpPr>
            <p:cNvPr id="1613" name="Google Shape;1613;p118"/>
            <p:cNvSpPr txBox="1"/>
            <p:nvPr/>
          </p:nvSpPr>
          <p:spPr>
            <a:xfrm>
              <a:off x="0" y="2304"/>
              <a:ext cx="1392" cy="2016"/>
            </a:xfrm>
            <a:prstGeom prst="rect">
              <a:avLst/>
            </a:prstGeom>
            <a:solidFill>
              <a:schemeClr val="accent1"/>
            </a:solidFill>
            <a:ln cap="flat" cmpd="sng" w="9525">
              <a:solidFill>
                <a:schemeClr val="dk1"/>
              </a:solidFill>
              <a:prstDash val="solid"/>
              <a:miter lim="800000"/>
              <a:headEnd len="sm" w="sm" type="none"/>
              <a:tailEnd len="sm" w="sm" type="none"/>
            </a:ln>
            <a:effectLst>
              <a:outerShdw blurRad="63500" dir="13500000" dist="107763">
                <a:schemeClr val="lt2"/>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1614" name="Google Shape;1614;p118"/>
            <p:cNvSpPr txBox="1"/>
            <p:nvPr/>
          </p:nvSpPr>
          <p:spPr>
            <a:xfrm>
              <a:off x="1680" y="2304"/>
              <a:ext cx="1152" cy="2016"/>
            </a:xfrm>
            <a:prstGeom prst="rect">
              <a:avLst/>
            </a:prstGeom>
            <a:solidFill>
              <a:schemeClr val="accent1"/>
            </a:solidFill>
            <a:ln cap="flat" cmpd="sng" w="9525">
              <a:solidFill>
                <a:schemeClr val="dk1"/>
              </a:solidFill>
              <a:prstDash val="solid"/>
              <a:miter lim="800000"/>
              <a:headEnd len="sm" w="sm" type="none"/>
              <a:tailEnd len="sm" w="sm" type="none"/>
            </a:ln>
            <a:effectLst>
              <a:outerShdw blurRad="63500" dir="13500000" dist="107763">
                <a:schemeClr val="lt2"/>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1615" name="Google Shape;1615;p118"/>
            <p:cNvSpPr txBox="1"/>
            <p:nvPr/>
          </p:nvSpPr>
          <p:spPr>
            <a:xfrm>
              <a:off x="3120" y="2304"/>
              <a:ext cx="1104" cy="2016"/>
            </a:xfrm>
            <a:prstGeom prst="rect">
              <a:avLst/>
            </a:prstGeom>
            <a:solidFill>
              <a:schemeClr val="accent1"/>
            </a:solidFill>
            <a:ln cap="flat" cmpd="sng" w="9525">
              <a:solidFill>
                <a:schemeClr val="dk1"/>
              </a:solidFill>
              <a:prstDash val="solid"/>
              <a:miter lim="800000"/>
              <a:headEnd len="sm" w="sm" type="none"/>
              <a:tailEnd len="sm" w="sm" type="none"/>
            </a:ln>
            <a:effectLst>
              <a:outerShdw blurRad="63500" dir="13500000" dist="107763">
                <a:schemeClr val="lt2"/>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1616" name="Google Shape;1616;p118"/>
            <p:cNvSpPr txBox="1"/>
            <p:nvPr/>
          </p:nvSpPr>
          <p:spPr>
            <a:xfrm>
              <a:off x="4464" y="2304"/>
              <a:ext cx="1152" cy="2016"/>
            </a:xfrm>
            <a:prstGeom prst="rect">
              <a:avLst/>
            </a:prstGeom>
            <a:solidFill>
              <a:schemeClr val="accent1"/>
            </a:solidFill>
            <a:ln cap="flat" cmpd="sng" w="9525">
              <a:solidFill>
                <a:schemeClr val="dk1"/>
              </a:solidFill>
              <a:prstDash val="solid"/>
              <a:miter lim="800000"/>
              <a:headEnd len="sm" w="sm" type="none"/>
              <a:tailEnd len="sm" w="sm" type="none"/>
            </a:ln>
            <a:effectLst>
              <a:outerShdw blurRad="63500" dir="13500000" dist="107763">
                <a:schemeClr val="lt2"/>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1617" name="Google Shape;1617;p118"/>
            <p:cNvSpPr txBox="1"/>
            <p:nvPr/>
          </p:nvSpPr>
          <p:spPr>
            <a:xfrm>
              <a:off x="0" y="2400"/>
              <a:ext cx="1440" cy="1895"/>
            </a:xfrm>
            <a:prstGeom prst="rect">
              <a:avLst/>
            </a:prstGeom>
            <a:solidFill>
              <a:srgbClr val="FEF2E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200"/>
                <a:buFont typeface="Times New Roman"/>
                <a:buNone/>
              </a:pPr>
              <a:r>
                <a:rPr b="1" i="0" lang="en-US" sz="2200" u="none">
                  <a:solidFill>
                    <a:schemeClr val="dk1"/>
                  </a:solidFill>
                  <a:latin typeface="Times New Roman"/>
                  <a:ea typeface="Times New Roman"/>
                  <a:cs typeface="Times New Roman"/>
                  <a:sym typeface="Times New Roman"/>
                </a:rPr>
                <a:t>Không có phong trào quần chúng không có lãnh tụ. Không có lãnh tụ phong trào quần chúng không thể thắng lợi </a:t>
              </a:r>
              <a:endParaRPr/>
            </a:p>
          </p:txBody>
        </p:sp>
        <p:sp>
          <p:nvSpPr>
            <p:cNvPr id="1618" name="Google Shape;1618;p118"/>
            <p:cNvSpPr txBox="1"/>
            <p:nvPr/>
          </p:nvSpPr>
          <p:spPr>
            <a:xfrm>
              <a:off x="1824" y="2496"/>
              <a:ext cx="912" cy="1690"/>
            </a:xfrm>
            <a:prstGeom prst="rect">
              <a:avLst/>
            </a:prstGeom>
            <a:solidFill>
              <a:srgbClr val="FEF2E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Thống nhất trong mục đích và lợi ích</a:t>
              </a:r>
              <a:endParaRPr/>
            </a:p>
          </p:txBody>
        </p:sp>
        <p:sp>
          <p:nvSpPr>
            <p:cNvPr id="1619" name="Google Shape;1619;p118"/>
            <p:cNvSpPr txBox="1"/>
            <p:nvPr/>
          </p:nvSpPr>
          <p:spPr>
            <a:xfrm>
              <a:off x="3216" y="2400"/>
              <a:ext cx="960" cy="1802"/>
            </a:xfrm>
            <a:prstGeom prst="rect">
              <a:avLst/>
            </a:prstGeom>
            <a:solidFill>
              <a:srgbClr val="FEF2E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200"/>
                <a:buFont typeface="Times New Roman"/>
                <a:buNone/>
              </a:pPr>
              <a:r>
                <a:rPr b="1" i="0" lang="en-US" sz="2200" u="none">
                  <a:solidFill>
                    <a:schemeClr val="dk1"/>
                  </a:solidFill>
                  <a:latin typeface="Times New Roman"/>
                  <a:ea typeface="Times New Roman"/>
                  <a:cs typeface="Times New Roman"/>
                  <a:sym typeface="Times New Roman"/>
                </a:rPr>
                <a:t>Quần chúng nhân dân quyết định sự phát triển xã hội . </a:t>
              </a:r>
              <a:endParaRPr/>
            </a:p>
          </p:txBody>
        </p:sp>
        <p:sp>
          <p:nvSpPr>
            <p:cNvPr id="1620" name="Google Shape;1620;p118"/>
            <p:cNvSpPr txBox="1"/>
            <p:nvPr/>
          </p:nvSpPr>
          <p:spPr>
            <a:xfrm>
              <a:off x="4560" y="2448"/>
              <a:ext cx="960" cy="1416"/>
            </a:xfrm>
            <a:prstGeom prst="rect">
              <a:avLst/>
            </a:prstGeom>
            <a:solidFill>
              <a:srgbClr val="FEF2E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Lãnh tụ thúc đẩy sự phát triển của lịch sử.</a:t>
              </a:r>
              <a:endParaRPr/>
            </a:p>
          </p:txBody>
        </p:sp>
        <p:cxnSp>
          <p:nvCxnSpPr>
            <p:cNvPr id="1621" name="Google Shape;1621;p118"/>
            <p:cNvCxnSpPr/>
            <p:nvPr/>
          </p:nvCxnSpPr>
          <p:spPr>
            <a:xfrm flipH="1">
              <a:off x="1584" y="886"/>
              <a:ext cx="1380" cy="458"/>
            </a:xfrm>
            <a:prstGeom prst="straightConnector1">
              <a:avLst/>
            </a:prstGeom>
            <a:noFill/>
            <a:ln cap="flat" cmpd="sng" w="9525">
              <a:solidFill>
                <a:schemeClr val="dk1"/>
              </a:solidFill>
              <a:prstDash val="solid"/>
              <a:miter lim="800000"/>
              <a:headEnd len="med" w="med" type="none"/>
              <a:tailEnd len="med" w="med" type="none"/>
            </a:ln>
          </p:spPr>
        </p:cxnSp>
        <p:cxnSp>
          <p:nvCxnSpPr>
            <p:cNvPr id="1622" name="Google Shape;1622;p118"/>
            <p:cNvCxnSpPr/>
            <p:nvPr/>
          </p:nvCxnSpPr>
          <p:spPr>
            <a:xfrm>
              <a:off x="2964" y="886"/>
              <a:ext cx="1596" cy="410"/>
            </a:xfrm>
            <a:prstGeom prst="straightConnector1">
              <a:avLst/>
            </a:prstGeom>
            <a:noFill/>
            <a:ln cap="flat" cmpd="sng" w="9525">
              <a:solidFill>
                <a:schemeClr val="dk1"/>
              </a:solidFill>
              <a:prstDash val="solid"/>
              <a:miter lim="800000"/>
              <a:headEnd len="med" w="med" type="none"/>
              <a:tailEnd len="med" w="med" type="none"/>
            </a:ln>
          </p:spPr>
        </p:cxnSp>
        <p:cxnSp>
          <p:nvCxnSpPr>
            <p:cNvPr id="1623" name="Google Shape;1623;p118"/>
            <p:cNvCxnSpPr/>
            <p:nvPr/>
          </p:nvCxnSpPr>
          <p:spPr>
            <a:xfrm flipH="1">
              <a:off x="576" y="1920"/>
              <a:ext cx="864" cy="384"/>
            </a:xfrm>
            <a:prstGeom prst="straightConnector1">
              <a:avLst/>
            </a:prstGeom>
            <a:noFill/>
            <a:ln cap="flat" cmpd="sng" w="9525">
              <a:solidFill>
                <a:schemeClr val="dk1"/>
              </a:solidFill>
              <a:prstDash val="solid"/>
              <a:miter lim="800000"/>
              <a:headEnd len="med" w="med" type="none"/>
              <a:tailEnd len="med" w="med" type="none"/>
            </a:ln>
          </p:spPr>
        </p:cxnSp>
        <p:cxnSp>
          <p:nvCxnSpPr>
            <p:cNvPr id="1624" name="Google Shape;1624;p118"/>
            <p:cNvCxnSpPr/>
            <p:nvPr/>
          </p:nvCxnSpPr>
          <p:spPr>
            <a:xfrm>
              <a:off x="1392" y="1920"/>
              <a:ext cx="960" cy="384"/>
            </a:xfrm>
            <a:prstGeom prst="straightConnector1">
              <a:avLst/>
            </a:prstGeom>
            <a:noFill/>
            <a:ln cap="flat" cmpd="sng" w="9525">
              <a:solidFill>
                <a:schemeClr val="dk1"/>
              </a:solidFill>
              <a:prstDash val="solid"/>
              <a:miter lim="800000"/>
              <a:headEnd len="med" w="med" type="none"/>
              <a:tailEnd len="med" w="med" type="none"/>
            </a:ln>
          </p:spPr>
        </p:cxnSp>
        <p:cxnSp>
          <p:nvCxnSpPr>
            <p:cNvPr id="1625" name="Google Shape;1625;p118"/>
            <p:cNvCxnSpPr/>
            <p:nvPr/>
          </p:nvCxnSpPr>
          <p:spPr>
            <a:xfrm flipH="1">
              <a:off x="3744" y="1872"/>
              <a:ext cx="672" cy="432"/>
            </a:xfrm>
            <a:prstGeom prst="straightConnector1">
              <a:avLst/>
            </a:prstGeom>
            <a:noFill/>
            <a:ln cap="flat" cmpd="sng" w="9525">
              <a:solidFill>
                <a:schemeClr val="dk1"/>
              </a:solidFill>
              <a:prstDash val="solid"/>
              <a:miter lim="800000"/>
              <a:headEnd len="med" w="med" type="none"/>
              <a:tailEnd len="med" w="med" type="none"/>
            </a:ln>
          </p:spPr>
        </p:cxnSp>
        <p:cxnSp>
          <p:nvCxnSpPr>
            <p:cNvPr id="1626" name="Google Shape;1626;p118"/>
            <p:cNvCxnSpPr/>
            <p:nvPr/>
          </p:nvCxnSpPr>
          <p:spPr>
            <a:xfrm>
              <a:off x="4416" y="1824"/>
              <a:ext cx="0" cy="0"/>
            </a:xfrm>
            <a:prstGeom prst="straightConnector1">
              <a:avLst/>
            </a:prstGeom>
            <a:noFill/>
            <a:ln cap="flat" cmpd="sng" w="9525">
              <a:solidFill>
                <a:schemeClr val="dk1"/>
              </a:solidFill>
              <a:prstDash val="solid"/>
              <a:miter lim="800000"/>
              <a:headEnd len="med" w="med" type="none"/>
              <a:tailEnd len="med" w="med" type="none"/>
            </a:ln>
          </p:spPr>
        </p:cxnSp>
        <p:cxnSp>
          <p:nvCxnSpPr>
            <p:cNvPr id="1627" name="Google Shape;1627;p118"/>
            <p:cNvCxnSpPr/>
            <p:nvPr/>
          </p:nvCxnSpPr>
          <p:spPr>
            <a:xfrm>
              <a:off x="4416" y="1872"/>
              <a:ext cx="624" cy="432"/>
            </a:xfrm>
            <a:prstGeom prst="straightConnector1">
              <a:avLst/>
            </a:prstGeom>
            <a:noFill/>
            <a:ln cap="flat" cmpd="sng" w="9525">
              <a:solidFill>
                <a:schemeClr val="dk1"/>
              </a:solidFill>
              <a:prstDash val="solid"/>
              <a:miter lim="800000"/>
              <a:headEnd len="med" w="med" type="none"/>
              <a:tailEnd len="med" w="med" type="none"/>
            </a:ln>
          </p:spPr>
        </p:cxnSp>
      </p:grpSp>
      <p:sp>
        <p:nvSpPr>
          <p:cNvPr id="1628" name="Google Shape;1628;p118"/>
          <p:cNvSpPr txBox="1"/>
          <p:nvPr/>
        </p:nvSpPr>
        <p:spPr>
          <a:xfrm>
            <a:off x="457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Verdana"/>
              <a:buNone/>
            </a:pPr>
            <a:r>
              <a:rPr b="0" i="0" lang="en-US" sz="1400" u="none">
                <a:solidFill>
                  <a:schemeClr val="dk1"/>
                </a:solidFill>
                <a:latin typeface="Verdana"/>
                <a:ea typeface="Verdana"/>
                <a:cs typeface="Verdana"/>
                <a:sym typeface="Verdana"/>
              </a:rPr>
              <a:t>*</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119"/>
          <p:cNvSpPr txBox="1"/>
          <p:nvPr/>
        </p:nvSpPr>
        <p:spPr>
          <a:xfrm>
            <a:off x="1600200" y="228600"/>
            <a:ext cx="685800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a:solidFill>
                  <a:schemeClr val="lt1"/>
                </a:solidFill>
                <a:latin typeface="Times New Roman"/>
                <a:ea typeface="Times New Roman"/>
                <a:cs typeface="Times New Roman"/>
                <a:sym typeface="Times New Roman"/>
              </a:rPr>
              <a:t>     </a:t>
            </a:r>
            <a:r>
              <a:rPr b="1" i="0" lang="en-US" sz="3600" u="none">
                <a:solidFill>
                  <a:schemeClr val="dk1"/>
                </a:solidFill>
                <a:latin typeface="Times New Roman"/>
                <a:ea typeface="Times New Roman"/>
                <a:cs typeface="Times New Roman"/>
                <a:sym typeface="Times New Roman"/>
              </a:rPr>
              <a:t>Ý nghĩa phương pháp luận. </a:t>
            </a:r>
            <a:endParaRPr/>
          </a:p>
        </p:txBody>
      </p:sp>
      <p:grpSp>
        <p:nvGrpSpPr>
          <p:cNvPr id="1634" name="Google Shape;1634;p119"/>
          <p:cNvGrpSpPr/>
          <p:nvPr/>
        </p:nvGrpSpPr>
        <p:grpSpPr>
          <a:xfrm>
            <a:off x="0" y="1306512"/>
            <a:ext cx="8686800" cy="5018087"/>
            <a:chOff x="1152" y="1298"/>
            <a:chExt cx="1440" cy="1584"/>
          </a:xfrm>
        </p:grpSpPr>
        <p:cxnSp>
          <p:nvCxnSpPr>
            <p:cNvPr id="1635" name="Google Shape;1635;p119"/>
            <p:cNvCxnSpPr/>
            <p:nvPr/>
          </p:nvCxnSpPr>
          <p:spPr>
            <a:xfrm rot="10800000">
              <a:off x="1584" y="1586"/>
              <a:ext cx="144" cy="1152"/>
            </a:xfrm>
            <a:prstGeom prst="bentConnector2">
              <a:avLst/>
            </a:prstGeom>
            <a:solidFill>
              <a:srgbClr val="FFFFFF"/>
            </a:solidFill>
            <a:ln cap="flat" cmpd="sng" w="28575">
              <a:solidFill>
                <a:schemeClr val="dk1"/>
              </a:solidFill>
              <a:prstDash val="solid"/>
              <a:miter lim="800000"/>
              <a:headEnd len="med" w="med" type="none"/>
              <a:tailEnd len="med" w="med" type="none"/>
            </a:ln>
          </p:spPr>
        </p:cxnSp>
        <p:cxnSp>
          <p:nvCxnSpPr>
            <p:cNvPr id="1636" name="Google Shape;1636;p119"/>
            <p:cNvCxnSpPr/>
            <p:nvPr/>
          </p:nvCxnSpPr>
          <p:spPr>
            <a:xfrm rot="10800000">
              <a:off x="1584" y="1586"/>
              <a:ext cx="144" cy="720"/>
            </a:xfrm>
            <a:prstGeom prst="bentConnector2">
              <a:avLst/>
            </a:prstGeom>
            <a:solidFill>
              <a:srgbClr val="FFFFFF"/>
            </a:solidFill>
            <a:ln cap="flat" cmpd="sng" w="28575">
              <a:solidFill>
                <a:schemeClr val="dk1"/>
              </a:solidFill>
              <a:prstDash val="solid"/>
              <a:miter lim="800000"/>
              <a:headEnd len="med" w="med" type="none"/>
              <a:tailEnd len="med" w="med" type="none"/>
            </a:ln>
          </p:spPr>
        </p:cxnSp>
        <p:cxnSp>
          <p:nvCxnSpPr>
            <p:cNvPr id="1637" name="Google Shape;1637;p119"/>
            <p:cNvCxnSpPr/>
            <p:nvPr/>
          </p:nvCxnSpPr>
          <p:spPr>
            <a:xfrm rot="10800000">
              <a:off x="1584" y="1586"/>
              <a:ext cx="144" cy="288"/>
            </a:xfrm>
            <a:prstGeom prst="bentConnector2">
              <a:avLst/>
            </a:prstGeom>
            <a:solidFill>
              <a:srgbClr val="FFFFFF"/>
            </a:solidFill>
            <a:ln cap="flat" cmpd="sng" w="28575">
              <a:solidFill>
                <a:schemeClr val="dk1"/>
              </a:solidFill>
              <a:prstDash val="solid"/>
              <a:miter lim="800000"/>
              <a:headEnd len="med" w="med" type="none"/>
              <a:tailEnd len="med" w="med" type="none"/>
            </a:ln>
          </p:spPr>
        </p:cxnSp>
        <p:sp>
          <p:nvSpPr>
            <p:cNvPr id="1638" name="Google Shape;1638;p119"/>
            <p:cNvSpPr/>
            <p:nvPr/>
          </p:nvSpPr>
          <p:spPr>
            <a:xfrm>
              <a:off x="1152" y="1298"/>
              <a:ext cx="864" cy="288"/>
            </a:xfrm>
            <a:prstGeom prst="roundRect">
              <a:avLst>
                <a:gd fmla="val 16667" name="adj"/>
              </a:avLst>
            </a:prstGeom>
            <a:solidFill>
              <a:schemeClr val="accen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CC0000"/>
                </a:buClr>
                <a:buSzPts val="3600"/>
                <a:buFont typeface="Times New Roman"/>
                <a:buNone/>
              </a:pPr>
              <a:r>
                <a:rPr b="1" i="0" lang="en-US" sz="3600" u="none">
                  <a:solidFill>
                    <a:srgbClr val="CC0000"/>
                  </a:solidFill>
                  <a:latin typeface="Times New Roman"/>
                  <a:ea typeface="Times New Roman"/>
                  <a:cs typeface="Times New Roman"/>
                  <a:sym typeface="Times New Roman"/>
                </a:rPr>
                <a:t>Ý NGHĨA PP LUẬN</a:t>
              </a:r>
              <a:endParaRPr/>
            </a:p>
          </p:txBody>
        </p:sp>
        <p:sp>
          <p:nvSpPr>
            <p:cNvPr id="1639" name="Google Shape;1639;p119"/>
            <p:cNvSpPr/>
            <p:nvPr/>
          </p:nvSpPr>
          <p:spPr>
            <a:xfrm>
              <a:off x="1728" y="1730"/>
              <a:ext cx="864" cy="288"/>
            </a:xfrm>
            <a:prstGeom prst="roundRect">
              <a:avLst>
                <a:gd fmla="val 16667" name="adj"/>
              </a:avLst>
            </a:prstGeom>
            <a:solidFill>
              <a:schemeClr val="accen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70000"/>
                </a:lnSpc>
                <a:spcBef>
                  <a:spcPts val="0"/>
                </a:spcBef>
                <a:spcAft>
                  <a:spcPts val="0"/>
                </a:spcAft>
                <a:buClr>
                  <a:srgbClr val="000066"/>
                </a:buClr>
                <a:buSzPts val="2400"/>
                <a:buFont typeface="Times New Roman"/>
                <a:buNone/>
              </a:pPr>
              <a:r>
                <a:rPr b="1" i="0" lang="en-US" sz="2400" u="none">
                  <a:solidFill>
                    <a:srgbClr val="000066"/>
                  </a:solidFill>
                  <a:latin typeface="Times New Roman"/>
                  <a:ea typeface="Times New Roman"/>
                  <a:cs typeface="Times New Roman"/>
                  <a:sym typeface="Times New Roman"/>
                </a:rPr>
                <a:t>G/thích KH về lịch sử</a:t>
              </a:r>
              <a:r>
                <a:rPr b="0" i="0" lang="en-US" sz="2400" u="none">
                  <a:solidFill>
                    <a:srgbClr val="000066"/>
                  </a:solidFill>
                  <a:latin typeface="Times New Roman"/>
                  <a:ea typeface="Times New Roman"/>
                  <a:cs typeface="Times New Roman"/>
                  <a:sym typeface="Times New Roman"/>
                </a:rPr>
                <a:t>. </a:t>
              </a:r>
              <a:r>
                <a:rPr b="1" i="0" lang="en-US" sz="2400" u="none">
                  <a:solidFill>
                    <a:srgbClr val="000066"/>
                  </a:solidFill>
                  <a:latin typeface="Times New Roman"/>
                  <a:ea typeface="Times New Roman"/>
                  <a:cs typeface="Times New Roman"/>
                  <a:sym typeface="Times New Roman"/>
                </a:rPr>
                <a:t>Phê phán </a:t>
              </a:r>
              <a:endParaRPr/>
            </a:p>
            <a:p>
              <a:pPr indent="0" lvl="0" marL="0" marR="0" rtl="0" algn="ctr">
                <a:lnSpc>
                  <a:spcPct val="70000"/>
                </a:lnSpc>
                <a:spcBef>
                  <a:spcPts val="1200"/>
                </a:spcBef>
                <a:spcAft>
                  <a:spcPts val="0"/>
                </a:spcAft>
                <a:buClr>
                  <a:srgbClr val="000066"/>
                </a:buClr>
                <a:buSzPts val="2400"/>
                <a:buFont typeface="Times New Roman"/>
                <a:buNone/>
              </a:pPr>
              <a:r>
                <a:rPr b="1" i="0" lang="en-US" sz="2400" u="none">
                  <a:solidFill>
                    <a:srgbClr val="000066"/>
                  </a:solidFill>
                  <a:latin typeface="Times New Roman"/>
                  <a:ea typeface="Times New Roman"/>
                  <a:cs typeface="Times New Roman"/>
                  <a:sym typeface="Times New Roman"/>
                </a:rPr>
                <a:t>các Q/điểm DT, siêu hình ...</a:t>
              </a:r>
              <a:endParaRPr/>
            </a:p>
          </p:txBody>
        </p:sp>
        <p:sp>
          <p:nvSpPr>
            <p:cNvPr id="1640" name="Google Shape;1640;p119"/>
            <p:cNvSpPr/>
            <p:nvPr/>
          </p:nvSpPr>
          <p:spPr>
            <a:xfrm>
              <a:off x="1728" y="2162"/>
              <a:ext cx="864" cy="288"/>
            </a:xfrm>
            <a:prstGeom prst="roundRect">
              <a:avLst>
                <a:gd fmla="val 16667" name="adj"/>
              </a:avLst>
            </a:prstGeom>
            <a:solidFill>
              <a:schemeClr val="accen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66"/>
                </a:buClr>
                <a:buSzPts val="2400"/>
                <a:buFont typeface="Times New Roman"/>
                <a:buNone/>
              </a:pPr>
              <a:r>
                <a:rPr b="1" i="0" lang="en-US" sz="2400" u="none">
                  <a:solidFill>
                    <a:srgbClr val="000066"/>
                  </a:solidFill>
                  <a:latin typeface="Times New Roman"/>
                  <a:ea typeface="Times New Roman"/>
                  <a:cs typeface="Times New Roman"/>
                  <a:sym typeface="Times New Roman"/>
                </a:rPr>
                <a:t>Quán triệt quan điểm quần chúng</a:t>
              </a:r>
              <a:endParaRPr/>
            </a:p>
          </p:txBody>
        </p:sp>
        <p:sp>
          <p:nvSpPr>
            <p:cNvPr id="1641" name="Google Shape;1641;p119"/>
            <p:cNvSpPr/>
            <p:nvPr/>
          </p:nvSpPr>
          <p:spPr>
            <a:xfrm>
              <a:off x="1728" y="2594"/>
              <a:ext cx="864" cy="288"/>
            </a:xfrm>
            <a:prstGeom prst="roundRect">
              <a:avLst>
                <a:gd fmla="val 16667" name="adj"/>
              </a:avLst>
            </a:prstGeom>
            <a:solidFill>
              <a:schemeClr val="accen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66"/>
                </a:buClr>
                <a:buSzPts val="2400"/>
                <a:buFont typeface="Times New Roman"/>
                <a:buNone/>
              </a:pPr>
              <a:r>
                <a:rPr b="1" i="0" lang="en-US" sz="2400" u="none">
                  <a:solidFill>
                    <a:srgbClr val="000066"/>
                  </a:solidFill>
                  <a:latin typeface="Times New Roman"/>
                  <a:ea typeface="Times New Roman"/>
                  <a:cs typeface="Times New Roman"/>
                  <a:sym typeface="Times New Roman"/>
                </a:rPr>
                <a:t>Chống tệ sùng bái cá nhân</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12"/>
          <p:cNvSpPr txBox="1"/>
          <p:nvPr/>
        </p:nvSpPr>
        <p:spPr>
          <a:xfrm>
            <a:off x="1371600" y="3200400"/>
            <a:ext cx="7143750" cy="584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Trình độ KT nào thì cách thức tổ chức ấy.</a:t>
            </a:r>
            <a:endParaRPr/>
          </a:p>
        </p:txBody>
      </p:sp>
      <p:sp>
        <p:nvSpPr>
          <p:cNvPr id="346" name="Google Shape;346;p12"/>
          <p:cNvSpPr/>
          <p:nvPr/>
        </p:nvSpPr>
        <p:spPr>
          <a:xfrm>
            <a:off x="819150" y="1066800"/>
            <a:ext cx="7696200" cy="771525"/>
          </a:xfrm>
          <a:prstGeom prst="ellipse">
            <a:avLst/>
          </a:prstGeom>
          <a:solidFill>
            <a:srgbClr val="FA9C6B"/>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Times New Roman"/>
              <a:buNone/>
            </a:pPr>
            <a:r>
              <a:rPr b="1" i="1" lang="en-US" sz="2800" u="none">
                <a:solidFill>
                  <a:srgbClr val="000000"/>
                </a:solidFill>
                <a:latin typeface="Times New Roman"/>
                <a:ea typeface="Times New Roman"/>
                <a:cs typeface="Times New Roman"/>
                <a:sym typeface="Times New Roman"/>
              </a:rPr>
              <a:t>PTSX</a:t>
            </a:r>
            <a:endParaRPr/>
          </a:p>
        </p:txBody>
      </p:sp>
      <p:sp>
        <p:nvSpPr>
          <p:cNvPr id="347" name="Google Shape;347;p12"/>
          <p:cNvSpPr/>
          <p:nvPr/>
        </p:nvSpPr>
        <p:spPr>
          <a:xfrm>
            <a:off x="514350" y="2373312"/>
            <a:ext cx="3505200" cy="776287"/>
          </a:xfrm>
          <a:prstGeom prst="roundRect">
            <a:avLst>
              <a:gd fmla="val 16667" name="adj"/>
            </a:avLst>
          </a:pr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Times New Roman"/>
              <a:buNone/>
            </a:pPr>
            <a:r>
              <a:rPr b="0" i="0" lang="en-US" sz="2800" u="none">
                <a:solidFill>
                  <a:srgbClr val="000000"/>
                </a:solidFill>
                <a:latin typeface="Times New Roman"/>
                <a:ea typeface="Times New Roman"/>
                <a:cs typeface="Times New Roman"/>
                <a:sym typeface="Times New Roman"/>
              </a:rPr>
              <a:t>LLSX</a:t>
            </a:r>
            <a:endParaRPr/>
          </a:p>
        </p:txBody>
      </p:sp>
      <p:sp>
        <p:nvSpPr>
          <p:cNvPr id="348" name="Google Shape;348;p12"/>
          <p:cNvSpPr/>
          <p:nvPr/>
        </p:nvSpPr>
        <p:spPr>
          <a:xfrm>
            <a:off x="5257800" y="2387600"/>
            <a:ext cx="3505200" cy="776287"/>
          </a:xfrm>
          <a:prstGeom prst="roundRect">
            <a:avLst>
              <a:gd fmla="val 16667" name="adj"/>
            </a:avLst>
          </a:prstGeom>
          <a:solidFill>
            <a:srgbClr val="FFC8C8"/>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Times New Roman"/>
              <a:buNone/>
            </a:pPr>
            <a:r>
              <a:rPr b="0" i="0" lang="en-US" sz="2800" u="none">
                <a:solidFill>
                  <a:srgbClr val="000000"/>
                </a:solidFill>
                <a:latin typeface="Times New Roman"/>
                <a:ea typeface="Times New Roman"/>
                <a:cs typeface="Times New Roman"/>
                <a:sym typeface="Times New Roman"/>
              </a:rPr>
              <a:t>QHSX</a:t>
            </a:r>
            <a:endParaRPr/>
          </a:p>
        </p:txBody>
      </p:sp>
      <p:sp>
        <p:nvSpPr>
          <p:cNvPr id="349" name="Google Shape;349;p12"/>
          <p:cNvSpPr/>
          <p:nvPr/>
        </p:nvSpPr>
        <p:spPr>
          <a:xfrm rot="5400000">
            <a:off x="4393406" y="-583406"/>
            <a:ext cx="509587" cy="5334000"/>
          </a:xfrm>
          <a:prstGeom prst="leftBrace">
            <a:avLst>
              <a:gd fmla="val 172" name="adj1"/>
              <a:gd fmla="val 50000" name="adj2"/>
            </a:avLst>
          </a:prstGeom>
          <a:noFill/>
          <a:ln cap="flat" cmpd="sng" w="9525">
            <a:solidFill>
              <a:srgbClr val="56ADF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5"/>
                                        </p:tgtEl>
                                        <p:attrNameLst>
                                          <p:attrName>style.visibility</p:attrName>
                                        </p:attrNameLst>
                                      </p:cBhvr>
                                      <p:to>
                                        <p:strVal val="visible"/>
                                      </p:to>
                                    </p:set>
                                    <p:anim calcmode="lin" valueType="num">
                                      <p:cBhvr additive="base">
                                        <p:cTn dur="500"/>
                                        <p:tgtEl>
                                          <p:spTgt spid="345"/>
                                        </p:tgtEl>
                                        <p:attrNameLst>
                                          <p:attrName>ppt_w</p:attrName>
                                        </p:attrNameLst>
                                      </p:cBhvr>
                                      <p:tavLst>
                                        <p:tav fmla="" tm="0">
                                          <p:val>
                                            <p:strVal val="0"/>
                                          </p:val>
                                        </p:tav>
                                        <p:tav fmla="" tm="100000">
                                          <p:val>
                                            <p:strVal val="#ppt_w"/>
                                          </p:val>
                                        </p:tav>
                                      </p:tavLst>
                                    </p:anim>
                                    <p:anim calcmode="lin" valueType="num">
                                      <p:cBhvr additive="base">
                                        <p:cTn dur="500"/>
                                        <p:tgtEl>
                                          <p:spTgt spid="34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500"/>
                                        <p:tgtEl>
                                          <p:spTgt spid="3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2000"/>
                                        <p:tgtEl>
                                          <p:spTgt spid="349"/>
                                        </p:tgtEl>
                                      </p:cBhvr>
                                    </p:animEffect>
                                  </p:childTnLst>
                                </p:cTn>
                              </p:par>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2000"/>
                                        <p:tgtEl>
                                          <p:spTgt spid="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500"/>
                                        <p:tgtEl>
                                          <p:spTgt spid="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120"/>
          <p:cNvSpPr txBox="1"/>
          <p:nvPr>
            <p:ph type="title"/>
          </p:nvPr>
        </p:nvSpPr>
        <p:spPr>
          <a:xfrm>
            <a:off x="457200" y="325437"/>
            <a:ext cx="8229600" cy="92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4. Vấn đề con người trong sự nghiệp cách mạng ở Việt Nam (TNC)</a:t>
            </a:r>
            <a:endParaRPr/>
          </a:p>
        </p:txBody>
      </p:sp>
      <p:sp>
        <p:nvSpPr>
          <p:cNvPr id="1647" name="Google Shape;1647;p120"/>
          <p:cNvSpPr txBox="1"/>
          <p:nvPr>
            <p:ph idx="1" type="body"/>
          </p:nvPr>
        </p:nvSpPr>
        <p:spPr>
          <a:xfrm>
            <a:off x="0" y="1295400"/>
            <a:ext cx="9067800" cy="2490787"/>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Font typeface="Times New Roman"/>
              <a:buChar char="•"/>
            </a:pPr>
            <a:r>
              <a:rPr b="1" i="1" lang="en-US" sz="2800" u="none">
                <a:solidFill>
                  <a:schemeClr val="dk1"/>
                </a:solidFill>
                <a:latin typeface="Times New Roman"/>
                <a:ea typeface="Times New Roman"/>
                <a:cs typeface="Times New Roman"/>
                <a:sym typeface="Times New Roman"/>
              </a:rPr>
              <a:t>Quan điểm của chủ tịch Hồ Chí Minh về con người gồm</a:t>
            </a:r>
            <a:r>
              <a:rPr b="0" i="0" lang="en-US" sz="2800" u="none">
                <a:solidFill>
                  <a:schemeClr val="dk1"/>
                </a:solidFill>
                <a:latin typeface="Times New Roman"/>
                <a:ea typeface="Times New Roman"/>
                <a:cs typeface="Times New Roman"/>
                <a:sym typeface="Times New Roman"/>
              </a:rPr>
              <a:t> nội dung cơ bản là: tư tưởng về giải phóng nhân dân lao động, giải phóng giai cấp, giải phóng dân tộc, tư tưởng về con người vừa là mục tiêu, vừa là động lực của cách mạng, tư tưởng về phát triển con người toàn diện</a:t>
            </a:r>
            <a:endParaRPr/>
          </a:p>
          <a:p>
            <a:pPr indent="-165100" lvl="0" marL="342900" rtl="0" algn="l">
              <a:spcBef>
                <a:spcPts val="560"/>
              </a:spcBef>
              <a:spcAft>
                <a:spcPts val="0"/>
              </a:spcAft>
              <a:buClr>
                <a:schemeClr val="dk1"/>
              </a:buClr>
              <a:buSzPts val="2800"/>
              <a:buFont typeface="Arial"/>
              <a:buNone/>
            </a:pPr>
            <a:r>
              <a:t/>
            </a:r>
            <a:endParaRPr b="0" i="0" sz="2800" u="none">
              <a:solidFill>
                <a:schemeClr val="dk1"/>
              </a:solidFill>
              <a:latin typeface="Times New Roman"/>
              <a:ea typeface="Times New Roman"/>
              <a:cs typeface="Times New Roman"/>
              <a:sym typeface="Times New Roman"/>
            </a:endParaRPr>
          </a:p>
        </p:txBody>
      </p:sp>
      <p:sp>
        <p:nvSpPr>
          <p:cNvPr id="1648" name="Google Shape;1648;p120"/>
          <p:cNvSpPr txBox="1"/>
          <p:nvPr>
            <p:ph idx="1" type="body"/>
          </p:nvPr>
        </p:nvSpPr>
        <p:spPr>
          <a:xfrm>
            <a:off x="0" y="3505200"/>
            <a:ext cx="9144000" cy="2620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800"/>
              <a:buFont typeface="Times New Roman"/>
              <a:buChar char="•"/>
            </a:pPr>
            <a:r>
              <a:rPr b="1" i="1" lang="en-US" sz="2800" u="none">
                <a:solidFill>
                  <a:schemeClr val="dk1"/>
                </a:solidFill>
                <a:latin typeface="Times New Roman"/>
                <a:ea typeface="Times New Roman"/>
                <a:cs typeface="Times New Roman"/>
                <a:sym typeface="Times New Roman"/>
              </a:rPr>
              <a:t>Quan điểm của Đảng CS Việt Nam về con người</a:t>
            </a:r>
            <a:endParaRPr/>
          </a:p>
          <a:p>
            <a:pPr indent="-342900" lvl="0" marL="342900" marR="0" rtl="0" algn="l">
              <a:lnSpc>
                <a:spcPct val="100000"/>
              </a:lnSpc>
              <a:spcBef>
                <a:spcPts val="560"/>
              </a:spcBef>
              <a:spcAft>
                <a:spcPts val="0"/>
              </a:spcAft>
              <a:buClr>
                <a:schemeClr val="dk1"/>
              </a:buClr>
              <a:buSzPts val="2800"/>
              <a:buFont typeface="Times New Roman"/>
              <a:buChar char="•"/>
            </a:pPr>
            <a:r>
              <a:rPr b="0" i="0" lang="en-US" sz="2800" u="none">
                <a:solidFill>
                  <a:schemeClr val="dk1"/>
                </a:solidFill>
                <a:latin typeface="Times New Roman"/>
                <a:ea typeface="Times New Roman"/>
                <a:cs typeface="Times New Roman"/>
                <a:sym typeface="Times New Roman"/>
              </a:rPr>
              <a:t>Con người vừa là mục tiêu, là nguồn gốc, là động lực của sự phát triển xã hội</a:t>
            </a:r>
            <a:endParaRPr/>
          </a:p>
          <a:p>
            <a:pPr indent="-342900" lvl="0" marL="342900" marR="0" rtl="0" algn="l">
              <a:lnSpc>
                <a:spcPct val="100000"/>
              </a:lnSpc>
              <a:spcBef>
                <a:spcPts val="560"/>
              </a:spcBef>
              <a:spcAft>
                <a:spcPts val="0"/>
              </a:spcAft>
              <a:buClr>
                <a:schemeClr val="dk1"/>
              </a:buClr>
              <a:buSzPts val="2800"/>
              <a:buFont typeface="Times New Roman"/>
              <a:buChar char="•"/>
            </a:pPr>
            <a:r>
              <a:rPr b="0" i="0" lang="en-US" sz="2800" u="none">
                <a:solidFill>
                  <a:schemeClr val="dk1"/>
                </a:solidFill>
                <a:latin typeface="Times New Roman"/>
                <a:ea typeface="Times New Roman"/>
                <a:cs typeface="Times New Roman"/>
                <a:sym typeface="Times New Roman"/>
              </a:rPr>
              <a:t>Sự nghiệp đổi mới đòi hỏi phải đặt con người vào vị trí trung tâm</a:t>
            </a:r>
            <a:endParaRPr/>
          </a:p>
          <a:p>
            <a:pPr indent="-342900" lvl="0" marL="342900" marR="0" rtl="0" algn="l">
              <a:lnSpc>
                <a:spcPct val="100000"/>
              </a:lnSpc>
              <a:spcBef>
                <a:spcPts val="560"/>
              </a:spcBef>
              <a:spcAft>
                <a:spcPts val="0"/>
              </a:spcAft>
              <a:buClr>
                <a:schemeClr val="dk1"/>
              </a:buClr>
              <a:buSzPts val="2800"/>
              <a:buFont typeface="Times New Roman"/>
              <a:buChar char="•"/>
            </a:pPr>
            <a:r>
              <a:rPr b="0" i="0" lang="en-US" sz="2800" u="none">
                <a:solidFill>
                  <a:schemeClr val="dk1"/>
                </a:solidFill>
                <a:latin typeface="Times New Roman"/>
                <a:ea typeface="Times New Roman"/>
                <a:cs typeface="Times New Roman"/>
                <a:sym typeface="Times New Roman"/>
              </a:rPr>
              <a:t>Sự thành công của công cuộc đổi mới và sự phát triển đất nước phụ thuộc vào việc phát huy vai trò con người </a:t>
            </a:r>
            <a:endParaRPr/>
          </a:p>
          <a:p>
            <a:pPr indent="-165100" lvl="0" marL="342900" marR="0" rtl="0" algn="l">
              <a:spcBef>
                <a:spcPts val="560"/>
              </a:spcBef>
              <a:spcAft>
                <a:spcPts val="0"/>
              </a:spcAft>
              <a:buClr>
                <a:schemeClr val="dk1"/>
              </a:buClr>
              <a:buSzPts val="2800"/>
              <a:buFont typeface="Arial"/>
              <a:buNone/>
            </a:pPr>
            <a:r>
              <a:t/>
            </a:r>
            <a:endParaRPr b="0" i="0" sz="2800" u="none">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13"/>
          <p:cNvSpPr txBox="1"/>
          <p:nvPr>
            <p:ph type="title"/>
          </p:nvPr>
        </p:nvSpPr>
        <p:spPr>
          <a:xfrm>
            <a:off x="63500" y="152400"/>
            <a:ext cx="8382000" cy="838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Times New Roman"/>
              <a:buNone/>
            </a:pPr>
            <a:r>
              <a:rPr b="1" i="1" lang="en-US" sz="3200" u="none">
                <a:solidFill>
                  <a:schemeClr val="dk2"/>
                </a:solidFill>
                <a:latin typeface="Times New Roman"/>
                <a:ea typeface="Times New Roman"/>
                <a:cs typeface="Times New Roman"/>
                <a:sym typeface="Times New Roman"/>
              </a:rPr>
              <a:t>* Khái niệm lực lượng sản xuất</a:t>
            </a:r>
            <a:endParaRPr/>
          </a:p>
        </p:txBody>
      </p:sp>
      <p:pic>
        <p:nvPicPr>
          <p:cNvPr descr="may cay" id="355" name="Google Shape;355;p13"/>
          <p:cNvPicPr preferRelativeResize="0"/>
          <p:nvPr/>
        </p:nvPicPr>
        <p:blipFill rotWithShape="1">
          <a:blip r:embed="rId3">
            <a:alphaModFix/>
          </a:blip>
          <a:srcRect b="0" l="0" r="0" t="0"/>
          <a:stretch/>
        </p:blipFill>
        <p:spPr>
          <a:xfrm>
            <a:off x="4953000" y="3810000"/>
            <a:ext cx="4038600" cy="2878137"/>
          </a:xfrm>
          <a:prstGeom prst="rect">
            <a:avLst/>
          </a:prstGeom>
          <a:noFill/>
          <a:ln cap="flat" cmpd="sng" w="9525">
            <a:solidFill>
              <a:schemeClr val="dk1"/>
            </a:solidFill>
            <a:prstDash val="solid"/>
            <a:miter lim="800000"/>
            <a:headEnd len="sm" w="sm" type="none"/>
            <a:tailEnd len="sm" w="sm" type="none"/>
          </a:ln>
        </p:spPr>
      </p:pic>
      <p:pic>
        <p:nvPicPr>
          <p:cNvPr descr="原始社会" id="356" name="Google Shape;356;p13"/>
          <p:cNvPicPr preferRelativeResize="0"/>
          <p:nvPr/>
        </p:nvPicPr>
        <p:blipFill rotWithShape="1">
          <a:blip r:embed="rId4">
            <a:alphaModFix/>
          </a:blip>
          <a:srcRect b="0" l="0" r="0" t="0"/>
          <a:stretch/>
        </p:blipFill>
        <p:spPr>
          <a:xfrm>
            <a:off x="0" y="3733800"/>
            <a:ext cx="4724400" cy="2954337"/>
          </a:xfrm>
          <a:prstGeom prst="rect">
            <a:avLst/>
          </a:prstGeom>
          <a:noFill/>
          <a:ln cap="flat" cmpd="sng" w="9525">
            <a:solidFill>
              <a:schemeClr val="lt1"/>
            </a:solidFill>
            <a:prstDash val="solid"/>
            <a:miter lim="800000"/>
            <a:headEnd len="sm" w="sm" type="none"/>
            <a:tailEnd len="sm" w="sm" type="none"/>
          </a:ln>
        </p:spPr>
      </p:pic>
      <p:sp>
        <p:nvSpPr>
          <p:cNvPr id="357" name="Google Shape;357;p13"/>
          <p:cNvSpPr/>
          <p:nvPr/>
        </p:nvSpPr>
        <p:spPr>
          <a:xfrm>
            <a:off x="228600" y="990600"/>
            <a:ext cx="8610600" cy="2057400"/>
          </a:xfrm>
          <a:prstGeom prst="flowChartTerminator">
            <a:avLst/>
          </a:prstGeom>
          <a:solidFill>
            <a:srgbClr val="AEFD9B"/>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2400"/>
              <a:buFont typeface="Times New Roman"/>
              <a:buNone/>
            </a:pPr>
            <a:r>
              <a:rPr b="0" i="1" lang="en-US" sz="2400" u="none">
                <a:solidFill>
                  <a:srgbClr val="0D0D0D"/>
                </a:solidFill>
                <a:latin typeface="Times New Roman"/>
                <a:ea typeface="Times New Roman"/>
                <a:cs typeface="Times New Roman"/>
                <a:sym typeface="Times New Roman"/>
              </a:rPr>
              <a:t>Lực lượng sản xuất </a:t>
            </a:r>
            <a:r>
              <a:rPr b="0" i="0" lang="en-US" sz="2400" u="none">
                <a:solidFill>
                  <a:srgbClr val="0D0D0D"/>
                </a:solidFill>
                <a:latin typeface="Times New Roman"/>
                <a:ea typeface="Times New Roman"/>
                <a:cs typeface="Times New Roman"/>
                <a:sym typeface="Times New Roman"/>
              </a:rPr>
              <a:t>là thể thống nhất hữu cơ giữa tư liệu sản xuất và sức lao động, </a:t>
            </a:r>
            <a:r>
              <a:rPr b="0" i="0" lang="en-US" sz="2400" u="none">
                <a:solidFill>
                  <a:schemeClr val="dk1"/>
                </a:solidFill>
                <a:latin typeface="Times New Roman"/>
                <a:ea typeface="Times New Roman"/>
                <a:cs typeface="Times New Roman"/>
                <a:sym typeface="Times New Roman"/>
              </a:rPr>
              <a:t>lực lượng sản xuất phản ánh mối quan hệ giữa con người với tự nhiên và phản ánh trình độ chinh phục tự nhiên của con người.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500"/>
                                        <p:tgtEl>
                                          <p:spTgt spid="35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500"/>
                                        <p:tgtEl>
                                          <p:spTgt spid="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500"/>
                                        <p:tgtEl>
                                          <p:spTgt spid="3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4"/>
          <p:cNvSpPr/>
          <p:nvPr/>
        </p:nvSpPr>
        <p:spPr>
          <a:xfrm>
            <a:off x="539750" y="836612"/>
            <a:ext cx="8137525" cy="523875"/>
          </a:xfrm>
          <a:prstGeom prst="rect">
            <a:avLst/>
          </a:prstGeom>
        </p:spPr>
        <p:txBody>
          <a:bodyPr>
            <a:prstTxWarp prst="textPlain"/>
          </a:bodyPr>
          <a:lstStyle/>
          <a:p>
            <a:pPr lvl="0" algn="l"/>
            <a:r>
              <a:rPr b="0" i="0">
                <a:ln cap="flat" cmpd="sng" w="9525">
                  <a:solidFill>
                    <a:srgbClr val="FF0000"/>
                  </a:solidFill>
                  <a:prstDash val="solid"/>
                  <a:miter lim="800000"/>
                  <a:headEnd len="sm" w="sm" type="none"/>
                  <a:tailEnd len="sm" w="sm" type="none"/>
                </a:ln>
                <a:solidFill>
                  <a:srgbClr val="FF0000"/>
                </a:solidFill>
                <a:latin typeface="Times New Roman"/>
              </a:rPr>
              <a:t>LÀ TOÀN BỘ CÁC NHÂN TỐ VẬT CHẤT, KỸ THUẬT... TRONG MỐI QUAN HỆ KẾT HỢP VỚI NHAU TẠO THÀNH NĂNG LỰC THỰC TIỄN KHAI THÁC, LÀM BIẾN ĐỔI MÔI TRƯỜNG TN, SÁNG TẠO SẢN PHẨM... </a:t>
            </a:r>
          </a:p>
        </p:txBody>
      </p:sp>
      <p:pic>
        <p:nvPicPr>
          <p:cNvPr descr="NT3" id="363" name="Google Shape;363;p14"/>
          <p:cNvPicPr preferRelativeResize="0"/>
          <p:nvPr/>
        </p:nvPicPr>
        <p:blipFill rotWithShape="1">
          <a:blip r:embed="rId3">
            <a:alphaModFix/>
          </a:blip>
          <a:srcRect b="0" l="0" r="0" t="0"/>
          <a:stretch/>
        </p:blipFill>
        <p:spPr>
          <a:xfrm>
            <a:off x="611187" y="3644900"/>
            <a:ext cx="2089150" cy="1709737"/>
          </a:xfrm>
          <a:prstGeom prst="rect">
            <a:avLst/>
          </a:prstGeom>
          <a:noFill/>
          <a:ln cap="flat" cmpd="sng" w="9525">
            <a:solidFill>
              <a:srgbClr val="FFFF00"/>
            </a:solidFill>
            <a:prstDash val="solid"/>
            <a:miter lim="800000"/>
            <a:headEnd len="sm" w="sm" type="none"/>
            <a:tailEnd len="sm" w="sm" type="none"/>
          </a:ln>
        </p:spPr>
      </p:pic>
      <p:pic>
        <p:nvPicPr>
          <p:cNvPr descr="生产实践4" id="364" name="Google Shape;364;p14"/>
          <p:cNvPicPr preferRelativeResize="0"/>
          <p:nvPr/>
        </p:nvPicPr>
        <p:blipFill rotWithShape="1">
          <a:blip r:embed="rId4">
            <a:alphaModFix/>
          </a:blip>
          <a:srcRect b="0" l="0" r="0" t="0"/>
          <a:stretch/>
        </p:blipFill>
        <p:spPr>
          <a:xfrm>
            <a:off x="5580062" y="2019300"/>
            <a:ext cx="3313112" cy="2878137"/>
          </a:xfrm>
          <a:prstGeom prst="rect">
            <a:avLst/>
          </a:prstGeom>
          <a:noFill/>
          <a:ln cap="flat" cmpd="sng" w="9525">
            <a:solidFill>
              <a:srgbClr val="FFFF66"/>
            </a:solidFill>
            <a:prstDash val="solid"/>
            <a:miter lim="800000"/>
            <a:headEnd len="sm" w="sm" type="none"/>
            <a:tailEnd len="sm" w="sm" type="none"/>
          </a:ln>
        </p:spPr>
      </p:pic>
      <p:sp>
        <p:nvSpPr>
          <p:cNvPr id="365" name="Google Shape;365;p14"/>
          <p:cNvSpPr txBox="1"/>
          <p:nvPr/>
        </p:nvSpPr>
        <p:spPr>
          <a:xfrm>
            <a:off x="395287" y="5445125"/>
            <a:ext cx="8280400" cy="1223962"/>
          </a:xfrm>
          <a:prstGeom prst="rect">
            <a:avLst/>
          </a:prstGeom>
          <a:solidFill>
            <a:srgbClr val="FFFF00"/>
          </a:solidFill>
          <a:ln cap="flat" cmpd="tri" w="76200">
            <a:solidFill>
              <a:srgbClr val="FF3300"/>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Các yếu tố tạo thành LLSX: Tư liệu sản xuất (đối tượng Lđ, công cụ Lđ, Tư liệu phụ trợ....) và Người lao động (Sức lao động vật chất và tinh thần của họ). Các yếu tố đó được kết hợp với nhau trong quá trinh SX.</a:t>
            </a:r>
            <a:endParaRPr/>
          </a:p>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66" name="Google Shape;366;p14"/>
          <p:cNvSpPr/>
          <p:nvPr/>
        </p:nvSpPr>
        <p:spPr>
          <a:xfrm>
            <a:off x="3562350" y="2565400"/>
            <a:ext cx="1296987" cy="360362"/>
          </a:xfrm>
          <a:prstGeom prst="rect">
            <a:avLst/>
          </a:prstGeom>
        </p:spPr>
        <p:txBody>
          <a:bodyPr>
            <a:prstTxWarp prst="textPlain"/>
          </a:bodyPr>
          <a:lstStyle/>
          <a:p>
            <a:pPr lvl="0" algn="l"/>
            <a:r>
              <a:rPr b="0" i="0">
                <a:ln cap="flat" cmpd="sng" w="9525">
                  <a:solidFill>
                    <a:srgbClr val="009900"/>
                  </a:solidFill>
                  <a:prstDash val="solid"/>
                  <a:miter lim="800000"/>
                  <a:headEnd len="sm" w="sm" type="none"/>
                  <a:tailEnd len="sm" w="sm" type="none"/>
                </a:ln>
                <a:solidFill>
                  <a:srgbClr val="FF0000"/>
                </a:solidFill>
                <a:latin typeface="Arial"/>
              </a:rPr>
              <a:t>TƯ LIỆU  SẢN XUẤT </a:t>
            </a:r>
          </a:p>
        </p:txBody>
      </p:sp>
      <p:sp>
        <p:nvSpPr>
          <p:cNvPr id="367" name="Google Shape;367;p14"/>
          <p:cNvSpPr/>
          <p:nvPr/>
        </p:nvSpPr>
        <p:spPr>
          <a:xfrm>
            <a:off x="3562350" y="3716337"/>
            <a:ext cx="1152525" cy="647700"/>
          </a:xfrm>
          <a:prstGeom prst="rect">
            <a:avLst/>
          </a:prstGeom>
        </p:spPr>
        <p:txBody>
          <a:bodyPr>
            <a:prstTxWarp prst="textPlain"/>
          </a:bodyPr>
          <a:lstStyle/>
          <a:p>
            <a:pPr lvl="0" algn="l"/>
            <a:r>
              <a:rPr b="0" i="1">
                <a:ln cap="flat" cmpd="sng" w="9525">
                  <a:solidFill>
                    <a:srgbClr val="FFFF00"/>
                  </a:solidFill>
                  <a:prstDash val="solid"/>
                  <a:miter lim="800000"/>
                  <a:headEnd len="sm" w="sm" type="none"/>
                  <a:tailEnd len="sm" w="sm" type="none"/>
                </a:ln>
                <a:solidFill>
                  <a:srgbClr val="FF0000"/>
                </a:solidFill>
                <a:latin typeface="Arial"/>
              </a:rPr>
              <a:t>NGƯỜI  LAO ĐỘNG </a:t>
            </a:r>
          </a:p>
        </p:txBody>
      </p:sp>
      <p:sp>
        <p:nvSpPr>
          <p:cNvPr id="368" name="Google Shape;368;p14"/>
          <p:cNvSpPr/>
          <p:nvPr/>
        </p:nvSpPr>
        <p:spPr>
          <a:xfrm>
            <a:off x="3203575" y="2060575"/>
            <a:ext cx="1828800" cy="2663825"/>
          </a:xfrm>
          <a:custGeom>
            <a:rect b="b" l="l" r="r" t="t"/>
            <a:pathLst>
              <a:path extrusionOk="0" fill="none" h="43200" w="43200">
                <a:moveTo>
                  <a:pt x="21599" y="0"/>
                </a:moveTo>
                <a:cubicBezTo>
                  <a:pt x="33529" y="0"/>
                  <a:pt x="43200" y="9670"/>
                  <a:pt x="43200" y="21600"/>
                </a:cubicBezTo>
                <a:cubicBezTo>
                  <a:pt x="43200" y="33529"/>
                  <a:pt x="33529" y="43200"/>
                  <a:pt x="21600" y="43200"/>
                </a:cubicBezTo>
                <a:cubicBezTo>
                  <a:pt x="9670" y="43200"/>
                  <a:pt x="0" y="33529"/>
                  <a:pt x="0" y="21600"/>
                </a:cubicBezTo>
                <a:cubicBezTo>
                  <a:pt x="-1" y="9803"/>
                  <a:pt x="9463" y="189"/>
                  <a:pt x="21257" y="2"/>
                </a:cubicBezTo>
              </a:path>
              <a:path extrusionOk="0" h="43200" w="43200">
                <a:moveTo>
                  <a:pt x="21599" y="0"/>
                </a:moveTo>
                <a:cubicBezTo>
                  <a:pt x="33529" y="0"/>
                  <a:pt x="43200" y="9670"/>
                  <a:pt x="43200" y="21600"/>
                </a:cubicBezTo>
                <a:cubicBezTo>
                  <a:pt x="43200" y="33529"/>
                  <a:pt x="33529" y="43200"/>
                  <a:pt x="21600" y="43200"/>
                </a:cubicBezTo>
                <a:cubicBezTo>
                  <a:pt x="9670" y="43200"/>
                  <a:pt x="0" y="33529"/>
                  <a:pt x="0" y="21600"/>
                </a:cubicBezTo>
                <a:cubicBezTo>
                  <a:pt x="-1" y="9803"/>
                  <a:pt x="9463" y="189"/>
                  <a:pt x="21257" y="2"/>
                </a:cubicBezTo>
                <a:lnTo>
                  <a:pt x="21600" y="21600"/>
                </a:lnTo>
                <a:lnTo>
                  <a:pt x="21599" y="0"/>
                </a:lnTo>
                <a:close/>
              </a:path>
            </a:pathLst>
          </a:custGeom>
          <a:noFill/>
          <a:ln cap="rnd"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369" name="Google Shape;369;p14"/>
          <p:cNvSpPr/>
          <p:nvPr/>
        </p:nvSpPr>
        <p:spPr>
          <a:xfrm>
            <a:off x="3922712" y="3141662"/>
            <a:ext cx="485775" cy="358775"/>
          </a:xfrm>
          <a:prstGeom prst="upDownArrow">
            <a:avLst>
              <a:gd fmla="val 50000" name="adj1"/>
              <a:gd fmla="val 50000"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pic>
        <p:nvPicPr>
          <p:cNvPr descr="CC1" id="370" name="Google Shape;370;p14"/>
          <p:cNvPicPr preferRelativeResize="0"/>
          <p:nvPr/>
        </p:nvPicPr>
        <p:blipFill rotWithShape="1">
          <a:blip r:embed="rId5">
            <a:alphaModFix/>
          </a:blip>
          <a:srcRect b="0" l="0" r="0" t="0"/>
          <a:stretch/>
        </p:blipFill>
        <p:spPr>
          <a:xfrm>
            <a:off x="611187" y="1628775"/>
            <a:ext cx="2089150" cy="2006600"/>
          </a:xfrm>
          <a:prstGeom prst="rect">
            <a:avLst/>
          </a:prstGeom>
          <a:noFill/>
          <a:ln>
            <a:noFill/>
          </a:ln>
        </p:spPr>
      </p:pic>
      <p:sp>
        <p:nvSpPr>
          <p:cNvPr id="371" name="Google Shape;371;p14"/>
          <p:cNvSpPr/>
          <p:nvPr/>
        </p:nvSpPr>
        <p:spPr>
          <a:xfrm>
            <a:off x="0" y="692150"/>
            <a:ext cx="9144000" cy="73025"/>
          </a:xfrm>
          <a:prstGeom prst="flowChartPredefinedProcess">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372" name="Google Shape;372;p14"/>
          <p:cNvSpPr/>
          <p:nvPr/>
        </p:nvSpPr>
        <p:spPr>
          <a:xfrm>
            <a:off x="2051050" y="260350"/>
            <a:ext cx="4824412" cy="288925"/>
          </a:xfrm>
          <a:prstGeom prst="rect">
            <a:avLst/>
          </a:prstGeom>
        </p:spPr>
        <p:txBody>
          <a:bodyPr>
            <a:prstTxWarp prst="textPlain"/>
          </a:bodyPr>
          <a:lstStyle/>
          <a:p>
            <a:pPr lvl="0" algn="l"/>
            <a:r>
              <a:rPr b="0" i="0">
                <a:ln cap="flat" cmpd="sng" w="9525">
                  <a:solidFill>
                    <a:srgbClr val="FF0000"/>
                  </a:solidFill>
                  <a:prstDash val="solid"/>
                  <a:miter lim="800000"/>
                  <a:headEnd len="sm" w="sm" type="none"/>
                  <a:tailEnd len="sm" w="sm" type="none"/>
                </a:ln>
                <a:solidFill>
                  <a:srgbClr val="FFFF00"/>
                </a:solidFill>
                <a:latin typeface="Arial"/>
              </a:rPr>
              <a:t>LỰC LƯỢNG SẢN XUẤT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500"/>
                                        <p:tgtEl>
                                          <p:spTgt spid="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15"/>
          <p:cNvSpPr txBox="1"/>
          <p:nvPr/>
        </p:nvSpPr>
        <p:spPr>
          <a:xfrm>
            <a:off x="6858000" y="798512"/>
            <a:ext cx="2016125" cy="877887"/>
          </a:xfrm>
          <a:prstGeom prst="rect">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800"/>
              <a:buFont typeface="Times New Roman"/>
              <a:buNone/>
            </a:pPr>
            <a:r>
              <a:rPr b="1" i="0" lang="en-US" sz="1800" u="none">
                <a:solidFill>
                  <a:srgbClr val="0D0D0D"/>
                </a:solidFill>
                <a:latin typeface="Times New Roman"/>
                <a:ea typeface="Times New Roman"/>
                <a:cs typeface="Times New Roman"/>
                <a:sym typeface="Times New Roman"/>
              </a:rPr>
              <a:t>CÓ SẴN </a:t>
            </a:r>
            <a:endParaRPr/>
          </a:p>
          <a:p>
            <a:pPr indent="0" lvl="0" marL="0" marR="0" rtl="0" algn="ctr">
              <a:lnSpc>
                <a:spcPct val="100000"/>
              </a:lnSpc>
              <a:spcBef>
                <a:spcPts val="0"/>
              </a:spcBef>
              <a:spcAft>
                <a:spcPts val="0"/>
              </a:spcAft>
              <a:buClr>
                <a:srgbClr val="0D0D0D"/>
              </a:buClr>
              <a:buSzPts val="1800"/>
              <a:buFont typeface="Times New Roman"/>
              <a:buNone/>
            </a:pPr>
            <a:r>
              <a:rPr b="1" i="0" lang="en-US" sz="1800" u="none">
                <a:solidFill>
                  <a:srgbClr val="0D0D0D"/>
                </a:solidFill>
                <a:latin typeface="Times New Roman"/>
                <a:ea typeface="Times New Roman"/>
                <a:cs typeface="Times New Roman"/>
                <a:sym typeface="Times New Roman"/>
              </a:rPr>
              <a:t>TRONG</a:t>
            </a:r>
            <a:endParaRPr/>
          </a:p>
          <a:p>
            <a:pPr indent="0" lvl="0" marL="0" marR="0" rtl="0" algn="ctr">
              <a:lnSpc>
                <a:spcPct val="100000"/>
              </a:lnSpc>
              <a:spcBef>
                <a:spcPts val="0"/>
              </a:spcBef>
              <a:spcAft>
                <a:spcPts val="0"/>
              </a:spcAft>
              <a:buClr>
                <a:srgbClr val="0D0D0D"/>
              </a:buClr>
              <a:buSzPts val="1800"/>
              <a:buFont typeface="Times New Roman"/>
              <a:buNone/>
            </a:pPr>
            <a:r>
              <a:rPr b="1" i="0" lang="en-US" sz="1800" u="none">
                <a:solidFill>
                  <a:srgbClr val="0D0D0D"/>
                </a:solidFill>
                <a:latin typeface="Times New Roman"/>
                <a:ea typeface="Times New Roman"/>
                <a:cs typeface="Times New Roman"/>
                <a:sym typeface="Times New Roman"/>
              </a:rPr>
              <a:t>TỰ NHIÊN</a:t>
            </a:r>
            <a:endParaRPr/>
          </a:p>
        </p:txBody>
      </p:sp>
      <p:cxnSp>
        <p:nvCxnSpPr>
          <p:cNvPr id="379" name="Google Shape;379;p15"/>
          <p:cNvCxnSpPr/>
          <p:nvPr/>
        </p:nvCxnSpPr>
        <p:spPr>
          <a:xfrm>
            <a:off x="6477000" y="1295400"/>
            <a:ext cx="381000" cy="0"/>
          </a:xfrm>
          <a:prstGeom prst="straightConnector1">
            <a:avLst/>
          </a:prstGeom>
          <a:noFill/>
          <a:ln cap="flat" cmpd="sng" w="25400">
            <a:solidFill>
              <a:schemeClr val="dk1"/>
            </a:solidFill>
            <a:prstDash val="solid"/>
            <a:miter lim="800000"/>
            <a:headEnd len="med" w="med" type="none"/>
            <a:tailEnd len="med" w="med" type="triangle"/>
          </a:ln>
          <a:effectLst>
            <a:outerShdw blurRad="63500" dir="5400000" dist="20000">
              <a:srgbClr val="000000">
                <a:alpha val="37647"/>
              </a:srgbClr>
            </a:outerShdw>
          </a:effectLst>
        </p:spPr>
      </p:cxnSp>
      <p:cxnSp>
        <p:nvCxnSpPr>
          <p:cNvPr id="380" name="Google Shape;380;p15"/>
          <p:cNvCxnSpPr/>
          <p:nvPr/>
        </p:nvCxnSpPr>
        <p:spPr>
          <a:xfrm>
            <a:off x="6477000" y="2819400"/>
            <a:ext cx="457200" cy="0"/>
          </a:xfrm>
          <a:prstGeom prst="straightConnector1">
            <a:avLst/>
          </a:prstGeom>
          <a:noFill/>
          <a:ln cap="flat" cmpd="sng" w="25400">
            <a:solidFill>
              <a:schemeClr val="dk1"/>
            </a:solidFill>
            <a:prstDash val="solid"/>
            <a:miter lim="800000"/>
            <a:headEnd len="med" w="med" type="none"/>
            <a:tailEnd len="med" w="med" type="triangle"/>
          </a:ln>
          <a:effectLst>
            <a:outerShdw blurRad="63500" dir="5400000" dist="20000">
              <a:srgbClr val="000000">
                <a:alpha val="37647"/>
              </a:srgbClr>
            </a:outerShdw>
          </a:effectLst>
        </p:spPr>
      </p:cxnSp>
      <p:cxnSp>
        <p:nvCxnSpPr>
          <p:cNvPr id="381" name="Google Shape;381;p15"/>
          <p:cNvCxnSpPr/>
          <p:nvPr/>
        </p:nvCxnSpPr>
        <p:spPr>
          <a:xfrm>
            <a:off x="6477000" y="4191000"/>
            <a:ext cx="457200" cy="0"/>
          </a:xfrm>
          <a:prstGeom prst="straightConnector1">
            <a:avLst/>
          </a:prstGeom>
          <a:noFill/>
          <a:ln cap="flat" cmpd="sng" w="25400">
            <a:solidFill>
              <a:schemeClr val="dk1"/>
            </a:solidFill>
            <a:prstDash val="solid"/>
            <a:miter lim="800000"/>
            <a:headEnd len="med" w="med" type="none"/>
            <a:tailEnd len="med" w="med" type="triangle"/>
          </a:ln>
          <a:effectLst>
            <a:outerShdw blurRad="63500" dir="5400000" dist="20000">
              <a:srgbClr val="000000">
                <a:alpha val="37647"/>
              </a:srgbClr>
            </a:outerShdw>
          </a:effectLst>
        </p:spPr>
      </p:cxnSp>
      <p:cxnSp>
        <p:nvCxnSpPr>
          <p:cNvPr id="382" name="Google Shape;382;p15"/>
          <p:cNvCxnSpPr/>
          <p:nvPr/>
        </p:nvCxnSpPr>
        <p:spPr>
          <a:xfrm>
            <a:off x="6016625" y="5864225"/>
            <a:ext cx="917575" cy="3175"/>
          </a:xfrm>
          <a:prstGeom prst="straightConnector1">
            <a:avLst/>
          </a:prstGeom>
          <a:noFill/>
          <a:ln cap="flat" cmpd="sng" w="25400">
            <a:solidFill>
              <a:schemeClr val="dk1"/>
            </a:solidFill>
            <a:prstDash val="solid"/>
            <a:miter lim="800000"/>
            <a:headEnd len="med" w="med" type="none"/>
            <a:tailEnd len="med" w="med" type="triangle"/>
          </a:ln>
          <a:effectLst>
            <a:outerShdw blurRad="63500" dir="5400000" dist="20000">
              <a:srgbClr val="000000">
                <a:alpha val="37647"/>
              </a:srgbClr>
            </a:outerShdw>
          </a:effectLst>
        </p:spPr>
      </p:cxnSp>
      <p:sp>
        <p:nvSpPr>
          <p:cNvPr id="383" name="Google Shape;383;p15"/>
          <p:cNvSpPr/>
          <p:nvPr/>
        </p:nvSpPr>
        <p:spPr>
          <a:xfrm>
            <a:off x="4572000" y="1103312"/>
            <a:ext cx="454025" cy="877887"/>
          </a:xfrm>
          <a:prstGeom prst="upDownArrow">
            <a:avLst>
              <a:gd fmla="val 50000" name="adj1"/>
              <a:gd fmla="val 2477" name="adj2"/>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384" name="Google Shape;384;p15"/>
          <p:cNvSpPr/>
          <p:nvPr/>
        </p:nvSpPr>
        <p:spPr>
          <a:xfrm>
            <a:off x="4572000" y="4572000"/>
            <a:ext cx="381000" cy="838200"/>
          </a:xfrm>
          <a:prstGeom prst="upDownArrow">
            <a:avLst>
              <a:gd fmla="val 50000" name="adj1"/>
              <a:gd fmla="val 2535" name="adj2"/>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pic>
        <p:nvPicPr>
          <p:cNvPr id="385" name="Google Shape;385;p15"/>
          <p:cNvPicPr preferRelativeResize="0"/>
          <p:nvPr/>
        </p:nvPicPr>
        <p:blipFill rotWithShape="1">
          <a:blip r:embed="rId4">
            <a:alphaModFix/>
          </a:blip>
          <a:srcRect b="0" l="0" r="0" t="0"/>
          <a:stretch/>
        </p:blipFill>
        <p:spPr>
          <a:xfrm>
            <a:off x="8839200" y="0"/>
            <a:ext cx="304800" cy="304800"/>
          </a:xfrm>
          <a:prstGeom prst="rect">
            <a:avLst/>
          </a:prstGeom>
          <a:noFill/>
          <a:ln>
            <a:noFill/>
          </a:ln>
        </p:spPr>
      </p:pic>
      <p:sp>
        <p:nvSpPr>
          <p:cNvPr id="386" name="Google Shape;386;p15"/>
          <p:cNvSpPr/>
          <p:nvPr/>
        </p:nvSpPr>
        <p:spPr>
          <a:xfrm>
            <a:off x="7848600" y="4724400"/>
            <a:ext cx="381000" cy="533400"/>
          </a:xfrm>
          <a:prstGeom prst="upDownArrow">
            <a:avLst>
              <a:gd fmla="val 50000" name="adj1"/>
              <a:gd fmla="val 3086" name="adj2"/>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387" name="Google Shape;387;p15"/>
          <p:cNvSpPr/>
          <p:nvPr/>
        </p:nvSpPr>
        <p:spPr>
          <a:xfrm>
            <a:off x="2057400" y="2667000"/>
            <a:ext cx="457200" cy="1447800"/>
          </a:xfrm>
          <a:prstGeom prst="upDownArrow">
            <a:avLst>
              <a:gd fmla="val 50000" name="adj1"/>
              <a:gd fmla="val 2356" name="adj2"/>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cxnSp>
        <p:nvCxnSpPr>
          <p:cNvPr id="388" name="Google Shape;388;p15"/>
          <p:cNvCxnSpPr/>
          <p:nvPr/>
        </p:nvCxnSpPr>
        <p:spPr>
          <a:xfrm>
            <a:off x="6019800" y="3962400"/>
            <a:ext cx="457200" cy="0"/>
          </a:xfrm>
          <a:prstGeom prst="straightConnector1">
            <a:avLst/>
          </a:prstGeom>
          <a:noFill/>
          <a:ln cap="flat" cmpd="sng" w="25400">
            <a:solidFill>
              <a:srgbClr val="000000"/>
            </a:solidFill>
            <a:prstDash val="solid"/>
            <a:miter lim="800000"/>
            <a:headEnd len="med" w="med" type="none"/>
            <a:tailEnd len="med" w="med" type="none"/>
          </a:ln>
          <a:effectLst>
            <a:outerShdw blurRad="63500" dir="5400000" dist="20000">
              <a:srgbClr val="000000">
                <a:alpha val="37647"/>
              </a:srgbClr>
            </a:outerShdw>
          </a:effectLst>
        </p:spPr>
      </p:cxnSp>
      <p:cxnSp>
        <p:nvCxnSpPr>
          <p:cNvPr id="389" name="Google Shape;389;p15"/>
          <p:cNvCxnSpPr/>
          <p:nvPr/>
        </p:nvCxnSpPr>
        <p:spPr>
          <a:xfrm>
            <a:off x="6477000" y="1295400"/>
            <a:ext cx="0" cy="2667000"/>
          </a:xfrm>
          <a:prstGeom prst="straightConnector1">
            <a:avLst/>
          </a:prstGeom>
          <a:noFill/>
          <a:ln cap="flat" cmpd="sng" w="25400">
            <a:solidFill>
              <a:srgbClr val="000000"/>
            </a:solidFill>
            <a:prstDash val="solid"/>
            <a:miter lim="800000"/>
            <a:headEnd len="med" w="med" type="none"/>
            <a:tailEnd len="med" w="med" type="none"/>
          </a:ln>
          <a:effectLst>
            <a:outerShdw blurRad="63500" dir="5400000" dist="20000">
              <a:srgbClr val="000000">
                <a:alpha val="37647"/>
              </a:srgbClr>
            </a:outerShdw>
          </a:effectLst>
        </p:spPr>
      </p:cxnSp>
      <p:sp>
        <p:nvSpPr>
          <p:cNvPr id="390" name="Google Shape;390;p15"/>
          <p:cNvSpPr/>
          <p:nvPr/>
        </p:nvSpPr>
        <p:spPr>
          <a:xfrm>
            <a:off x="7735887" y="1712912"/>
            <a:ext cx="417512" cy="496887"/>
          </a:xfrm>
          <a:prstGeom prst="upDownArrow">
            <a:avLst>
              <a:gd fmla="val 50000" name="adj1"/>
              <a:gd fmla="val 3630" name="adj2"/>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pic>
        <p:nvPicPr>
          <p:cNvPr id="391" name="Google Shape;391;p15"/>
          <p:cNvPicPr preferRelativeResize="0"/>
          <p:nvPr/>
        </p:nvPicPr>
        <p:blipFill rotWithShape="1">
          <a:blip r:embed="rId5">
            <a:alphaModFix/>
          </a:blip>
          <a:srcRect b="0" l="0" r="0" t="0"/>
          <a:stretch/>
        </p:blipFill>
        <p:spPr>
          <a:xfrm>
            <a:off x="8839200" y="6553200"/>
            <a:ext cx="304800" cy="304800"/>
          </a:xfrm>
          <a:prstGeom prst="rect">
            <a:avLst/>
          </a:prstGeom>
          <a:noFill/>
          <a:ln>
            <a:noFill/>
          </a:ln>
        </p:spPr>
      </p:pic>
      <p:cxnSp>
        <p:nvCxnSpPr>
          <p:cNvPr id="392" name="Google Shape;392;p15"/>
          <p:cNvCxnSpPr/>
          <p:nvPr/>
        </p:nvCxnSpPr>
        <p:spPr>
          <a:xfrm flipH="1" rot="10800000">
            <a:off x="1295400" y="1565275"/>
            <a:ext cx="381000" cy="2054225"/>
          </a:xfrm>
          <a:prstGeom prst="straightConnector1">
            <a:avLst/>
          </a:prstGeom>
          <a:noFill/>
          <a:ln cap="flat" cmpd="sng" w="25400">
            <a:solidFill>
              <a:schemeClr val="dk1"/>
            </a:solidFill>
            <a:prstDash val="solid"/>
            <a:miter lim="800000"/>
            <a:headEnd len="med" w="med" type="none"/>
            <a:tailEnd len="med" w="med" type="triangle"/>
          </a:ln>
          <a:effectLst>
            <a:outerShdw blurRad="63500" dir="5400000" dist="20000">
              <a:srgbClr val="000000">
                <a:alpha val="37647"/>
              </a:srgbClr>
            </a:outerShdw>
          </a:effectLst>
        </p:spPr>
      </p:cxnSp>
      <p:cxnSp>
        <p:nvCxnSpPr>
          <p:cNvPr id="393" name="Google Shape;393;p15"/>
          <p:cNvCxnSpPr/>
          <p:nvPr/>
        </p:nvCxnSpPr>
        <p:spPr>
          <a:xfrm>
            <a:off x="1295400" y="3554412"/>
            <a:ext cx="457200" cy="1905000"/>
          </a:xfrm>
          <a:prstGeom prst="straightConnector1">
            <a:avLst/>
          </a:prstGeom>
          <a:noFill/>
          <a:ln cap="flat" cmpd="sng" w="25400">
            <a:solidFill>
              <a:schemeClr val="dk1"/>
            </a:solidFill>
            <a:prstDash val="solid"/>
            <a:miter lim="800000"/>
            <a:headEnd len="med" w="med" type="none"/>
            <a:tailEnd len="med" w="med" type="triangle"/>
          </a:ln>
          <a:effectLst>
            <a:outerShdw blurRad="63500" dir="5400000" dist="20000">
              <a:srgbClr val="000000">
                <a:alpha val="37647"/>
              </a:srgbClr>
            </a:outerShdw>
          </a:effectLst>
        </p:spPr>
      </p:cxnSp>
      <p:cxnSp>
        <p:nvCxnSpPr>
          <p:cNvPr id="394" name="Google Shape;394;p15"/>
          <p:cNvCxnSpPr/>
          <p:nvPr/>
        </p:nvCxnSpPr>
        <p:spPr>
          <a:xfrm flipH="1" rot="10800000">
            <a:off x="2928937" y="703262"/>
            <a:ext cx="844550" cy="915987"/>
          </a:xfrm>
          <a:prstGeom prst="straightConnector1">
            <a:avLst/>
          </a:prstGeom>
          <a:noFill/>
          <a:ln cap="flat" cmpd="sng" w="25400">
            <a:solidFill>
              <a:schemeClr val="dk1"/>
            </a:solidFill>
            <a:prstDash val="solid"/>
            <a:miter lim="800000"/>
            <a:headEnd len="med" w="med" type="none"/>
            <a:tailEnd len="med" w="med" type="triangle"/>
          </a:ln>
          <a:effectLst>
            <a:outerShdw blurRad="63500" dir="5400000" dist="20000">
              <a:srgbClr val="000000">
                <a:alpha val="37647"/>
              </a:srgbClr>
            </a:outerShdw>
          </a:effectLst>
        </p:spPr>
      </p:cxnSp>
      <p:cxnSp>
        <p:nvCxnSpPr>
          <p:cNvPr id="395" name="Google Shape;395;p15"/>
          <p:cNvCxnSpPr/>
          <p:nvPr/>
        </p:nvCxnSpPr>
        <p:spPr>
          <a:xfrm>
            <a:off x="2928937" y="1619250"/>
            <a:ext cx="844550" cy="877887"/>
          </a:xfrm>
          <a:prstGeom prst="straightConnector1">
            <a:avLst/>
          </a:prstGeom>
          <a:noFill/>
          <a:ln cap="flat" cmpd="sng" w="25400">
            <a:solidFill>
              <a:schemeClr val="dk1"/>
            </a:solidFill>
            <a:prstDash val="solid"/>
            <a:miter lim="800000"/>
            <a:headEnd len="med" w="med" type="none"/>
            <a:tailEnd len="med" w="med" type="triangle"/>
          </a:ln>
          <a:effectLst>
            <a:outerShdw blurRad="63500" dir="5400000" dist="20000">
              <a:srgbClr val="000000">
                <a:alpha val="37647"/>
              </a:srgbClr>
            </a:outerShdw>
          </a:effectLst>
        </p:spPr>
      </p:cxnSp>
      <p:cxnSp>
        <p:nvCxnSpPr>
          <p:cNvPr id="396" name="Google Shape;396;p15"/>
          <p:cNvCxnSpPr/>
          <p:nvPr/>
        </p:nvCxnSpPr>
        <p:spPr>
          <a:xfrm flipH="1" rot="10800000">
            <a:off x="2971800" y="4040187"/>
            <a:ext cx="838200" cy="1101725"/>
          </a:xfrm>
          <a:prstGeom prst="straightConnector1">
            <a:avLst/>
          </a:prstGeom>
          <a:noFill/>
          <a:ln cap="flat" cmpd="sng" w="25400">
            <a:solidFill>
              <a:schemeClr val="dk1"/>
            </a:solidFill>
            <a:prstDash val="solid"/>
            <a:miter lim="800000"/>
            <a:headEnd len="med" w="med" type="none"/>
            <a:tailEnd len="med" w="med" type="triangle"/>
          </a:ln>
          <a:effectLst>
            <a:outerShdw blurRad="63500" dir="5400000" dist="20000">
              <a:srgbClr val="000000">
                <a:alpha val="37647"/>
              </a:srgbClr>
            </a:outerShdw>
          </a:effectLst>
        </p:spPr>
      </p:cxnSp>
      <p:cxnSp>
        <p:nvCxnSpPr>
          <p:cNvPr id="397" name="Google Shape;397;p15"/>
          <p:cNvCxnSpPr/>
          <p:nvPr/>
        </p:nvCxnSpPr>
        <p:spPr>
          <a:xfrm>
            <a:off x="2971800" y="5141912"/>
            <a:ext cx="838200" cy="660400"/>
          </a:xfrm>
          <a:prstGeom prst="straightConnector1">
            <a:avLst/>
          </a:prstGeom>
          <a:noFill/>
          <a:ln cap="flat" cmpd="sng" w="25400">
            <a:solidFill>
              <a:schemeClr val="dk1"/>
            </a:solidFill>
            <a:prstDash val="solid"/>
            <a:miter lim="800000"/>
            <a:headEnd len="med" w="med" type="none"/>
            <a:tailEnd len="med" w="med" type="triangle"/>
          </a:ln>
          <a:effectLst>
            <a:outerShdw blurRad="63500" dir="5400000" dist="20000">
              <a:srgbClr val="000000">
                <a:alpha val="37647"/>
              </a:srgbClr>
            </a:outerShdw>
          </a:effectLst>
        </p:spPr>
      </p:cxnSp>
      <p:sp>
        <p:nvSpPr>
          <p:cNvPr id="398" name="Google Shape;398;p15"/>
          <p:cNvSpPr txBox="1"/>
          <p:nvPr/>
        </p:nvSpPr>
        <p:spPr>
          <a:xfrm>
            <a:off x="204787" y="1905000"/>
            <a:ext cx="1027112" cy="3582987"/>
          </a:xfrm>
          <a:prstGeom prst="rect">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800"/>
              <a:buFont typeface="Times New Roman"/>
              <a:buNone/>
            </a:pPr>
            <a:r>
              <a:rPr b="1" i="0" lang="en-US" sz="1800" u="none">
                <a:solidFill>
                  <a:srgbClr val="0D0D0D"/>
                </a:solidFill>
                <a:latin typeface="Times New Roman"/>
                <a:ea typeface="Times New Roman"/>
                <a:cs typeface="Times New Roman"/>
                <a:sym typeface="Times New Roman"/>
              </a:rPr>
              <a:t>LỰC </a:t>
            </a:r>
            <a:endParaRPr/>
          </a:p>
          <a:p>
            <a:pPr indent="0" lvl="0" marL="0" marR="0" rtl="0" algn="ctr">
              <a:lnSpc>
                <a:spcPct val="100000"/>
              </a:lnSpc>
              <a:spcBef>
                <a:spcPts val="0"/>
              </a:spcBef>
              <a:spcAft>
                <a:spcPts val="0"/>
              </a:spcAft>
              <a:buClr>
                <a:srgbClr val="0D0D0D"/>
              </a:buClr>
              <a:buSzPts val="1800"/>
              <a:buFont typeface="Times New Roman"/>
              <a:buNone/>
            </a:pPr>
            <a:r>
              <a:rPr b="1" i="0" lang="en-US" sz="1800" u="none">
                <a:solidFill>
                  <a:srgbClr val="0D0D0D"/>
                </a:solidFill>
                <a:latin typeface="Times New Roman"/>
                <a:ea typeface="Times New Roman"/>
                <a:cs typeface="Times New Roman"/>
                <a:sym typeface="Times New Roman"/>
              </a:rPr>
              <a:t>LƯỢNG </a:t>
            </a:r>
            <a:endParaRPr/>
          </a:p>
          <a:p>
            <a:pPr indent="0" lvl="0" marL="0" marR="0" rtl="0" algn="ctr">
              <a:lnSpc>
                <a:spcPct val="100000"/>
              </a:lnSpc>
              <a:spcBef>
                <a:spcPts val="0"/>
              </a:spcBef>
              <a:spcAft>
                <a:spcPts val="0"/>
              </a:spcAft>
              <a:buClr>
                <a:srgbClr val="0D0D0D"/>
              </a:buClr>
              <a:buSzPts val="1800"/>
              <a:buFont typeface="Times New Roman"/>
              <a:buNone/>
            </a:pPr>
            <a:r>
              <a:rPr b="1" i="0" lang="en-US" sz="1800" u="none">
                <a:solidFill>
                  <a:srgbClr val="0D0D0D"/>
                </a:solidFill>
                <a:latin typeface="Times New Roman"/>
                <a:ea typeface="Times New Roman"/>
                <a:cs typeface="Times New Roman"/>
                <a:sym typeface="Times New Roman"/>
              </a:rPr>
              <a:t>SẢN</a:t>
            </a:r>
            <a:endParaRPr/>
          </a:p>
          <a:p>
            <a:pPr indent="0" lvl="0" marL="0" marR="0" rtl="0" algn="ctr">
              <a:lnSpc>
                <a:spcPct val="100000"/>
              </a:lnSpc>
              <a:spcBef>
                <a:spcPts val="0"/>
              </a:spcBef>
              <a:spcAft>
                <a:spcPts val="0"/>
              </a:spcAft>
              <a:buClr>
                <a:srgbClr val="0D0D0D"/>
              </a:buClr>
              <a:buSzPts val="1800"/>
              <a:buFont typeface="Times New Roman"/>
              <a:buNone/>
            </a:pPr>
            <a:r>
              <a:rPr b="1" i="0" lang="en-US" sz="1800" u="none">
                <a:solidFill>
                  <a:srgbClr val="0D0D0D"/>
                </a:solidFill>
                <a:latin typeface="Times New Roman"/>
                <a:ea typeface="Times New Roman"/>
                <a:cs typeface="Times New Roman"/>
                <a:sym typeface="Times New Roman"/>
              </a:rPr>
              <a:t>XUẤT </a:t>
            </a:r>
            <a:endParaRPr/>
          </a:p>
        </p:txBody>
      </p:sp>
      <p:sp>
        <p:nvSpPr>
          <p:cNvPr id="399" name="Google Shape;399;p15"/>
          <p:cNvSpPr txBox="1"/>
          <p:nvPr/>
        </p:nvSpPr>
        <p:spPr>
          <a:xfrm>
            <a:off x="1752600" y="609600"/>
            <a:ext cx="1176337" cy="2019300"/>
          </a:xfrm>
          <a:prstGeom prst="rect">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800"/>
              <a:buFont typeface="Times New Roman"/>
              <a:buNone/>
            </a:pPr>
            <a:r>
              <a:rPr b="1" i="0" lang="en-US" sz="1800" u="none">
                <a:solidFill>
                  <a:srgbClr val="0D0D0D"/>
                </a:solidFill>
                <a:latin typeface="Times New Roman"/>
                <a:ea typeface="Times New Roman"/>
                <a:cs typeface="Times New Roman"/>
                <a:sym typeface="Times New Roman"/>
              </a:rPr>
              <a:t>NGƯỜI</a:t>
            </a:r>
            <a:endParaRPr/>
          </a:p>
          <a:p>
            <a:pPr indent="0" lvl="0" marL="0" marR="0" rtl="0" algn="ctr">
              <a:lnSpc>
                <a:spcPct val="100000"/>
              </a:lnSpc>
              <a:spcBef>
                <a:spcPts val="0"/>
              </a:spcBef>
              <a:spcAft>
                <a:spcPts val="0"/>
              </a:spcAft>
              <a:buClr>
                <a:srgbClr val="0D0D0D"/>
              </a:buClr>
              <a:buSzPts val="1800"/>
              <a:buFont typeface="Times New Roman"/>
              <a:buNone/>
            </a:pPr>
            <a:r>
              <a:rPr b="1" i="0" lang="en-US" sz="1800" u="none">
                <a:solidFill>
                  <a:srgbClr val="0D0D0D"/>
                </a:solidFill>
                <a:latin typeface="Times New Roman"/>
                <a:ea typeface="Times New Roman"/>
                <a:cs typeface="Times New Roman"/>
                <a:sym typeface="Times New Roman"/>
              </a:rPr>
              <a:t>LAO </a:t>
            </a:r>
            <a:endParaRPr/>
          </a:p>
          <a:p>
            <a:pPr indent="0" lvl="0" marL="0" marR="0" rtl="0" algn="ctr">
              <a:lnSpc>
                <a:spcPct val="100000"/>
              </a:lnSpc>
              <a:spcBef>
                <a:spcPts val="0"/>
              </a:spcBef>
              <a:spcAft>
                <a:spcPts val="0"/>
              </a:spcAft>
              <a:buClr>
                <a:srgbClr val="0D0D0D"/>
              </a:buClr>
              <a:buSzPts val="1800"/>
              <a:buFont typeface="Times New Roman"/>
              <a:buNone/>
            </a:pPr>
            <a:r>
              <a:rPr b="1" i="0" lang="en-US" sz="1800" u="none">
                <a:solidFill>
                  <a:srgbClr val="0D0D0D"/>
                </a:solidFill>
                <a:latin typeface="Times New Roman"/>
                <a:ea typeface="Times New Roman"/>
                <a:cs typeface="Times New Roman"/>
                <a:sym typeface="Times New Roman"/>
              </a:rPr>
              <a:t>ĐỘNG</a:t>
            </a:r>
            <a:endParaRPr/>
          </a:p>
        </p:txBody>
      </p:sp>
      <p:sp>
        <p:nvSpPr>
          <p:cNvPr id="400" name="Google Shape;400;p15"/>
          <p:cNvSpPr txBox="1"/>
          <p:nvPr/>
        </p:nvSpPr>
        <p:spPr>
          <a:xfrm>
            <a:off x="1752600" y="4114800"/>
            <a:ext cx="1219200" cy="2054225"/>
          </a:xfrm>
          <a:prstGeom prst="rect">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800"/>
              <a:buFont typeface="Times New Roman"/>
              <a:buNone/>
            </a:pPr>
            <a:r>
              <a:rPr b="1" i="0" lang="en-US" sz="1800" u="none">
                <a:solidFill>
                  <a:srgbClr val="0D0D0D"/>
                </a:solidFill>
                <a:latin typeface="Times New Roman"/>
                <a:ea typeface="Times New Roman"/>
                <a:cs typeface="Times New Roman"/>
                <a:sym typeface="Times New Roman"/>
              </a:rPr>
              <a:t>TƯ </a:t>
            </a:r>
            <a:endParaRPr/>
          </a:p>
          <a:p>
            <a:pPr indent="0" lvl="0" marL="0" marR="0" rtl="0" algn="ctr">
              <a:lnSpc>
                <a:spcPct val="100000"/>
              </a:lnSpc>
              <a:spcBef>
                <a:spcPts val="0"/>
              </a:spcBef>
              <a:spcAft>
                <a:spcPts val="0"/>
              </a:spcAft>
              <a:buClr>
                <a:srgbClr val="0D0D0D"/>
              </a:buClr>
              <a:buSzPts val="1800"/>
              <a:buFont typeface="Times New Roman"/>
              <a:buNone/>
            </a:pPr>
            <a:r>
              <a:rPr b="1" i="0" lang="en-US" sz="1800" u="none">
                <a:solidFill>
                  <a:srgbClr val="0D0D0D"/>
                </a:solidFill>
                <a:latin typeface="Times New Roman"/>
                <a:ea typeface="Times New Roman"/>
                <a:cs typeface="Times New Roman"/>
                <a:sym typeface="Times New Roman"/>
              </a:rPr>
              <a:t>LIỆU </a:t>
            </a:r>
            <a:endParaRPr/>
          </a:p>
          <a:p>
            <a:pPr indent="0" lvl="0" marL="0" marR="0" rtl="0" algn="ctr">
              <a:lnSpc>
                <a:spcPct val="100000"/>
              </a:lnSpc>
              <a:spcBef>
                <a:spcPts val="0"/>
              </a:spcBef>
              <a:spcAft>
                <a:spcPts val="0"/>
              </a:spcAft>
              <a:buClr>
                <a:srgbClr val="0D0D0D"/>
              </a:buClr>
              <a:buSzPts val="1800"/>
              <a:buFont typeface="Times New Roman"/>
              <a:buNone/>
            </a:pPr>
            <a:r>
              <a:rPr b="1" i="0" lang="en-US" sz="1800" u="none">
                <a:solidFill>
                  <a:srgbClr val="0D0D0D"/>
                </a:solidFill>
                <a:latin typeface="Times New Roman"/>
                <a:ea typeface="Times New Roman"/>
                <a:cs typeface="Times New Roman"/>
                <a:sym typeface="Times New Roman"/>
              </a:rPr>
              <a:t>SẢN </a:t>
            </a:r>
            <a:endParaRPr/>
          </a:p>
          <a:p>
            <a:pPr indent="0" lvl="0" marL="0" marR="0" rtl="0" algn="ctr">
              <a:lnSpc>
                <a:spcPct val="100000"/>
              </a:lnSpc>
              <a:spcBef>
                <a:spcPts val="0"/>
              </a:spcBef>
              <a:spcAft>
                <a:spcPts val="0"/>
              </a:spcAft>
              <a:buClr>
                <a:srgbClr val="0D0D0D"/>
              </a:buClr>
              <a:buSzPts val="1800"/>
              <a:buFont typeface="Times New Roman"/>
              <a:buNone/>
            </a:pPr>
            <a:r>
              <a:rPr b="1" i="0" lang="en-US" sz="1800" u="none">
                <a:solidFill>
                  <a:srgbClr val="0D0D0D"/>
                </a:solidFill>
                <a:latin typeface="Times New Roman"/>
                <a:ea typeface="Times New Roman"/>
                <a:cs typeface="Times New Roman"/>
                <a:sym typeface="Times New Roman"/>
              </a:rPr>
              <a:t>XUẤT</a:t>
            </a:r>
            <a:endParaRPr/>
          </a:p>
        </p:txBody>
      </p:sp>
      <p:sp>
        <p:nvSpPr>
          <p:cNvPr id="401" name="Google Shape;401;p15"/>
          <p:cNvSpPr txBox="1"/>
          <p:nvPr/>
        </p:nvSpPr>
        <p:spPr>
          <a:xfrm>
            <a:off x="3773487" y="303212"/>
            <a:ext cx="2246312" cy="800100"/>
          </a:xfrm>
          <a:prstGeom prst="rect">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800"/>
              <a:buFont typeface="Times New Roman"/>
              <a:buNone/>
            </a:pPr>
            <a:r>
              <a:rPr b="1" i="0" lang="en-US" sz="1800" u="none">
                <a:solidFill>
                  <a:srgbClr val="0D0D0D"/>
                </a:solidFill>
                <a:latin typeface="Times New Roman"/>
                <a:ea typeface="Times New Roman"/>
                <a:cs typeface="Times New Roman"/>
                <a:sym typeface="Times New Roman"/>
              </a:rPr>
              <a:t>THỂ LỰC</a:t>
            </a:r>
            <a:endParaRPr/>
          </a:p>
        </p:txBody>
      </p:sp>
      <p:sp>
        <p:nvSpPr>
          <p:cNvPr id="402" name="Google Shape;402;p15"/>
          <p:cNvSpPr txBox="1"/>
          <p:nvPr/>
        </p:nvSpPr>
        <p:spPr>
          <a:xfrm>
            <a:off x="3773487" y="1978025"/>
            <a:ext cx="2246312" cy="750887"/>
          </a:xfrm>
          <a:prstGeom prst="rect">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800"/>
              <a:buFont typeface="Times New Roman"/>
              <a:buNone/>
            </a:pPr>
            <a:r>
              <a:rPr b="1" i="0" lang="en-US" sz="1800" u="none">
                <a:solidFill>
                  <a:srgbClr val="0D0D0D"/>
                </a:solidFill>
                <a:latin typeface="Times New Roman"/>
                <a:ea typeface="Times New Roman"/>
                <a:cs typeface="Times New Roman"/>
                <a:sym typeface="Times New Roman"/>
              </a:rPr>
              <a:t>TRÍ  LỰC</a:t>
            </a:r>
            <a:endParaRPr/>
          </a:p>
        </p:txBody>
      </p:sp>
      <p:sp>
        <p:nvSpPr>
          <p:cNvPr id="403" name="Google Shape;403;p15"/>
          <p:cNvSpPr txBox="1"/>
          <p:nvPr/>
        </p:nvSpPr>
        <p:spPr>
          <a:xfrm>
            <a:off x="6926262" y="2209800"/>
            <a:ext cx="1947862" cy="1066800"/>
          </a:xfrm>
          <a:prstGeom prst="rect">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800"/>
              <a:buFont typeface="Times New Roman"/>
              <a:buNone/>
            </a:pPr>
            <a:r>
              <a:rPr b="1" i="0" lang="en-US" sz="1800" u="none">
                <a:solidFill>
                  <a:srgbClr val="0D0D0D"/>
                </a:solidFill>
                <a:latin typeface="Times New Roman"/>
                <a:ea typeface="Times New Roman"/>
                <a:cs typeface="Times New Roman"/>
                <a:sym typeface="Times New Roman"/>
              </a:rPr>
              <a:t>ĐÃ  QUA </a:t>
            </a:r>
            <a:endParaRPr/>
          </a:p>
          <a:p>
            <a:pPr indent="0" lvl="0" marL="0" marR="0" rtl="0" algn="ctr">
              <a:lnSpc>
                <a:spcPct val="100000"/>
              </a:lnSpc>
              <a:spcBef>
                <a:spcPts val="0"/>
              </a:spcBef>
              <a:spcAft>
                <a:spcPts val="0"/>
              </a:spcAft>
              <a:buClr>
                <a:srgbClr val="0D0D0D"/>
              </a:buClr>
              <a:buSzPts val="1800"/>
              <a:buFont typeface="Times New Roman"/>
              <a:buNone/>
            </a:pPr>
            <a:r>
              <a:rPr b="1" i="0" lang="en-US" sz="1800" u="none">
                <a:solidFill>
                  <a:srgbClr val="0D0D0D"/>
                </a:solidFill>
                <a:latin typeface="Times New Roman"/>
                <a:ea typeface="Times New Roman"/>
                <a:cs typeface="Times New Roman"/>
                <a:sym typeface="Times New Roman"/>
              </a:rPr>
              <a:t>CHẾ BIẾN</a:t>
            </a:r>
            <a:endParaRPr/>
          </a:p>
        </p:txBody>
      </p:sp>
      <p:sp>
        <p:nvSpPr>
          <p:cNvPr id="404" name="Google Shape;404;p15"/>
          <p:cNvSpPr txBox="1"/>
          <p:nvPr/>
        </p:nvSpPr>
        <p:spPr>
          <a:xfrm>
            <a:off x="6934200" y="3657600"/>
            <a:ext cx="1993900" cy="1066800"/>
          </a:xfrm>
          <a:prstGeom prst="rect">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800"/>
              <a:buFont typeface="Times New Roman"/>
              <a:buNone/>
            </a:pPr>
            <a:r>
              <a:rPr b="1" i="0" lang="en-US" sz="1800" u="none">
                <a:solidFill>
                  <a:srgbClr val="0D0D0D"/>
                </a:solidFill>
                <a:latin typeface="Times New Roman"/>
                <a:ea typeface="Times New Roman"/>
                <a:cs typeface="Times New Roman"/>
                <a:sym typeface="Times New Roman"/>
              </a:rPr>
              <a:t>CÔNG CỤ </a:t>
            </a:r>
            <a:endParaRPr/>
          </a:p>
          <a:p>
            <a:pPr indent="0" lvl="0" marL="0" marR="0" rtl="0" algn="ctr">
              <a:lnSpc>
                <a:spcPct val="100000"/>
              </a:lnSpc>
              <a:spcBef>
                <a:spcPts val="0"/>
              </a:spcBef>
              <a:spcAft>
                <a:spcPts val="0"/>
              </a:spcAft>
              <a:buClr>
                <a:srgbClr val="0D0D0D"/>
              </a:buClr>
              <a:buSzPts val="1800"/>
              <a:buFont typeface="Times New Roman"/>
              <a:buNone/>
            </a:pPr>
            <a:r>
              <a:rPr b="1" i="0" lang="en-US" sz="1800" u="none">
                <a:solidFill>
                  <a:srgbClr val="0D0D0D"/>
                </a:solidFill>
                <a:latin typeface="Times New Roman"/>
                <a:ea typeface="Times New Roman"/>
                <a:cs typeface="Times New Roman"/>
                <a:sym typeface="Times New Roman"/>
              </a:rPr>
              <a:t>LAO ĐỘNG</a:t>
            </a:r>
            <a:endParaRPr/>
          </a:p>
        </p:txBody>
      </p:sp>
      <p:sp>
        <p:nvSpPr>
          <p:cNvPr id="405" name="Google Shape;405;p15"/>
          <p:cNvSpPr txBox="1"/>
          <p:nvPr/>
        </p:nvSpPr>
        <p:spPr>
          <a:xfrm>
            <a:off x="6934200" y="5257800"/>
            <a:ext cx="2016125" cy="1066800"/>
          </a:xfrm>
          <a:prstGeom prst="rect">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800"/>
              <a:buFont typeface="Times New Roman"/>
              <a:buNone/>
            </a:pPr>
            <a:r>
              <a:rPr b="1" i="0" lang="en-US" sz="1800" u="none">
                <a:solidFill>
                  <a:srgbClr val="0D0D0D"/>
                </a:solidFill>
                <a:latin typeface="Times New Roman"/>
                <a:ea typeface="Times New Roman"/>
                <a:cs typeface="Times New Roman"/>
                <a:sym typeface="Times New Roman"/>
              </a:rPr>
              <a:t>TƯ LIỆU</a:t>
            </a:r>
            <a:endParaRPr/>
          </a:p>
          <a:p>
            <a:pPr indent="0" lvl="0" marL="0" marR="0" rtl="0" algn="ctr">
              <a:lnSpc>
                <a:spcPct val="100000"/>
              </a:lnSpc>
              <a:spcBef>
                <a:spcPts val="0"/>
              </a:spcBef>
              <a:spcAft>
                <a:spcPts val="0"/>
              </a:spcAft>
              <a:buClr>
                <a:srgbClr val="0D0D0D"/>
              </a:buClr>
              <a:buSzPts val="1800"/>
              <a:buFont typeface="Times New Roman"/>
              <a:buNone/>
            </a:pPr>
            <a:r>
              <a:rPr b="1" i="0" lang="en-US" sz="1800" u="none">
                <a:solidFill>
                  <a:srgbClr val="0D0D0D"/>
                </a:solidFill>
                <a:latin typeface="Times New Roman"/>
                <a:ea typeface="Times New Roman"/>
                <a:cs typeface="Times New Roman"/>
                <a:sym typeface="Times New Roman"/>
              </a:rPr>
              <a:t>HỖ TRỢ</a:t>
            </a:r>
            <a:endParaRPr/>
          </a:p>
        </p:txBody>
      </p:sp>
      <p:sp>
        <p:nvSpPr>
          <p:cNvPr id="406" name="Google Shape;406;p15"/>
          <p:cNvSpPr txBox="1"/>
          <p:nvPr/>
        </p:nvSpPr>
        <p:spPr>
          <a:xfrm>
            <a:off x="3810000" y="3773487"/>
            <a:ext cx="2209800" cy="798512"/>
          </a:xfrm>
          <a:prstGeom prst="rect">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Verdana"/>
              <a:buNone/>
            </a:pPr>
            <a:r>
              <a:t/>
            </a:r>
            <a:endParaRPr b="1" i="0" sz="1800" u="none">
              <a:solidFill>
                <a:srgbClr val="0D0D0D"/>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D0D0D"/>
              </a:buClr>
              <a:buSzPts val="1800"/>
              <a:buFont typeface="Times New Roman"/>
              <a:buNone/>
            </a:pPr>
            <a:r>
              <a:rPr b="1" i="0" lang="en-US" sz="1800" u="none">
                <a:solidFill>
                  <a:srgbClr val="0D0D0D"/>
                </a:solidFill>
                <a:latin typeface="Times New Roman"/>
                <a:ea typeface="Times New Roman"/>
                <a:cs typeface="Times New Roman"/>
                <a:sym typeface="Times New Roman"/>
              </a:rPr>
              <a:t>ĐỐI TƯỢNG </a:t>
            </a:r>
            <a:endParaRPr/>
          </a:p>
          <a:p>
            <a:pPr indent="0" lvl="0" marL="0" marR="0" rtl="0" algn="ctr">
              <a:lnSpc>
                <a:spcPct val="100000"/>
              </a:lnSpc>
              <a:spcBef>
                <a:spcPts val="0"/>
              </a:spcBef>
              <a:spcAft>
                <a:spcPts val="0"/>
              </a:spcAft>
              <a:buClr>
                <a:srgbClr val="0D0D0D"/>
              </a:buClr>
              <a:buSzPts val="1800"/>
              <a:buFont typeface="Times New Roman"/>
              <a:buNone/>
            </a:pPr>
            <a:r>
              <a:rPr b="1" i="0" lang="en-US" sz="1800" u="none">
                <a:solidFill>
                  <a:srgbClr val="0D0D0D"/>
                </a:solidFill>
                <a:latin typeface="Times New Roman"/>
                <a:ea typeface="Times New Roman"/>
                <a:cs typeface="Times New Roman"/>
                <a:sym typeface="Times New Roman"/>
              </a:rPr>
              <a:t>LAO ĐỘNG</a:t>
            </a:r>
            <a:endParaRPr/>
          </a:p>
          <a:p>
            <a:pPr indent="0" lvl="0" marL="0" marR="0" rtl="0" algn="l">
              <a:lnSpc>
                <a:spcPct val="100000"/>
              </a:lnSpc>
              <a:spcBef>
                <a:spcPts val="0"/>
              </a:spcBef>
              <a:spcAft>
                <a:spcPts val="0"/>
              </a:spcAft>
              <a:buNone/>
            </a:pPr>
            <a:r>
              <a:t/>
            </a:r>
            <a:endParaRPr b="1" i="0" sz="1800" u="none">
              <a:solidFill>
                <a:srgbClr val="0D0D0D"/>
              </a:solidFill>
              <a:latin typeface="Times New Roman"/>
              <a:ea typeface="Times New Roman"/>
              <a:cs typeface="Times New Roman"/>
              <a:sym typeface="Times New Roman"/>
            </a:endParaRPr>
          </a:p>
        </p:txBody>
      </p:sp>
      <p:sp>
        <p:nvSpPr>
          <p:cNvPr id="407" name="Google Shape;407;p15"/>
          <p:cNvSpPr txBox="1"/>
          <p:nvPr/>
        </p:nvSpPr>
        <p:spPr>
          <a:xfrm>
            <a:off x="3810000" y="5410200"/>
            <a:ext cx="2206625" cy="785812"/>
          </a:xfrm>
          <a:prstGeom prst="rect">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Verdana"/>
              <a:buNone/>
            </a:pPr>
            <a:r>
              <a:t/>
            </a:r>
            <a:endParaRPr b="1" i="0" sz="1800" u="none">
              <a:solidFill>
                <a:srgbClr val="0D0D0D"/>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D0D0D"/>
              </a:buClr>
              <a:buSzPts val="1800"/>
              <a:buFont typeface="Times New Roman"/>
              <a:buNone/>
            </a:pPr>
            <a:r>
              <a:rPr b="1" i="0" lang="en-US" sz="1800" u="none">
                <a:solidFill>
                  <a:srgbClr val="0D0D0D"/>
                </a:solidFill>
                <a:latin typeface="Times New Roman"/>
                <a:ea typeface="Times New Roman"/>
                <a:cs typeface="Times New Roman"/>
                <a:sym typeface="Times New Roman"/>
              </a:rPr>
              <a:t>TƯ LIỆU</a:t>
            </a:r>
            <a:endParaRPr/>
          </a:p>
          <a:p>
            <a:pPr indent="0" lvl="0" marL="0" marR="0" rtl="0" algn="ctr">
              <a:lnSpc>
                <a:spcPct val="100000"/>
              </a:lnSpc>
              <a:spcBef>
                <a:spcPts val="0"/>
              </a:spcBef>
              <a:spcAft>
                <a:spcPts val="0"/>
              </a:spcAft>
              <a:buClr>
                <a:srgbClr val="0D0D0D"/>
              </a:buClr>
              <a:buSzPts val="1800"/>
              <a:buFont typeface="Times New Roman"/>
              <a:buNone/>
            </a:pPr>
            <a:r>
              <a:rPr b="1" i="0" lang="en-US" sz="1800" u="none">
                <a:solidFill>
                  <a:srgbClr val="0D0D0D"/>
                </a:solidFill>
                <a:latin typeface="Times New Roman"/>
                <a:ea typeface="Times New Roman"/>
                <a:cs typeface="Times New Roman"/>
                <a:sym typeface="Times New Roman"/>
              </a:rPr>
              <a:t>LAO ĐỘNG</a:t>
            </a:r>
            <a:endParaRPr/>
          </a:p>
          <a:p>
            <a:pPr indent="0" lvl="0" marL="0" marR="0" rtl="0" algn="l">
              <a:lnSpc>
                <a:spcPct val="100000"/>
              </a:lnSpc>
              <a:spcBef>
                <a:spcPts val="0"/>
              </a:spcBef>
              <a:spcAft>
                <a:spcPts val="0"/>
              </a:spcAft>
              <a:buNone/>
            </a:pPr>
            <a:r>
              <a:t/>
            </a:r>
            <a:endParaRPr b="1" i="0" sz="1800" u="none">
              <a:solidFill>
                <a:srgbClr val="0D0D0D"/>
              </a:solidFill>
              <a:latin typeface="Times New Roman"/>
              <a:ea typeface="Times New Roman"/>
              <a:cs typeface="Times New Roman"/>
              <a:sym typeface="Times New Roman"/>
            </a:endParaRPr>
          </a:p>
        </p:txBody>
      </p:sp>
      <p:cxnSp>
        <p:nvCxnSpPr>
          <p:cNvPr id="408" name="Google Shape;408;p15"/>
          <p:cNvCxnSpPr/>
          <p:nvPr/>
        </p:nvCxnSpPr>
        <p:spPr>
          <a:xfrm>
            <a:off x="6477000" y="4191000"/>
            <a:ext cx="0" cy="1676400"/>
          </a:xfrm>
          <a:prstGeom prst="straightConnector1">
            <a:avLst/>
          </a:prstGeom>
          <a:noFill/>
          <a:ln cap="flat" cmpd="sng" w="25400">
            <a:solidFill>
              <a:srgbClr val="000000"/>
            </a:solidFill>
            <a:prstDash val="solid"/>
            <a:miter lim="800000"/>
            <a:headEnd len="med" w="med" type="none"/>
            <a:tailEnd len="med" w="med" type="none"/>
          </a:ln>
          <a:effectLst>
            <a:outerShdw blurRad="63500" dir="5400000" dist="20000">
              <a:srgbClr val="000000">
                <a:alpha val="37647"/>
              </a:srgbClr>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6"/>
          <p:cNvSpPr txBox="1"/>
          <p:nvPr/>
        </p:nvSpPr>
        <p:spPr>
          <a:xfrm>
            <a:off x="228600" y="2895600"/>
            <a:ext cx="1524000" cy="1019175"/>
          </a:xfrm>
          <a:prstGeom prst="rect">
            <a:avLst/>
          </a:prstGeom>
          <a:solidFill>
            <a:srgbClr val="C1DADD"/>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3000"/>
              <a:buFont typeface="Times New Roman"/>
              <a:buNone/>
            </a:pPr>
            <a:r>
              <a:rPr b="1" i="0" lang="en-US" sz="3000" u="none">
                <a:solidFill>
                  <a:srgbClr val="FF0000"/>
                </a:solidFill>
                <a:latin typeface="Times New Roman"/>
                <a:ea typeface="Times New Roman"/>
                <a:cs typeface="Times New Roman"/>
                <a:sym typeface="Times New Roman"/>
              </a:rPr>
              <a:t>Kết cấu LLSX</a:t>
            </a:r>
            <a:endParaRPr/>
          </a:p>
        </p:txBody>
      </p:sp>
      <p:sp>
        <p:nvSpPr>
          <p:cNvPr id="415" name="Google Shape;415;p16"/>
          <p:cNvSpPr txBox="1"/>
          <p:nvPr/>
        </p:nvSpPr>
        <p:spPr>
          <a:xfrm>
            <a:off x="1981200" y="1371600"/>
            <a:ext cx="1143000" cy="720725"/>
          </a:xfrm>
          <a:prstGeom prst="rect">
            <a:avLst/>
          </a:prstGeom>
          <a:solidFill>
            <a:srgbClr val="C1DADD"/>
          </a:solidFill>
          <a:ln cap="flat" cmpd="sng" w="1905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990033"/>
              </a:buClr>
              <a:buSzPts val="2000"/>
              <a:buFont typeface="Times New Roman"/>
              <a:buNone/>
            </a:pPr>
            <a:r>
              <a:rPr b="1" i="0" lang="en-US" sz="2000" u="none">
                <a:solidFill>
                  <a:srgbClr val="990033"/>
                </a:solidFill>
                <a:latin typeface="Times New Roman"/>
                <a:ea typeface="Times New Roman"/>
                <a:cs typeface="Times New Roman"/>
                <a:sym typeface="Times New Roman"/>
              </a:rPr>
              <a:t>Người  lao động</a:t>
            </a:r>
            <a:endParaRPr/>
          </a:p>
        </p:txBody>
      </p:sp>
      <p:sp>
        <p:nvSpPr>
          <p:cNvPr id="416" name="Google Shape;416;p16"/>
          <p:cNvSpPr txBox="1"/>
          <p:nvPr/>
        </p:nvSpPr>
        <p:spPr>
          <a:xfrm>
            <a:off x="609600" y="4495800"/>
            <a:ext cx="1143000" cy="714375"/>
          </a:xfrm>
          <a:prstGeom prst="rect">
            <a:avLst/>
          </a:prstGeom>
          <a:solidFill>
            <a:srgbClr val="C1DADD"/>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990033"/>
              </a:buClr>
              <a:buSzPts val="2000"/>
              <a:buFont typeface="Times New Roman"/>
              <a:buNone/>
            </a:pPr>
            <a:r>
              <a:rPr b="1" i="0" lang="en-US" sz="2000" u="none">
                <a:solidFill>
                  <a:srgbClr val="990033"/>
                </a:solidFill>
                <a:latin typeface="Times New Roman"/>
                <a:ea typeface="Times New Roman"/>
                <a:cs typeface="Times New Roman"/>
                <a:sym typeface="Times New Roman"/>
              </a:rPr>
              <a:t>Tư liệu sản xuất</a:t>
            </a:r>
            <a:endParaRPr/>
          </a:p>
        </p:txBody>
      </p:sp>
      <p:sp>
        <p:nvSpPr>
          <p:cNvPr id="417" name="Google Shape;417;p16"/>
          <p:cNvSpPr txBox="1"/>
          <p:nvPr/>
        </p:nvSpPr>
        <p:spPr>
          <a:xfrm>
            <a:off x="2133600" y="3276600"/>
            <a:ext cx="1219200" cy="714375"/>
          </a:xfrm>
          <a:prstGeom prst="rect">
            <a:avLst/>
          </a:prstGeom>
          <a:solidFill>
            <a:srgbClr val="7030A0"/>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C000"/>
              </a:buClr>
              <a:buSzPts val="2000"/>
              <a:buFont typeface="Times New Roman"/>
              <a:buNone/>
            </a:pPr>
            <a:r>
              <a:rPr b="1" i="0" lang="en-US" sz="2000" u="none">
                <a:solidFill>
                  <a:srgbClr val="FFC000"/>
                </a:solidFill>
                <a:latin typeface="Times New Roman"/>
                <a:ea typeface="Times New Roman"/>
                <a:cs typeface="Times New Roman"/>
                <a:sym typeface="Times New Roman"/>
              </a:rPr>
              <a:t>Tư liệu lao động</a:t>
            </a:r>
            <a:endParaRPr/>
          </a:p>
        </p:txBody>
      </p:sp>
      <p:sp>
        <p:nvSpPr>
          <p:cNvPr id="418" name="Google Shape;418;p16"/>
          <p:cNvSpPr txBox="1"/>
          <p:nvPr/>
        </p:nvSpPr>
        <p:spPr>
          <a:xfrm>
            <a:off x="2209800" y="5410200"/>
            <a:ext cx="1295400" cy="714375"/>
          </a:xfrm>
          <a:prstGeom prst="rect">
            <a:avLst/>
          </a:prstGeom>
          <a:solidFill>
            <a:srgbClr val="7030A0"/>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Times New Roman"/>
              <a:buNone/>
            </a:pPr>
            <a:r>
              <a:rPr b="1" i="0" lang="en-US" sz="2000" u="none">
                <a:solidFill>
                  <a:schemeClr val="lt1"/>
                </a:solidFill>
                <a:latin typeface="Times New Roman"/>
                <a:ea typeface="Times New Roman"/>
                <a:cs typeface="Times New Roman"/>
                <a:sym typeface="Times New Roman"/>
              </a:rPr>
              <a:t>Đối tượng lao động</a:t>
            </a:r>
            <a:endParaRPr/>
          </a:p>
        </p:txBody>
      </p:sp>
      <p:sp>
        <p:nvSpPr>
          <p:cNvPr id="419" name="Google Shape;419;p16"/>
          <p:cNvSpPr txBox="1"/>
          <p:nvPr/>
        </p:nvSpPr>
        <p:spPr>
          <a:xfrm>
            <a:off x="3657600" y="2743200"/>
            <a:ext cx="1143000" cy="714375"/>
          </a:xfrm>
          <a:prstGeom prst="rect">
            <a:avLst/>
          </a:prstGeom>
          <a:solidFill>
            <a:srgbClr val="0070C0"/>
          </a:solidFill>
          <a:ln cap="flat" cmpd="sng" w="12700">
            <a:solidFill>
              <a:srgbClr val="0066FF"/>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00"/>
              </a:buClr>
              <a:buSzPts val="2000"/>
              <a:buFont typeface="Times New Roman"/>
              <a:buNone/>
            </a:pPr>
            <a:r>
              <a:rPr b="1" i="0" lang="en-US" sz="2000" u="none">
                <a:solidFill>
                  <a:srgbClr val="FFFF00"/>
                </a:solidFill>
                <a:latin typeface="Times New Roman"/>
                <a:ea typeface="Times New Roman"/>
                <a:cs typeface="Times New Roman"/>
                <a:sym typeface="Times New Roman"/>
              </a:rPr>
              <a:t>Công cụ  lao động</a:t>
            </a:r>
            <a:endParaRPr/>
          </a:p>
        </p:txBody>
      </p:sp>
      <p:sp>
        <p:nvSpPr>
          <p:cNvPr id="420" name="Google Shape;420;p16"/>
          <p:cNvSpPr txBox="1"/>
          <p:nvPr/>
        </p:nvSpPr>
        <p:spPr>
          <a:xfrm>
            <a:off x="3657600" y="3581400"/>
            <a:ext cx="1143000" cy="708025"/>
          </a:xfrm>
          <a:prstGeom prst="rect">
            <a:avLst/>
          </a:prstGeom>
          <a:solidFill>
            <a:srgbClr val="0070C0"/>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00"/>
              </a:buClr>
              <a:buSzPts val="2000"/>
              <a:buFont typeface="Times New Roman"/>
              <a:buNone/>
            </a:pPr>
            <a:r>
              <a:rPr b="1" i="0" lang="en-US" sz="2000" u="none">
                <a:solidFill>
                  <a:srgbClr val="FFFF00"/>
                </a:solidFill>
                <a:latin typeface="Times New Roman"/>
                <a:ea typeface="Times New Roman"/>
                <a:cs typeface="Times New Roman"/>
                <a:sym typeface="Times New Roman"/>
              </a:rPr>
              <a:t>Tư liệu hỗ trợ</a:t>
            </a:r>
            <a:endParaRPr/>
          </a:p>
        </p:txBody>
      </p:sp>
      <p:sp>
        <p:nvSpPr>
          <p:cNvPr id="421" name="Google Shape;421;p16"/>
          <p:cNvSpPr txBox="1"/>
          <p:nvPr/>
        </p:nvSpPr>
        <p:spPr>
          <a:xfrm>
            <a:off x="3657600" y="4572000"/>
            <a:ext cx="1219200" cy="714375"/>
          </a:xfrm>
          <a:prstGeom prst="rect">
            <a:avLst/>
          </a:prstGeom>
          <a:solidFill>
            <a:srgbClr val="0070C0"/>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00"/>
              </a:buClr>
              <a:buSzPts val="2000"/>
              <a:buFont typeface="Times New Roman"/>
              <a:buNone/>
            </a:pPr>
            <a:r>
              <a:rPr b="1" i="0" lang="en-US" sz="2000" u="none">
                <a:solidFill>
                  <a:srgbClr val="FFFF00"/>
                </a:solidFill>
                <a:latin typeface="Times New Roman"/>
                <a:ea typeface="Times New Roman"/>
                <a:cs typeface="Times New Roman"/>
                <a:sym typeface="Times New Roman"/>
              </a:rPr>
              <a:t>Có sẵn trong TN</a:t>
            </a:r>
            <a:endParaRPr/>
          </a:p>
        </p:txBody>
      </p:sp>
      <p:sp>
        <p:nvSpPr>
          <p:cNvPr id="422" name="Google Shape;422;p16"/>
          <p:cNvSpPr txBox="1"/>
          <p:nvPr/>
        </p:nvSpPr>
        <p:spPr>
          <a:xfrm>
            <a:off x="3657600" y="5943600"/>
            <a:ext cx="1143000" cy="714375"/>
          </a:xfrm>
          <a:prstGeom prst="rect">
            <a:avLst/>
          </a:prstGeom>
          <a:solidFill>
            <a:srgbClr val="0070C0"/>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00"/>
              </a:buClr>
              <a:buSzPts val="2000"/>
              <a:buFont typeface="Times New Roman"/>
              <a:buNone/>
            </a:pPr>
            <a:r>
              <a:rPr b="1" i="0" lang="en-US" sz="2000" u="none">
                <a:solidFill>
                  <a:srgbClr val="FFFF00"/>
                </a:solidFill>
                <a:latin typeface="Times New Roman"/>
                <a:ea typeface="Times New Roman"/>
                <a:cs typeface="Times New Roman"/>
                <a:sym typeface="Times New Roman"/>
              </a:rPr>
              <a:t>Đã qua chế biến</a:t>
            </a:r>
            <a:endParaRPr/>
          </a:p>
        </p:txBody>
      </p:sp>
      <p:pic>
        <p:nvPicPr>
          <p:cNvPr descr="cong nhan 1" id="423" name="Google Shape;423;p16"/>
          <p:cNvPicPr preferRelativeResize="0"/>
          <p:nvPr/>
        </p:nvPicPr>
        <p:blipFill rotWithShape="1">
          <a:blip r:embed="rId3">
            <a:alphaModFix/>
          </a:blip>
          <a:srcRect b="0" l="0" r="0" t="0"/>
          <a:stretch/>
        </p:blipFill>
        <p:spPr>
          <a:xfrm>
            <a:off x="3962400" y="685800"/>
            <a:ext cx="1657350" cy="1733550"/>
          </a:xfrm>
          <a:prstGeom prst="rect">
            <a:avLst/>
          </a:prstGeom>
          <a:noFill/>
          <a:ln>
            <a:noFill/>
          </a:ln>
        </p:spPr>
      </p:pic>
      <p:cxnSp>
        <p:nvCxnSpPr>
          <p:cNvPr id="424" name="Google Shape;424;p16"/>
          <p:cNvCxnSpPr/>
          <p:nvPr/>
        </p:nvCxnSpPr>
        <p:spPr>
          <a:xfrm>
            <a:off x="3200400" y="1676400"/>
            <a:ext cx="685800" cy="0"/>
          </a:xfrm>
          <a:prstGeom prst="straightConnector1">
            <a:avLst/>
          </a:prstGeom>
          <a:noFill/>
          <a:ln cap="flat" cmpd="sng" w="28575">
            <a:solidFill>
              <a:srgbClr val="FE0C0C"/>
            </a:solidFill>
            <a:prstDash val="solid"/>
            <a:miter lim="800000"/>
            <a:headEnd len="med" w="med" type="none"/>
            <a:tailEnd len="med" w="med" type="triangle"/>
          </a:ln>
        </p:spPr>
      </p:cxnSp>
      <p:pic>
        <p:nvPicPr>
          <p:cNvPr descr="cuoc2" id="425" name="Google Shape;425;p16"/>
          <p:cNvPicPr preferRelativeResize="0"/>
          <p:nvPr/>
        </p:nvPicPr>
        <p:blipFill rotWithShape="1">
          <a:blip r:embed="rId4">
            <a:alphaModFix/>
          </a:blip>
          <a:srcRect b="0" l="0" r="0" t="0"/>
          <a:stretch/>
        </p:blipFill>
        <p:spPr>
          <a:xfrm>
            <a:off x="5486400" y="1524000"/>
            <a:ext cx="1476375" cy="1981200"/>
          </a:xfrm>
          <a:prstGeom prst="rect">
            <a:avLst/>
          </a:prstGeom>
          <a:noFill/>
          <a:ln>
            <a:noFill/>
          </a:ln>
        </p:spPr>
      </p:pic>
      <p:pic>
        <p:nvPicPr>
          <p:cNvPr descr="ben cang" id="426" name="Google Shape;426;p16"/>
          <p:cNvPicPr preferRelativeResize="0"/>
          <p:nvPr/>
        </p:nvPicPr>
        <p:blipFill rotWithShape="1">
          <a:blip r:embed="rId5">
            <a:alphaModFix/>
          </a:blip>
          <a:srcRect b="0" l="0" r="0" t="0"/>
          <a:stretch/>
        </p:blipFill>
        <p:spPr>
          <a:xfrm>
            <a:off x="7086600" y="3048000"/>
            <a:ext cx="2032000" cy="2103437"/>
          </a:xfrm>
          <a:prstGeom prst="rect">
            <a:avLst/>
          </a:prstGeom>
          <a:noFill/>
          <a:ln>
            <a:noFill/>
          </a:ln>
        </p:spPr>
      </p:pic>
      <p:pic>
        <p:nvPicPr>
          <p:cNvPr descr="than" id="427" name="Google Shape;427;p16"/>
          <p:cNvPicPr preferRelativeResize="0"/>
          <p:nvPr/>
        </p:nvPicPr>
        <p:blipFill rotWithShape="1">
          <a:blip r:embed="rId6">
            <a:alphaModFix/>
          </a:blip>
          <a:srcRect b="0" l="0" r="0" t="0"/>
          <a:stretch/>
        </p:blipFill>
        <p:spPr>
          <a:xfrm>
            <a:off x="5029200" y="3886200"/>
            <a:ext cx="1895475" cy="2133600"/>
          </a:xfrm>
          <a:prstGeom prst="rect">
            <a:avLst/>
          </a:prstGeom>
          <a:noFill/>
          <a:ln>
            <a:noFill/>
          </a:ln>
        </p:spPr>
      </p:pic>
      <p:cxnSp>
        <p:nvCxnSpPr>
          <p:cNvPr id="428" name="Google Shape;428;p16"/>
          <p:cNvCxnSpPr/>
          <p:nvPr/>
        </p:nvCxnSpPr>
        <p:spPr>
          <a:xfrm>
            <a:off x="4495800" y="4800600"/>
            <a:ext cx="685800" cy="0"/>
          </a:xfrm>
          <a:prstGeom prst="straightConnector1">
            <a:avLst/>
          </a:prstGeom>
          <a:noFill/>
          <a:ln cap="flat" cmpd="sng" w="28575">
            <a:solidFill>
              <a:srgbClr val="FE0C0C"/>
            </a:solidFill>
            <a:prstDash val="solid"/>
            <a:miter lim="800000"/>
            <a:headEnd len="med" w="med" type="none"/>
            <a:tailEnd len="med" w="med" type="triangle"/>
          </a:ln>
        </p:spPr>
      </p:cxnSp>
      <p:pic>
        <p:nvPicPr>
          <p:cNvPr descr="gao" id="429" name="Google Shape;429;p16"/>
          <p:cNvPicPr preferRelativeResize="0"/>
          <p:nvPr/>
        </p:nvPicPr>
        <p:blipFill rotWithShape="1">
          <a:blip r:embed="rId7">
            <a:alphaModFix/>
          </a:blip>
          <a:srcRect b="0" l="0" r="0" t="0"/>
          <a:stretch/>
        </p:blipFill>
        <p:spPr>
          <a:xfrm>
            <a:off x="6858000" y="5522912"/>
            <a:ext cx="1981200" cy="1335087"/>
          </a:xfrm>
          <a:prstGeom prst="rect">
            <a:avLst/>
          </a:prstGeom>
          <a:noFill/>
          <a:ln>
            <a:noFill/>
          </a:ln>
        </p:spPr>
      </p:pic>
      <p:cxnSp>
        <p:nvCxnSpPr>
          <p:cNvPr id="430" name="Google Shape;430;p16"/>
          <p:cNvCxnSpPr/>
          <p:nvPr/>
        </p:nvCxnSpPr>
        <p:spPr>
          <a:xfrm>
            <a:off x="4724400" y="6324600"/>
            <a:ext cx="2057400" cy="0"/>
          </a:xfrm>
          <a:prstGeom prst="straightConnector1">
            <a:avLst/>
          </a:prstGeom>
          <a:noFill/>
          <a:ln cap="flat" cmpd="sng" w="28575">
            <a:solidFill>
              <a:srgbClr val="FE0C0C"/>
            </a:solidFill>
            <a:prstDash val="solid"/>
            <a:miter lim="800000"/>
            <a:headEnd len="med" w="med" type="none"/>
            <a:tailEnd len="med" w="med" type="triangle"/>
          </a:ln>
        </p:spPr>
      </p:cxnSp>
      <p:cxnSp>
        <p:nvCxnSpPr>
          <p:cNvPr id="431" name="Google Shape;431;p16"/>
          <p:cNvCxnSpPr/>
          <p:nvPr/>
        </p:nvCxnSpPr>
        <p:spPr>
          <a:xfrm flipH="1" rot="10800000">
            <a:off x="1676400" y="3962400"/>
            <a:ext cx="762000" cy="914400"/>
          </a:xfrm>
          <a:prstGeom prst="straightConnector1">
            <a:avLst/>
          </a:prstGeom>
          <a:noFill/>
          <a:ln cap="flat" cmpd="sng" w="28575">
            <a:solidFill>
              <a:srgbClr val="FE0C0C"/>
            </a:solidFill>
            <a:prstDash val="solid"/>
            <a:miter lim="800000"/>
            <a:headEnd len="med" w="med" type="none"/>
            <a:tailEnd len="med" w="med" type="triangle"/>
          </a:ln>
        </p:spPr>
      </p:cxnSp>
      <p:cxnSp>
        <p:nvCxnSpPr>
          <p:cNvPr id="432" name="Google Shape;432;p16"/>
          <p:cNvCxnSpPr/>
          <p:nvPr/>
        </p:nvCxnSpPr>
        <p:spPr>
          <a:xfrm>
            <a:off x="1676400" y="4876800"/>
            <a:ext cx="609600" cy="838200"/>
          </a:xfrm>
          <a:prstGeom prst="straightConnector1">
            <a:avLst/>
          </a:prstGeom>
          <a:noFill/>
          <a:ln cap="flat" cmpd="sng" w="28575">
            <a:solidFill>
              <a:srgbClr val="FE0C0C"/>
            </a:solidFill>
            <a:prstDash val="solid"/>
            <a:miter lim="800000"/>
            <a:headEnd len="med" w="med" type="none"/>
            <a:tailEnd len="med" w="med" type="triangle"/>
          </a:ln>
        </p:spPr>
      </p:cxnSp>
      <p:cxnSp>
        <p:nvCxnSpPr>
          <p:cNvPr id="433" name="Google Shape;433;p16"/>
          <p:cNvCxnSpPr/>
          <p:nvPr/>
        </p:nvCxnSpPr>
        <p:spPr>
          <a:xfrm flipH="1" rot="10800000">
            <a:off x="3200400" y="3048000"/>
            <a:ext cx="533400" cy="533400"/>
          </a:xfrm>
          <a:prstGeom prst="straightConnector1">
            <a:avLst/>
          </a:prstGeom>
          <a:noFill/>
          <a:ln cap="flat" cmpd="sng" w="28575">
            <a:solidFill>
              <a:srgbClr val="FE0C0C"/>
            </a:solidFill>
            <a:prstDash val="solid"/>
            <a:miter lim="800000"/>
            <a:headEnd len="med" w="med" type="none"/>
            <a:tailEnd len="med" w="med" type="triangle"/>
          </a:ln>
        </p:spPr>
      </p:cxnSp>
      <p:cxnSp>
        <p:nvCxnSpPr>
          <p:cNvPr id="434" name="Google Shape;434;p16"/>
          <p:cNvCxnSpPr/>
          <p:nvPr/>
        </p:nvCxnSpPr>
        <p:spPr>
          <a:xfrm>
            <a:off x="3200400" y="3581400"/>
            <a:ext cx="533400" cy="457200"/>
          </a:xfrm>
          <a:prstGeom prst="straightConnector1">
            <a:avLst/>
          </a:prstGeom>
          <a:noFill/>
          <a:ln cap="flat" cmpd="sng" w="28575">
            <a:solidFill>
              <a:srgbClr val="FE0C0C"/>
            </a:solidFill>
            <a:prstDash val="solid"/>
            <a:miter lim="800000"/>
            <a:headEnd len="med" w="med" type="none"/>
            <a:tailEnd len="med" w="med" type="triangle"/>
          </a:ln>
        </p:spPr>
      </p:cxnSp>
      <p:cxnSp>
        <p:nvCxnSpPr>
          <p:cNvPr id="435" name="Google Shape;435;p16"/>
          <p:cNvCxnSpPr/>
          <p:nvPr/>
        </p:nvCxnSpPr>
        <p:spPr>
          <a:xfrm flipH="1" rot="10800000">
            <a:off x="3429000" y="4953000"/>
            <a:ext cx="304800" cy="762000"/>
          </a:xfrm>
          <a:prstGeom prst="straightConnector1">
            <a:avLst/>
          </a:prstGeom>
          <a:noFill/>
          <a:ln cap="flat" cmpd="sng" w="28575">
            <a:solidFill>
              <a:srgbClr val="FE0C0C"/>
            </a:solidFill>
            <a:prstDash val="solid"/>
            <a:miter lim="800000"/>
            <a:headEnd len="med" w="med" type="none"/>
            <a:tailEnd len="med" w="med" type="triangle"/>
          </a:ln>
        </p:spPr>
      </p:cxnSp>
      <p:cxnSp>
        <p:nvCxnSpPr>
          <p:cNvPr id="436" name="Google Shape;436;p16"/>
          <p:cNvCxnSpPr/>
          <p:nvPr/>
        </p:nvCxnSpPr>
        <p:spPr>
          <a:xfrm>
            <a:off x="3429000" y="5715000"/>
            <a:ext cx="228600" cy="609600"/>
          </a:xfrm>
          <a:prstGeom prst="straightConnector1">
            <a:avLst/>
          </a:prstGeom>
          <a:noFill/>
          <a:ln cap="flat" cmpd="sng" w="28575">
            <a:solidFill>
              <a:srgbClr val="FE0C0C"/>
            </a:solidFill>
            <a:prstDash val="solid"/>
            <a:miter lim="800000"/>
            <a:headEnd len="med" w="med" type="none"/>
            <a:tailEnd len="med" w="med" type="triangle"/>
          </a:ln>
        </p:spPr>
      </p:cxnSp>
      <p:cxnSp>
        <p:nvCxnSpPr>
          <p:cNvPr id="437" name="Google Shape;437;p16"/>
          <p:cNvCxnSpPr/>
          <p:nvPr/>
        </p:nvCxnSpPr>
        <p:spPr>
          <a:xfrm flipH="1" rot="10800000">
            <a:off x="4800600" y="2438400"/>
            <a:ext cx="1066800" cy="533400"/>
          </a:xfrm>
          <a:prstGeom prst="straightConnector1">
            <a:avLst/>
          </a:prstGeom>
          <a:noFill/>
          <a:ln cap="flat" cmpd="sng" w="28575">
            <a:solidFill>
              <a:srgbClr val="FE0C0C"/>
            </a:solidFill>
            <a:prstDash val="solid"/>
            <a:miter lim="800000"/>
            <a:headEnd len="med" w="med" type="none"/>
            <a:tailEnd len="med" w="med" type="triangle"/>
          </a:ln>
        </p:spPr>
      </p:cxnSp>
      <p:cxnSp>
        <p:nvCxnSpPr>
          <p:cNvPr id="438" name="Google Shape;438;p16"/>
          <p:cNvCxnSpPr/>
          <p:nvPr/>
        </p:nvCxnSpPr>
        <p:spPr>
          <a:xfrm flipH="1" rot="10800000">
            <a:off x="1066800" y="1905000"/>
            <a:ext cx="990600" cy="990600"/>
          </a:xfrm>
          <a:prstGeom prst="straightConnector1">
            <a:avLst/>
          </a:prstGeom>
          <a:noFill/>
          <a:ln cap="flat" cmpd="sng" w="28575">
            <a:solidFill>
              <a:srgbClr val="FE0C0C"/>
            </a:solidFill>
            <a:prstDash val="solid"/>
            <a:miter lim="800000"/>
            <a:headEnd len="med" w="med" type="none"/>
            <a:tailEnd len="med" w="med" type="triangle"/>
          </a:ln>
        </p:spPr>
      </p:cxnSp>
      <p:cxnSp>
        <p:nvCxnSpPr>
          <p:cNvPr id="439" name="Google Shape;439;p16"/>
          <p:cNvCxnSpPr/>
          <p:nvPr/>
        </p:nvCxnSpPr>
        <p:spPr>
          <a:xfrm>
            <a:off x="990600" y="3810000"/>
            <a:ext cx="228600" cy="685800"/>
          </a:xfrm>
          <a:prstGeom prst="straightConnector1">
            <a:avLst/>
          </a:prstGeom>
          <a:noFill/>
          <a:ln cap="flat" cmpd="sng" w="28575">
            <a:solidFill>
              <a:srgbClr val="FE0C0C"/>
            </a:solidFill>
            <a:prstDash val="solid"/>
            <a:miter lim="800000"/>
            <a:headEnd len="med" w="med" type="none"/>
            <a:tailEnd len="med" w="med" type="triangle"/>
          </a:ln>
        </p:spPr>
      </p:cxnSp>
      <p:cxnSp>
        <p:nvCxnSpPr>
          <p:cNvPr id="440" name="Google Shape;440;p16"/>
          <p:cNvCxnSpPr/>
          <p:nvPr/>
        </p:nvCxnSpPr>
        <p:spPr>
          <a:xfrm>
            <a:off x="4800600" y="3810000"/>
            <a:ext cx="2209800" cy="0"/>
          </a:xfrm>
          <a:prstGeom prst="straightConnector1">
            <a:avLst/>
          </a:prstGeom>
          <a:noFill/>
          <a:ln cap="flat" cmpd="sng" w="28575">
            <a:solidFill>
              <a:srgbClr val="FE0C0C"/>
            </a:solidFill>
            <a:prstDash val="solid"/>
            <a:miter lim="800000"/>
            <a:headEnd len="med" w="med" type="none"/>
            <a:tailEnd len="med" w="med" type="triangle"/>
          </a:ln>
        </p:spPr>
      </p:cxnSp>
      <p:pic>
        <p:nvPicPr>
          <p:cNvPr descr="Picture2" id="441" name="Google Shape;441;p16"/>
          <p:cNvPicPr preferRelativeResize="0"/>
          <p:nvPr/>
        </p:nvPicPr>
        <p:blipFill rotWithShape="1">
          <a:blip r:embed="rId8">
            <a:alphaModFix/>
          </a:blip>
          <a:srcRect b="0" l="0" r="0" t="0"/>
          <a:stretch/>
        </p:blipFill>
        <p:spPr>
          <a:xfrm>
            <a:off x="6858000" y="685800"/>
            <a:ext cx="2057400" cy="2033587"/>
          </a:xfrm>
          <a:prstGeom prst="rect">
            <a:avLst/>
          </a:prstGeom>
          <a:noFill/>
          <a:ln cap="flat" cmpd="sng" w="57150">
            <a:solidFill>
              <a:srgbClr val="969696"/>
            </a:solidFill>
            <a:prstDash val="solid"/>
            <a:miter lim="800000"/>
            <a:headEnd len="sm" w="sm" type="none"/>
            <a:tailEnd len="sm" w="sm" type="none"/>
          </a:ln>
        </p:spPr>
      </p:pic>
      <p:sp>
        <p:nvSpPr>
          <p:cNvPr id="442" name="Google Shape;442;p16"/>
          <p:cNvSpPr txBox="1"/>
          <p:nvPr/>
        </p:nvSpPr>
        <p:spPr>
          <a:xfrm>
            <a:off x="228600" y="152400"/>
            <a:ext cx="457200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A0AFF"/>
              </a:buClr>
              <a:buSzPts val="3600"/>
              <a:buFont typeface="Times New Roman"/>
              <a:buNone/>
            </a:pPr>
            <a:r>
              <a:rPr b="1" i="0" lang="en-US" sz="3600" u="none">
                <a:solidFill>
                  <a:srgbClr val="0A0AFF"/>
                </a:solidFill>
                <a:latin typeface="Times New Roman"/>
                <a:ea typeface="Times New Roman"/>
                <a:cs typeface="Times New Roman"/>
                <a:sym typeface="Times New Roman"/>
              </a:rPr>
              <a:t>Kết cấu của LLSX</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500"/>
                                        <p:tgtEl>
                                          <p:spTgt spid="4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50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500"/>
                                        <p:tgtEl>
                                          <p:spTgt spid="4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500"/>
                                        <p:tgtEl>
                                          <p:spTgt spid="4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500"/>
                                        <p:tgtEl>
                                          <p:spTgt spid="4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500"/>
                                        <p:tgtEl>
                                          <p:spTgt spid="4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500"/>
                                        <p:tgtEl>
                                          <p:spTgt spid="4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500"/>
                                        <p:tgtEl>
                                          <p:spTgt spid="4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500"/>
                                        <p:tgtEl>
                                          <p:spTgt spid="4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500"/>
                                        <p:tgtEl>
                                          <p:spTgt spid="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500"/>
                                        <p:tgtEl>
                                          <p:spTgt spid="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500"/>
                                        <p:tgtEl>
                                          <p:spTgt spid="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500"/>
                                        <p:tgtEl>
                                          <p:spTgt spid="4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500"/>
                                        <p:tgtEl>
                                          <p:spTgt spid="4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500"/>
                                        <p:tgtEl>
                                          <p:spTgt spid="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500"/>
                                        <p:tgtEl>
                                          <p:spTgt spid="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500"/>
                                        <p:tgtEl>
                                          <p:spTgt spid="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17"/>
          <p:cNvSpPr txBox="1"/>
          <p:nvPr>
            <p:ph type="title"/>
          </p:nvPr>
        </p:nvSpPr>
        <p:spPr>
          <a:xfrm>
            <a:off x="-533400" y="-152400"/>
            <a:ext cx="8839200" cy="1066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imes New Roman"/>
              <a:buNone/>
            </a:pPr>
            <a:r>
              <a:rPr b="1" i="0" lang="en-US" sz="3600" u="none">
                <a:solidFill>
                  <a:schemeClr val="dk2"/>
                </a:solidFill>
                <a:latin typeface="Times New Roman"/>
                <a:ea typeface="Times New Roman"/>
                <a:cs typeface="Times New Roman"/>
                <a:sym typeface="Times New Roman"/>
              </a:rPr>
              <a:t>Vai trò của người LĐ trong LLSX</a:t>
            </a:r>
            <a:endParaRPr/>
          </a:p>
        </p:txBody>
      </p:sp>
      <p:pic>
        <p:nvPicPr>
          <p:cNvPr descr="C:\Users\user\Desktop\images (5).jpg" id="448" name="Google Shape;448;p17"/>
          <p:cNvPicPr preferRelativeResize="0"/>
          <p:nvPr/>
        </p:nvPicPr>
        <p:blipFill rotWithShape="1">
          <a:blip r:embed="rId3">
            <a:alphaModFix/>
          </a:blip>
          <a:srcRect b="0" l="0" r="0" t="0"/>
          <a:stretch/>
        </p:blipFill>
        <p:spPr>
          <a:xfrm>
            <a:off x="6019800" y="3429000"/>
            <a:ext cx="3124200" cy="3276600"/>
          </a:xfrm>
          <a:prstGeom prst="rect">
            <a:avLst/>
          </a:prstGeom>
          <a:noFill/>
          <a:ln>
            <a:noFill/>
          </a:ln>
        </p:spPr>
      </p:pic>
      <p:pic>
        <p:nvPicPr>
          <p:cNvPr descr="C:\Users\user\Desktop\images (6).jpg" id="449" name="Google Shape;449;p17"/>
          <p:cNvPicPr preferRelativeResize="0"/>
          <p:nvPr/>
        </p:nvPicPr>
        <p:blipFill rotWithShape="1">
          <a:blip r:embed="rId4">
            <a:alphaModFix/>
          </a:blip>
          <a:srcRect b="0" l="0" r="0" t="0"/>
          <a:stretch/>
        </p:blipFill>
        <p:spPr>
          <a:xfrm>
            <a:off x="6019800" y="762000"/>
            <a:ext cx="3133725" cy="2667000"/>
          </a:xfrm>
          <a:prstGeom prst="rect">
            <a:avLst/>
          </a:prstGeom>
          <a:noFill/>
          <a:ln>
            <a:noFill/>
          </a:ln>
        </p:spPr>
      </p:pic>
      <p:sp>
        <p:nvSpPr>
          <p:cNvPr id="450" name="Google Shape;450;p17"/>
          <p:cNvSpPr/>
          <p:nvPr/>
        </p:nvSpPr>
        <p:spPr>
          <a:xfrm>
            <a:off x="276225" y="846137"/>
            <a:ext cx="5594350" cy="2651125"/>
          </a:xfrm>
          <a:prstGeom prst="flowChartTerminator">
            <a:avLst/>
          </a:prstGeom>
          <a:solidFill>
            <a:srgbClr val="FDCAB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152400" lvl="0" marL="0" marR="0" rtl="0" algn="just">
              <a:lnSpc>
                <a:spcPct val="100000"/>
              </a:lnSpc>
              <a:spcBef>
                <a:spcPts val="0"/>
              </a:spcBef>
              <a:spcAft>
                <a:spcPts val="0"/>
              </a:spcAft>
              <a:buClr>
                <a:schemeClr val="dk1"/>
              </a:buClr>
              <a:buSzPts val="2400"/>
              <a:buFont typeface="Noto Sans Symbols"/>
              <a:buChar char="✔"/>
            </a:pPr>
            <a:r>
              <a:rPr b="0" i="0" lang="en-US" sz="2400" u="none">
                <a:solidFill>
                  <a:schemeClr val="dk1"/>
                </a:solidFill>
                <a:latin typeface="Times New Roman"/>
                <a:ea typeface="Times New Roman"/>
                <a:cs typeface="Times New Roman"/>
                <a:sym typeface="Times New Roman"/>
              </a:rPr>
              <a:t> Người lao động là nhân tố hàng đầu giữ vai trò quyết định; các tư liệu sản xuất chỉ là sản phẩm lao động của con người, giá trị và hiệu quả thực tế của các tư liệu sản xuất phụ thuộc vào việc sử dụng của người lao động</a:t>
            </a:r>
            <a:endParaRPr/>
          </a:p>
        </p:txBody>
      </p:sp>
      <p:sp>
        <p:nvSpPr>
          <p:cNvPr id="451" name="Google Shape;451;p17"/>
          <p:cNvSpPr/>
          <p:nvPr/>
        </p:nvSpPr>
        <p:spPr>
          <a:xfrm>
            <a:off x="444500" y="3630612"/>
            <a:ext cx="5257800" cy="1516062"/>
          </a:xfrm>
          <a:prstGeom prst="flowChartTerminator">
            <a:avLst/>
          </a:prstGeom>
          <a:solidFill>
            <a:srgbClr val="FFC8C8"/>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342900" lvl="0" marL="342900" marR="0" rtl="0" algn="just">
              <a:lnSpc>
                <a:spcPct val="100000"/>
              </a:lnSpc>
              <a:spcBef>
                <a:spcPts val="0"/>
              </a:spcBef>
              <a:spcAft>
                <a:spcPts val="0"/>
              </a:spcAft>
              <a:buClr>
                <a:srgbClr val="000000"/>
              </a:buClr>
              <a:buSzPts val="2400"/>
              <a:buFont typeface="Noto Sans Symbols"/>
              <a:buChar char="✔"/>
            </a:pPr>
            <a:r>
              <a:rPr b="0" i="0" lang="en-US" sz="2400" u="none">
                <a:solidFill>
                  <a:srgbClr val="000000"/>
                </a:solidFill>
                <a:latin typeface="Times New Roman"/>
                <a:ea typeface="Times New Roman"/>
                <a:cs typeface="Times New Roman"/>
                <a:sym typeface="Times New Roman"/>
              </a:rPr>
              <a:t>Trong quá trình sản xuất, công cụ lao động bị hao thì người LĐ tạo ra giá trị lớn hơn giá trị ban đầu </a:t>
            </a:r>
            <a:endParaRPr/>
          </a:p>
        </p:txBody>
      </p:sp>
      <p:sp>
        <p:nvSpPr>
          <p:cNvPr id="452" name="Google Shape;452;p17"/>
          <p:cNvSpPr/>
          <p:nvPr/>
        </p:nvSpPr>
        <p:spPr>
          <a:xfrm>
            <a:off x="444500" y="5280025"/>
            <a:ext cx="5257800" cy="1524000"/>
          </a:xfrm>
          <a:prstGeom prst="flowChartTerminator">
            <a:avLst/>
          </a:prstGeom>
          <a:solidFill>
            <a:srgbClr val="AEFD9B"/>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342900" lvl="0" marL="342900" marR="0" rtl="0" algn="just">
              <a:lnSpc>
                <a:spcPct val="100000"/>
              </a:lnSpc>
              <a:spcBef>
                <a:spcPts val="0"/>
              </a:spcBef>
              <a:spcAft>
                <a:spcPts val="0"/>
              </a:spcAft>
              <a:buClr>
                <a:srgbClr val="000000"/>
              </a:buClr>
              <a:buSzPts val="2400"/>
              <a:buFont typeface="Noto Sans Symbols"/>
              <a:buChar char="✔"/>
            </a:pPr>
            <a:r>
              <a:rPr b="0" i="0" lang="en-US" sz="2400" u="none">
                <a:solidFill>
                  <a:srgbClr val="000000"/>
                </a:solidFill>
                <a:latin typeface="Times New Roman"/>
                <a:ea typeface="Times New Roman"/>
                <a:cs typeface="Times New Roman"/>
                <a:sym typeface="Times New Roman"/>
              </a:rPr>
              <a:t>Là nguồn gốc của mọi sáng tạo trong sản xuất vật chất, nguồn gốc của sự phát triển sản xuất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500"/>
                                        <p:tgtEl>
                                          <p:spTgt spid="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500"/>
                                        <p:tgtEl>
                                          <p:spTgt spid="4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500"/>
                                        <p:tgtEl>
                                          <p:spTgt spid="4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500"/>
                                        <p:tgtEl>
                                          <p:spTgt spid="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500"/>
                                        <p:tgtEl>
                                          <p:spTgt spid="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2000"/>
                                        <p:tgtEl>
                                          <p:spTgt spid="4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18"/>
          <p:cNvSpPr txBox="1"/>
          <p:nvPr>
            <p:ph type="title"/>
          </p:nvPr>
        </p:nvSpPr>
        <p:spPr>
          <a:xfrm>
            <a:off x="-304800" y="0"/>
            <a:ext cx="8229600" cy="914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imes New Roman"/>
              <a:buNone/>
            </a:pPr>
            <a:r>
              <a:rPr b="1" i="0" lang="en-US" sz="3600" u="none">
                <a:solidFill>
                  <a:schemeClr val="dk2"/>
                </a:solidFill>
                <a:latin typeface="Times New Roman"/>
                <a:ea typeface="Times New Roman"/>
                <a:cs typeface="Times New Roman"/>
                <a:sym typeface="Times New Roman"/>
              </a:rPr>
              <a:t>Vai trò của công cụ LĐ trong LLSX</a:t>
            </a:r>
            <a:endParaRPr/>
          </a:p>
        </p:txBody>
      </p:sp>
      <p:pic>
        <p:nvPicPr>
          <p:cNvPr descr="cay lua o VN" id="458" name="Google Shape;458;p18"/>
          <p:cNvPicPr preferRelativeResize="0"/>
          <p:nvPr/>
        </p:nvPicPr>
        <p:blipFill rotWithShape="1">
          <a:blip r:embed="rId3">
            <a:alphaModFix/>
          </a:blip>
          <a:srcRect b="0" l="0" r="0" t="0"/>
          <a:stretch/>
        </p:blipFill>
        <p:spPr>
          <a:xfrm>
            <a:off x="6400800" y="3810000"/>
            <a:ext cx="2743200" cy="2743200"/>
          </a:xfrm>
          <a:prstGeom prst="rect">
            <a:avLst/>
          </a:prstGeom>
          <a:noFill/>
          <a:ln>
            <a:noFill/>
          </a:ln>
        </p:spPr>
      </p:pic>
      <p:pic>
        <p:nvPicPr>
          <p:cNvPr descr="C:\Users\user\Desktop\nong-nghiep-d_jddg.jpg" id="459" name="Google Shape;459;p18"/>
          <p:cNvPicPr preferRelativeResize="0"/>
          <p:nvPr/>
        </p:nvPicPr>
        <p:blipFill rotWithShape="1">
          <a:blip r:embed="rId4">
            <a:alphaModFix/>
          </a:blip>
          <a:srcRect b="0" l="0" r="0" t="0"/>
          <a:stretch/>
        </p:blipFill>
        <p:spPr>
          <a:xfrm>
            <a:off x="6324600" y="1219200"/>
            <a:ext cx="2819400" cy="2514600"/>
          </a:xfrm>
          <a:prstGeom prst="rect">
            <a:avLst/>
          </a:prstGeom>
          <a:noFill/>
          <a:ln>
            <a:noFill/>
          </a:ln>
        </p:spPr>
      </p:pic>
      <p:sp>
        <p:nvSpPr>
          <p:cNvPr id="460" name="Google Shape;460;p18"/>
          <p:cNvSpPr/>
          <p:nvPr/>
        </p:nvSpPr>
        <p:spPr>
          <a:xfrm>
            <a:off x="152400" y="838200"/>
            <a:ext cx="6000750" cy="914400"/>
          </a:xfrm>
          <a:custGeom>
            <a:rect b="b" l="l" r="r" t="t"/>
            <a:pathLst>
              <a:path extrusionOk="0" h="914400" w="6000750">
                <a:moveTo>
                  <a:pt x="0" y="0"/>
                </a:moveTo>
                <a:lnTo>
                  <a:pt x="5848347" y="0"/>
                </a:lnTo>
                <a:lnTo>
                  <a:pt x="6000750" y="152403"/>
                </a:lnTo>
                <a:lnTo>
                  <a:pt x="6000750" y="914400"/>
                </a:lnTo>
                <a:lnTo>
                  <a:pt x="6000750" y="914400"/>
                </a:lnTo>
                <a:lnTo>
                  <a:pt x="152403" y="914400"/>
                </a:lnTo>
                <a:lnTo>
                  <a:pt x="0" y="761997"/>
                </a:lnTo>
                <a:lnTo>
                  <a:pt x="0" y="0"/>
                </a:lnTo>
                <a:close/>
              </a:path>
            </a:pathLst>
          </a:custGeom>
          <a:gradFill>
            <a:gsLst>
              <a:gs pos="0">
                <a:srgbClr val="8AD3FF"/>
              </a:gs>
              <a:gs pos="35000">
                <a:srgbClr val="ADDEFF"/>
              </a:gs>
              <a:gs pos="100000">
                <a:srgbClr val="DCF1FF"/>
              </a:gs>
            </a:gsLst>
            <a:lin ang="16200000" scaled="0"/>
          </a:gradFill>
          <a:ln cap="flat" cmpd="sng" w="9525">
            <a:solidFill>
              <a:srgbClr val="56ADFC"/>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Công cụ lao động quyết định khả năng chinh phục tự nhiên của con người</a:t>
            </a:r>
            <a:endParaRPr/>
          </a:p>
        </p:txBody>
      </p:sp>
      <p:sp>
        <p:nvSpPr>
          <p:cNvPr id="461" name="Google Shape;461;p18"/>
          <p:cNvSpPr/>
          <p:nvPr/>
        </p:nvSpPr>
        <p:spPr>
          <a:xfrm>
            <a:off x="0" y="2971800"/>
            <a:ext cx="6229350" cy="2349500"/>
          </a:xfrm>
          <a:custGeom>
            <a:rect b="b" l="l" r="r" t="t"/>
            <a:pathLst>
              <a:path extrusionOk="0" h="2349500" w="6229350">
                <a:moveTo>
                  <a:pt x="0" y="0"/>
                </a:moveTo>
                <a:lnTo>
                  <a:pt x="5837759" y="0"/>
                </a:lnTo>
                <a:lnTo>
                  <a:pt x="6229350" y="391591"/>
                </a:lnTo>
                <a:lnTo>
                  <a:pt x="6229350" y="2349500"/>
                </a:lnTo>
                <a:lnTo>
                  <a:pt x="6229350" y="2349500"/>
                </a:lnTo>
                <a:lnTo>
                  <a:pt x="391591" y="2349500"/>
                </a:lnTo>
                <a:lnTo>
                  <a:pt x="0" y="1957909"/>
                </a:lnTo>
                <a:lnTo>
                  <a:pt x="0" y="0"/>
                </a:lnTo>
                <a:close/>
              </a:path>
            </a:pathLst>
          </a:custGeom>
          <a:gradFill>
            <a:gsLst>
              <a:gs pos="0">
                <a:srgbClr val="FF9494"/>
              </a:gs>
              <a:gs pos="35000">
                <a:srgbClr val="FFB4B4"/>
              </a:gs>
              <a:gs pos="100000">
                <a:srgbClr val="FFDFDF"/>
              </a:gs>
            </a:gsLst>
            <a:lin ang="16200000" scaled="0"/>
          </a:gradFill>
          <a:ln cap="flat" cmpd="sng" w="9525">
            <a:solidFill>
              <a:srgbClr val="FD6F6F"/>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300"/>
              <a:buFont typeface="Times New Roman"/>
              <a:buNone/>
            </a:pPr>
            <a:r>
              <a:rPr b="0" i="0" lang="en-US" sz="2300" u="none">
                <a:solidFill>
                  <a:srgbClr val="000000"/>
                </a:solidFill>
                <a:latin typeface="Times New Roman"/>
                <a:ea typeface="Times New Roman"/>
                <a:cs typeface="Times New Roman"/>
                <a:sym typeface="Times New Roman"/>
              </a:rPr>
              <a:t>Công cụ lao động quyết định năng suất lao động mà năng suất lao động lại quyết định sự sống còn của một chế độ xã hội nhất định. C.Mác viết “Cái cối xay quay bằng tay đưa lại xã hội có lãnh chúa, cái cối xay chạy bằng hơi nước đưa lại  xã hội có nhà tư bản công nghiệp”</a:t>
            </a:r>
            <a:endParaRPr/>
          </a:p>
        </p:txBody>
      </p:sp>
      <p:sp>
        <p:nvSpPr>
          <p:cNvPr id="462" name="Google Shape;462;p18"/>
          <p:cNvSpPr/>
          <p:nvPr/>
        </p:nvSpPr>
        <p:spPr>
          <a:xfrm>
            <a:off x="0" y="5410200"/>
            <a:ext cx="6153150" cy="1273175"/>
          </a:xfrm>
          <a:custGeom>
            <a:rect b="b" l="l" r="r" t="t"/>
            <a:pathLst>
              <a:path extrusionOk="0" h="1273175" w="6153150">
                <a:moveTo>
                  <a:pt x="0" y="0"/>
                </a:moveTo>
                <a:lnTo>
                  <a:pt x="5940950" y="0"/>
                </a:lnTo>
                <a:lnTo>
                  <a:pt x="6153150" y="212200"/>
                </a:lnTo>
                <a:lnTo>
                  <a:pt x="6153150" y="1273175"/>
                </a:lnTo>
                <a:lnTo>
                  <a:pt x="6153150" y="1273175"/>
                </a:lnTo>
                <a:lnTo>
                  <a:pt x="212200" y="1273175"/>
                </a:lnTo>
                <a:lnTo>
                  <a:pt x="0" y="1060975"/>
                </a:lnTo>
                <a:lnTo>
                  <a:pt x="0" y="0"/>
                </a:lnTo>
                <a:close/>
              </a:path>
            </a:pathLst>
          </a:custGeom>
          <a:solidFill>
            <a:srgbClr val="AEFD9B"/>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Là yếu tố động nhất, cách mạng nhất trong lực lượng sản xuất, là nguyên nhân sâu xa của mọi biến đổi kinh tế xã hội trong lịch sử</a:t>
            </a:r>
            <a:endParaRPr/>
          </a:p>
        </p:txBody>
      </p:sp>
      <p:sp>
        <p:nvSpPr>
          <p:cNvPr id="463" name="Google Shape;463;p18"/>
          <p:cNvSpPr/>
          <p:nvPr/>
        </p:nvSpPr>
        <p:spPr>
          <a:xfrm>
            <a:off x="152400" y="1905000"/>
            <a:ext cx="6000750" cy="914400"/>
          </a:xfrm>
          <a:custGeom>
            <a:rect b="b" l="l" r="r" t="t"/>
            <a:pathLst>
              <a:path extrusionOk="0" h="914400" w="6000750">
                <a:moveTo>
                  <a:pt x="0" y="0"/>
                </a:moveTo>
                <a:lnTo>
                  <a:pt x="5848347" y="0"/>
                </a:lnTo>
                <a:lnTo>
                  <a:pt x="6000750" y="152403"/>
                </a:lnTo>
                <a:lnTo>
                  <a:pt x="6000750" y="914400"/>
                </a:lnTo>
                <a:lnTo>
                  <a:pt x="6000750" y="914400"/>
                </a:lnTo>
                <a:lnTo>
                  <a:pt x="152403" y="914400"/>
                </a:lnTo>
                <a:lnTo>
                  <a:pt x="0" y="761997"/>
                </a:lnTo>
                <a:lnTo>
                  <a:pt x="0" y="0"/>
                </a:lnTo>
                <a:close/>
              </a:path>
            </a:pathLst>
          </a:custGeom>
          <a:gradFill>
            <a:gsLst>
              <a:gs pos="0">
                <a:srgbClr val="8AD3FF"/>
              </a:gs>
              <a:gs pos="35000">
                <a:srgbClr val="ADDEFF"/>
              </a:gs>
              <a:gs pos="100000">
                <a:srgbClr val="DCF1FF"/>
              </a:gs>
            </a:gsLst>
            <a:lin ang="16200000" scaled="0"/>
          </a:gradFill>
          <a:ln cap="flat" cmpd="sng" w="9525">
            <a:solidFill>
              <a:srgbClr val="56ADFC"/>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Công cụ lao động thể hiện trình độ của một thời đại, một dân tộc nhất định.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500"/>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500"/>
                                        <p:tgtEl>
                                          <p:spTgt spid="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500"/>
                                        <p:tgtEl>
                                          <p:spTgt spid="4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19"/>
          <p:cNvSpPr txBox="1"/>
          <p:nvPr>
            <p:ph type="title"/>
          </p:nvPr>
        </p:nvSpPr>
        <p:spPr>
          <a:xfrm>
            <a:off x="0" y="68262"/>
            <a:ext cx="8458200" cy="762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imes New Roman"/>
              <a:buNone/>
            </a:pPr>
            <a:r>
              <a:rPr b="1" i="1" lang="en-US" sz="3600" u="none">
                <a:solidFill>
                  <a:schemeClr val="dk2"/>
                </a:solidFill>
                <a:latin typeface="Times New Roman"/>
                <a:ea typeface="Times New Roman"/>
                <a:cs typeface="Times New Roman"/>
                <a:sym typeface="Times New Roman"/>
              </a:rPr>
              <a:t>Khoa học đã trở thành LLSX trực tiếp</a:t>
            </a:r>
            <a:endParaRPr/>
          </a:p>
        </p:txBody>
      </p:sp>
      <p:pic>
        <p:nvPicPr>
          <p:cNvPr descr="C:\Users\user\Desktop\images (7).jpg" id="469" name="Google Shape;469;p19"/>
          <p:cNvPicPr preferRelativeResize="0"/>
          <p:nvPr>
            <p:ph idx="1" type="body"/>
          </p:nvPr>
        </p:nvPicPr>
        <p:blipFill rotWithShape="1">
          <a:blip r:embed="rId3">
            <a:alphaModFix/>
          </a:blip>
          <a:srcRect b="0" l="0" r="0" t="0"/>
          <a:stretch/>
        </p:blipFill>
        <p:spPr>
          <a:xfrm>
            <a:off x="5791200" y="1295400"/>
            <a:ext cx="3200400" cy="5257800"/>
          </a:xfrm>
          <a:prstGeom prst="rect">
            <a:avLst/>
          </a:prstGeom>
          <a:noFill/>
          <a:ln>
            <a:noFill/>
          </a:ln>
        </p:spPr>
      </p:pic>
      <p:pic>
        <p:nvPicPr>
          <p:cNvPr descr="C:\Users\user\Desktop\images (8).jpg" id="470" name="Google Shape;470;p19"/>
          <p:cNvPicPr preferRelativeResize="0"/>
          <p:nvPr/>
        </p:nvPicPr>
        <p:blipFill rotWithShape="1">
          <a:blip r:embed="rId4">
            <a:alphaModFix/>
          </a:blip>
          <a:srcRect b="0" l="0" r="0" t="0"/>
          <a:stretch/>
        </p:blipFill>
        <p:spPr>
          <a:xfrm>
            <a:off x="5715000" y="1295400"/>
            <a:ext cx="3429000" cy="5257800"/>
          </a:xfrm>
          <a:prstGeom prst="rect">
            <a:avLst/>
          </a:prstGeom>
          <a:noFill/>
          <a:ln>
            <a:noFill/>
          </a:ln>
        </p:spPr>
      </p:pic>
      <p:pic>
        <p:nvPicPr>
          <p:cNvPr descr="C:\Users\user\Desktop\6eaa04dc47f52b3e312e92d1705949c8.jpg" id="471" name="Google Shape;471;p19"/>
          <p:cNvPicPr preferRelativeResize="0"/>
          <p:nvPr/>
        </p:nvPicPr>
        <p:blipFill rotWithShape="1">
          <a:blip r:embed="rId5">
            <a:alphaModFix/>
          </a:blip>
          <a:srcRect b="0" l="0" r="0" t="0"/>
          <a:stretch/>
        </p:blipFill>
        <p:spPr>
          <a:xfrm>
            <a:off x="5867400" y="1295400"/>
            <a:ext cx="3290887" cy="5257800"/>
          </a:xfrm>
          <a:prstGeom prst="rect">
            <a:avLst/>
          </a:prstGeom>
          <a:noFill/>
          <a:ln>
            <a:noFill/>
          </a:ln>
        </p:spPr>
      </p:pic>
      <p:pic>
        <p:nvPicPr>
          <p:cNvPr descr="C:\Users\user\Desktop\11.jpg" id="472" name="Google Shape;472;p19"/>
          <p:cNvPicPr preferRelativeResize="0"/>
          <p:nvPr/>
        </p:nvPicPr>
        <p:blipFill rotWithShape="1">
          <a:blip r:embed="rId6">
            <a:alphaModFix/>
          </a:blip>
          <a:srcRect b="0" l="0" r="0" t="0"/>
          <a:stretch/>
        </p:blipFill>
        <p:spPr>
          <a:xfrm>
            <a:off x="5943600" y="1295400"/>
            <a:ext cx="3048000" cy="5257800"/>
          </a:xfrm>
          <a:prstGeom prst="rect">
            <a:avLst/>
          </a:prstGeom>
          <a:noFill/>
          <a:ln>
            <a:noFill/>
          </a:ln>
        </p:spPr>
      </p:pic>
      <p:pic>
        <p:nvPicPr>
          <p:cNvPr descr="C:\Users\user\Desktop\tải xuống (1).jpg" id="473" name="Google Shape;473;p19"/>
          <p:cNvPicPr preferRelativeResize="0"/>
          <p:nvPr/>
        </p:nvPicPr>
        <p:blipFill rotWithShape="1">
          <a:blip r:embed="rId7">
            <a:alphaModFix/>
          </a:blip>
          <a:srcRect b="0" l="0" r="0" t="0"/>
          <a:stretch/>
        </p:blipFill>
        <p:spPr>
          <a:xfrm>
            <a:off x="6172200" y="1295400"/>
            <a:ext cx="2971800" cy="5257800"/>
          </a:xfrm>
          <a:prstGeom prst="rect">
            <a:avLst/>
          </a:prstGeom>
          <a:noFill/>
          <a:ln>
            <a:noFill/>
          </a:ln>
        </p:spPr>
      </p:pic>
      <p:sp>
        <p:nvSpPr>
          <p:cNvPr id="474" name="Google Shape;474;p19"/>
          <p:cNvSpPr/>
          <p:nvPr/>
        </p:nvSpPr>
        <p:spPr>
          <a:xfrm>
            <a:off x="109537" y="1163637"/>
            <a:ext cx="5494337" cy="765175"/>
          </a:xfrm>
          <a:prstGeom prst="roundRect">
            <a:avLst>
              <a:gd fmla="val 16667" name="adj"/>
            </a:avLst>
          </a:prstGeom>
          <a:solidFill>
            <a:srgbClr val="FFC00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Làm cho NSLĐ, của cải xã hội tăng nhanh. </a:t>
            </a:r>
            <a:endParaRPr/>
          </a:p>
        </p:txBody>
      </p:sp>
      <p:sp>
        <p:nvSpPr>
          <p:cNvPr id="475" name="Google Shape;475;p19"/>
          <p:cNvSpPr/>
          <p:nvPr/>
        </p:nvSpPr>
        <p:spPr>
          <a:xfrm>
            <a:off x="125412" y="2217737"/>
            <a:ext cx="5437187" cy="1268412"/>
          </a:xfrm>
          <a:prstGeom prst="roundRect">
            <a:avLst>
              <a:gd fmla="val 16667" name="adj"/>
            </a:avLst>
          </a:prstGeom>
          <a:solidFill>
            <a:srgbClr val="FFACAC"/>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Kịp thời giải quyết những yêu cầu do sản xuất đặt ra; thâm nhập vào tất cả các yếu tố bên trong của sản xuất</a:t>
            </a:r>
            <a:endParaRPr/>
          </a:p>
        </p:txBody>
      </p:sp>
      <p:sp>
        <p:nvSpPr>
          <p:cNvPr id="476" name="Google Shape;476;p19"/>
          <p:cNvSpPr/>
          <p:nvPr/>
        </p:nvSpPr>
        <p:spPr>
          <a:xfrm>
            <a:off x="119062" y="3754437"/>
            <a:ext cx="5475287" cy="1296987"/>
          </a:xfrm>
          <a:prstGeom prst="roundRect">
            <a:avLst>
              <a:gd fmla="val 16667" name="adj"/>
            </a:avLst>
          </a:prstGeom>
          <a:gradFill>
            <a:gsLst>
              <a:gs pos="0">
                <a:srgbClr val="BEE5FF"/>
              </a:gs>
              <a:gs pos="35000">
                <a:srgbClr val="D0ECFF"/>
              </a:gs>
              <a:gs pos="100000">
                <a:srgbClr val="EAF7FF"/>
              </a:gs>
            </a:gsLst>
            <a:lin ang="16200000" scaled="0"/>
          </a:gradFill>
          <a:ln cap="flat" cmpd="sng" w="9525">
            <a:solidFill>
              <a:srgbClr val="AFD0FA"/>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Được kết tinh, “vật hoá” vào các yếu tố của LLSX; kích thích sự phát triển năng lực làm chủ sản xuất của con người.</a:t>
            </a:r>
            <a:endParaRPr/>
          </a:p>
        </p:txBody>
      </p:sp>
      <p:sp>
        <p:nvSpPr>
          <p:cNvPr id="477" name="Google Shape;477;p19"/>
          <p:cNvSpPr/>
          <p:nvPr/>
        </p:nvSpPr>
        <p:spPr>
          <a:xfrm>
            <a:off x="119062" y="5334000"/>
            <a:ext cx="5468937" cy="1066800"/>
          </a:xfrm>
          <a:prstGeom prst="roundRect">
            <a:avLst>
              <a:gd fmla="val 16667" name="adj"/>
            </a:avLst>
          </a:prstGeom>
          <a:solidFill>
            <a:srgbClr val="9DD0FE"/>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Trong nền kinh tế tri thức:</a:t>
            </a:r>
            <a:r>
              <a:rPr b="0" i="0" lang="en-US" sz="2400" u="none">
                <a:solidFill>
                  <a:schemeClr val="dk1"/>
                </a:solidFill>
                <a:latin typeface="Arial"/>
                <a:ea typeface="Arial"/>
                <a:cs typeface="Arial"/>
                <a:sym typeface="Arial"/>
              </a:rPr>
              <a:t> </a:t>
            </a:r>
            <a:r>
              <a:rPr b="0" i="0" lang="en-US" sz="2400" u="none">
                <a:solidFill>
                  <a:schemeClr val="dk1"/>
                </a:solidFill>
                <a:latin typeface="Times New Roman"/>
                <a:ea typeface="Times New Roman"/>
                <a:cs typeface="Times New Roman"/>
                <a:sym typeface="Times New Roman"/>
              </a:rPr>
              <a:t>người lao động và công cụ lao động được trí tuệ hoá</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500"/>
                                        <p:tgtEl>
                                          <p:spTgt spid="4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500"/>
                                        <p:tgtEl>
                                          <p:spTgt spid="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500"/>
                                        <p:tgtEl>
                                          <p:spTgt spid="4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500"/>
                                        <p:tgtEl>
                                          <p:spTgt spid="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500"/>
                                        <p:tgtEl>
                                          <p:spTgt spid="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500"/>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500"/>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500"/>
                                        <p:tgtEl>
                                          <p:spTgt spid="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500"/>
                                        <p:tgtEl>
                                          <p:spTgt spid="4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500"/>
                                        <p:tgtEl>
                                          <p:spTgt spid="4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2"/>
          <p:cNvPicPr preferRelativeResize="0"/>
          <p:nvPr/>
        </p:nvPicPr>
        <p:blipFill rotWithShape="1">
          <a:blip r:embed="rId3">
            <a:alphaModFix/>
          </a:blip>
          <a:srcRect b="0" l="0" r="0" t="0"/>
          <a:stretch/>
        </p:blipFill>
        <p:spPr>
          <a:xfrm>
            <a:off x="103187" y="676275"/>
            <a:ext cx="8864600" cy="6645275"/>
          </a:xfrm>
          <a:prstGeom prst="rect">
            <a:avLst/>
          </a:prstGeom>
          <a:noFill/>
          <a:ln>
            <a:noFill/>
          </a:ln>
        </p:spPr>
      </p:pic>
      <p:sp>
        <p:nvSpPr>
          <p:cNvPr id="232" name="Google Shape;232;p2"/>
          <p:cNvSpPr txBox="1"/>
          <p:nvPr>
            <p:ph type="title"/>
          </p:nvPr>
        </p:nvSpPr>
        <p:spPr>
          <a:xfrm>
            <a:off x="304800" y="312737"/>
            <a:ext cx="8458200" cy="92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Quan niệm triết học xã hội trước Mác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5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20"/>
          <p:cNvSpPr/>
          <p:nvPr/>
        </p:nvSpPr>
        <p:spPr>
          <a:xfrm>
            <a:off x="755650" y="836612"/>
            <a:ext cx="7777162" cy="523875"/>
          </a:xfrm>
          <a:prstGeom prst="rect">
            <a:avLst/>
          </a:prstGeom>
        </p:spPr>
        <p:txBody>
          <a:bodyPr>
            <a:prstTxWarp prst="textPlain"/>
          </a:bodyPr>
          <a:lstStyle/>
          <a:p>
            <a:pPr lvl="0" algn="l"/>
            <a:r>
              <a:rPr b="0" i="0">
                <a:ln>
                  <a:noFill/>
                </a:ln>
                <a:solidFill>
                  <a:srgbClr val="FF0000"/>
                </a:solidFill>
                <a:latin typeface="Times New Roman"/>
              </a:rPr>
              <a:t>LÀ TỔNG THỂ MQH KINH TẾ GIỮA CON NGƯỜI VỚI NHAU HÌNH THÀNH KHÁCH QUAN DO NHU CẦU CỦA QUÁ TRÌNH SẢN XUẤT </a:t>
            </a:r>
          </a:p>
        </p:txBody>
      </p:sp>
      <p:sp>
        <p:nvSpPr>
          <p:cNvPr id="483" name="Google Shape;483;p20"/>
          <p:cNvSpPr txBox="1"/>
          <p:nvPr/>
        </p:nvSpPr>
        <p:spPr>
          <a:xfrm>
            <a:off x="395287" y="5516562"/>
            <a:ext cx="8280400" cy="1081087"/>
          </a:xfrm>
          <a:prstGeom prst="rect">
            <a:avLst/>
          </a:prstGeom>
          <a:solidFill>
            <a:srgbClr val="FFFF00"/>
          </a:solidFill>
          <a:ln cap="flat" cmpd="tri" w="76200">
            <a:solidFill>
              <a:srgbClr val="FF3300"/>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Các lớp quan hệ tạo thành QHSX bao gồm: QHSH các TLSX; QH tổ chức-quản lý QTSX; QH phân phối kết quả QTSX. Trong các điều kiện LS khác nhau, có sự biến đổi rất lớn về chủ thể của các quan hệ SX.</a:t>
            </a:r>
            <a:endParaRPr/>
          </a:p>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84" name="Google Shape;484;p20"/>
          <p:cNvSpPr/>
          <p:nvPr/>
        </p:nvSpPr>
        <p:spPr>
          <a:xfrm>
            <a:off x="395287" y="1628775"/>
            <a:ext cx="5581650" cy="38274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grpSp>
        <p:nvGrpSpPr>
          <p:cNvPr id="485" name="Google Shape;485;p20"/>
          <p:cNvGrpSpPr/>
          <p:nvPr/>
        </p:nvGrpSpPr>
        <p:grpSpPr>
          <a:xfrm>
            <a:off x="395287" y="3500437"/>
            <a:ext cx="2598737" cy="1839912"/>
            <a:chOff x="341" y="2320"/>
            <a:chExt cx="1592" cy="1159"/>
          </a:xfrm>
        </p:grpSpPr>
        <p:pic>
          <p:nvPicPr>
            <p:cNvPr id="486" name="Google Shape;486;p20"/>
            <p:cNvPicPr preferRelativeResize="0"/>
            <p:nvPr/>
          </p:nvPicPr>
          <p:blipFill rotWithShape="1">
            <a:blip r:embed="rId3">
              <a:alphaModFix/>
            </a:blip>
            <a:srcRect b="0" l="0" r="0" t="0"/>
            <a:stretch/>
          </p:blipFill>
          <p:spPr>
            <a:xfrm>
              <a:off x="346" y="2325"/>
              <a:ext cx="1584" cy="1151"/>
            </a:xfrm>
            <a:prstGeom prst="rect">
              <a:avLst/>
            </a:prstGeom>
            <a:noFill/>
            <a:ln>
              <a:noFill/>
            </a:ln>
          </p:spPr>
        </p:pic>
        <p:sp>
          <p:nvSpPr>
            <p:cNvPr id="487" name="Google Shape;487;p20"/>
            <p:cNvSpPr txBox="1"/>
            <p:nvPr/>
          </p:nvSpPr>
          <p:spPr>
            <a:xfrm>
              <a:off x="341" y="2320"/>
              <a:ext cx="1592" cy="1159"/>
            </a:xfrm>
            <a:prstGeom prst="rect">
              <a:avLst/>
            </a:prstGeom>
            <a:noFill/>
            <a:ln cap="rnd" cmpd="sng" w="9525">
              <a:solidFill>
                <a:srgbClr val="B2B2B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grpSp>
      <p:grpSp>
        <p:nvGrpSpPr>
          <p:cNvPr id="488" name="Google Shape;488;p20"/>
          <p:cNvGrpSpPr/>
          <p:nvPr/>
        </p:nvGrpSpPr>
        <p:grpSpPr>
          <a:xfrm>
            <a:off x="395287" y="1700212"/>
            <a:ext cx="2527300" cy="1763712"/>
            <a:chOff x="341" y="1168"/>
            <a:chExt cx="1592" cy="1111"/>
          </a:xfrm>
        </p:grpSpPr>
        <p:pic>
          <p:nvPicPr>
            <p:cNvPr id="489" name="Google Shape;489;p20"/>
            <p:cNvPicPr preferRelativeResize="0"/>
            <p:nvPr/>
          </p:nvPicPr>
          <p:blipFill rotWithShape="1">
            <a:blip r:embed="rId4">
              <a:alphaModFix/>
            </a:blip>
            <a:srcRect b="0" l="0" r="0" t="0"/>
            <a:stretch/>
          </p:blipFill>
          <p:spPr>
            <a:xfrm>
              <a:off x="346" y="1173"/>
              <a:ext cx="1584" cy="1104"/>
            </a:xfrm>
            <a:prstGeom prst="rect">
              <a:avLst/>
            </a:prstGeom>
            <a:noFill/>
            <a:ln>
              <a:noFill/>
            </a:ln>
          </p:spPr>
        </p:pic>
        <p:sp>
          <p:nvSpPr>
            <p:cNvPr id="490" name="Google Shape;490;p20"/>
            <p:cNvSpPr txBox="1"/>
            <p:nvPr/>
          </p:nvSpPr>
          <p:spPr>
            <a:xfrm>
              <a:off x="341" y="1168"/>
              <a:ext cx="1592" cy="1111"/>
            </a:xfrm>
            <a:prstGeom prst="rect">
              <a:avLst/>
            </a:prstGeom>
            <a:noFill/>
            <a:ln cap="rnd" cmpd="sng" w="9525">
              <a:solidFill>
                <a:srgbClr val="B2B2B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grpSp>
      <p:sp>
        <p:nvSpPr>
          <p:cNvPr id="491" name="Google Shape;491;p20"/>
          <p:cNvSpPr/>
          <p:nvPr/>
        </p:nvSpPr>
        <p:spPr>
          <a:xfrm>
            <a:off x="3059112" y="2565400"/>
            <a:ext cx="2736850" cy="1512887"/>
          </a:xfrm>
          <a:prstGeom prst="rect">
            <a:avLst/>
          </a:prstGeom>
        </p:spPr>
        <p:txBody>
          <a:bodyPr>
            <a:prstTxWarp prst="textPlain"/>
          </a:bodyPr>
          <a:lstStyle/>
          <a:p>
            <a:pPr lvl="0" algn="l"/>
            <a:r>
              <a:rPr b="0" i="1">
                <a:ln cap="flat" cmpd="sng" w="9525">
                  <a:solidFill>
                    <a:srgbClr val="009900"/>
                  </a:solidFill>
                  <a:prstDash val="solid"/>
                  <a:miter lim="800000"/>
                  <a:headEnd len="sm" w="sm" type="none"/>
                  <a:tailEnd len="sm" w="sm" type="none"/>
                </a:ln>
                <a:solidFill>
                  <a:srgbClr val="FF0000"/>
                </a:solidFill>
                <a:latin typeface="Arial"/>
              </a:rPr>
              <a:t>THỰC CHẤT: TLSX CỦA AI? AI ĐIỀU HÀNH QTSX? AI ĐƯỢC HƯỞNG?  HƯỞNG THẾ NÀO? </a:t>
            </a:r>
          </a:p>
        </p:txBody>
      </p:sp>
      <p:pic>
        <p:nvPicPr>
          <p:cNvPr descr="Ảnh3" id="492" name="Google Shape;492;p20"/>
          <p:cNvPicPr preferRelativeResize="0"/>
          <p:nvPr/>
        </p:nvPicPr>
        <p:blipFill rotWithShape="1">
          <a:blip r:embed="rId5">
            <a:alphaModFix/>
          </a:blip>
          <a:srcRect b="0" l="0" r="0" t="0"/>
          <a:stretch/>
        </p:blipFill>
        <p:spPr>
          <a:xfrm>
            <a:off x="5867400" y="3573462"/>
            <a:ext cx="2584450" cy="1828800"/>
          </a:xfrm>
          <a:prstGeom prst="rect">
            <a:avLst/>
          </a:prstGeom>
          <a:noFill/>
          <a:ln cap="flat" cmpd="sng" w="9525">
            <a:solidFill>
              <a:srgbClr val="FF0000"/>
            </a:solidFill>
            <a:prstDash val="solid"/>
            <a:miter lim="800000"/>
            <a:headEnd len="sm" w="sm" type="none"/>
            <a:tailEnd len="sm" w="sm" type="none"/>
          </a:ln>
        </p:spPr>
      </p:pic>
      <p:pic>
        <p:nvPicPr>
          <p:cNvPr descr="TB1" id="493" name="Google Shape;493;p20"/>
          <p:cNvPicPr preferRelativeResize="0"/>
          <p:nvPr/>
        </p:nvPicPr>
        <p:blipFill rotWithShape="1">
          <a:blip r:embed="rId6">
            <a:alphaModFix/>
          </a:blip>
          <a:srcRect b="0" l="0" r="0" t="0"/>
          <a:stretch/>
        </p:blipFill>
        <p:spPr>
          <a:xfrm>
            <a:off x="5867400" y="1773237"/>
            <a:ext cx="2592387" cy="1727200"/>
          </a:xfrm>
          <a:prstGeom prst="rect">
            <a:avLst/>
          </a:prstGeom>
          <a:noFill/>
          <a:ln cap="flat" cmpd="sng" w="9525">
            <a:solidFill>
              <a:srgbClr val="FF0000"/>
            </a:solidFill>
            <a:prstDash val="solid"/>
            <a:miter lim="800000"/>
            <a:headEnd len="sm" w="sm" type="none"/>
            <a:tailEnd len="sm" w="sm" type="none"/>
          </a:ln>
        </p:spPr>
      </p:pic>
      <p:sp>
        <p:nvSpPr>
          <p:cNvPr id="494" name="Google Shape;494;p20"/>
          <p:cNvSpPr/>
          <p:nvPr/>
        </p:nvSpPr>
        <p:spPr>
          <a:xfrm>
            <a:off x="0" y="692150"/>
            <a:ext cx="9144000" cy="73025"/>
          </a:xfrm>
          <a:prstGeom prst="flowChartPredefinedProcess">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495" name="Google Shape;495;p20"/>
          <p:cNvSpPr/>
          <p:nvPr/>
        </p:nvSpPr>
        <p:spPr>
          <a:xfrm>
            <a:off x="2051050" y="260350"/>
            <a:ext cx="4824412" cy="288925"/>
          </a:xfrm>
          <a:prstGeom prst="rect">
            <a:avLst/>
          </a:prstGeom>
        </p:spPr>
        <p:txBody>
          <a:bodyPr>
            <a:prstTxWarp prst="textPlain"/>
          </a:bodyPr>
          <a:lstStyle/>
          <a:p>
            <a:pPr lvl="0" algn="l"/>
            <a:r>
              <a:rPr b="0" i="0">
                <a:ln cap="flat" cmpd="sng" w="9525">
                  <a:solidFill>
                    <a:srgbClr val="FF0000"/>
                  </a:solidFill>
                  <a:prstDash val="solid"/>
                  <a:miter lim="800000"/>
                  <a:headEnd len="sm" w="sm" type="none"/>
                  <a:tailEnd len="sm" w="sm" type="none"/>
                </a:ln>
                <a:solidFill>
                  <a:srgbClr val="FFFF00"/>
                </a:solidFill>
                <a:latin typeface="Arial"/>
              </a:rPr>
              <a:t>QUAN HỆ SẢN XUẤT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482"/>
                                        </p:tgtEl>
                                        <p:attrNameLst>
                                          <p:attrName>style.visibility</p:attrName>
                                        </p:attrNameLst>
                                      </p:cBhvr>
                                      <p:to>
                                        <p:strVal val="visible"/>
                                      </p:to>
                                    </p:set>
                                    <p:anim calcmode="lin" valueType="num">
                                      <p:cBhvr additive="base">
                                        <p:cTn dur="1000"/>
                                        <p:tgtEl>
                                          <p:spTgt spid="482"/>
                                        </p:tgtEl>
                                        <p:attrNameLst>
                                          <p:attrName>ppt_w</p:attrName>
                                        </p:attrNameLst>
                                      </p:cBhvr>
                                      <p:tavLst>
                                        <p:tav fmla="" tm="0">
                                          <p:val>
                                            <p:strVal val="0"/>
                                          </p:val>
                                        </p:tav>
                                        <p:tav fmla="" tm="100000">
                                          <p:val>
                                            <p:strVal val="#ppt_w"/>
                                          </p:val>
                                        </p:tav>
                                      </p:tavLst>
                                    </p:anim>
                                    <p:anim calcmode="lin" valueType="num">
                                      <p:cBhvr additive="base">
                                        <p:cTn dur="1000"/>
                                        <p:tgtEl>
                                          <p:spTgt spid="482"/>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500"/>
                                        <p:tgtEl>
                                          <p:spTgt spid="4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21"/>
          <p:cNvPicPr preferRelativeResize="0"/>
          <p:nvPr>
            <p:ph idx="1" type="body"/>
          </p:nvPr>
        </p:nvPicPr>
        <p:blipFill rotWithShape="1">
          <a:blip r:embed="rId3">
            <a:alphaModFix/>
          </a:blip>
          <a:srcRect b="0" l="0" r="0" t="0"/>
          <a:stretch/>
        </p:blipFill>
        <p:spPr>
          <a:xfrm>
            <a:off x="384175" y="1231900"/>
            <a:ext cx="8289925" cy="4559300"/>
          </a:xfrm>
          <a:prstGeom prst="rect">
            <a:avLst/>
          </a:prstGeom>
          <a:noFill/>
          <a:ln>
            <a:noFill/>
          </a:ln>
        </p:spPr>
      </p:pic>
      <p:sp>
        <p:nvSpPr>
          <p:cNvPr id="501" name="Google Shape;501;p21"/>
          <p:cNvSpPr/>
          <p:nvPr/>
        </p:nvSpPr>
        <p:spPr>
          <a:xfrm>
            <a:off x="2971800" y="2819400"/>
            <a:ext cx="3048000" cy="1371600"/>
          </a:xfrm>
          <a:prstGeom prst="ellipse">
            <a:avLst/>
          </a:prstGeom>
          <a:solidFill>
            <a:srgbClr val="FF0000"/>
          </a:solidFill>
          <a:ln cap="sq" cmpd="sng" w="12700">
            <a:solidFill>
              <a:srgbClr val="0A0A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Times New Roman"/>
              <a:buNone/>
            </a:pPr>
            <a:r>
              <a:rPr b="1" i="0" lang="en-US" sz="2400" u="none">
                <a:solidFill>
                  <a:schemeClr val="lt1"/>
                </a:solidFill>
                <a:latin typeface="Times New Roman"/>
                <a:ea typeface="Times New Roman"/>
                <a:cs typeface="Times New Roman"/>
                <a:sym typeface="Times New Roman"/>
              </a:rPr>
              <a:t>KẾT CẤU </a:t>
            </a:r>
            <a:endParaRPr/>
          </a:p>
          <a:p>
            <a:pPr indent="0" lvl="0" marL="0" marR="0" rtl="0" algn="ctr">
              <a:lnSpc>
                <a:spcPct val="100000"/>
              </a:lnSpc>
              <a:spcBef>
                <a:spcPts val="0"/>
              </a:spcBef>
              <a:spcAft>
                <a:spcPts val="0"/>
              </a:spcAft>
              <a:buClr>
                <a:schemeClr val="lt1"/>
              </a:buClr>
              <a:buSzPts val="2400"/>
              <a:buFont typeface="Times New Roman"/>
              <a:buNone/>
            </a:pPr>
            <a:r>
              <a:rPr b="1" i="0" lang="en-US" sz="2400" u="none">
                <a:solidFill>
                  <a:schemeClr val="lt1"/>
                </a:solidFill>
                <a:latin typeface="Times New Roman"/>
                <a:ea typeface="Times New Roman"/>
                <a:cs typeface="Times New Roman"/>
                <a:sym typeface="Times New Roman"/>
              </a:rPr>
              <a:t>KINH TẾ </a:t>
            </a:r>
            <a:endParaRPr/>
          </a:p>
          <a:p>
            <a:pPr indent="0" lvl="0" marL="0" marR="0" rtl="0" algn="ctr">
              <a:lnSpc>
                <a:spcPct val="100000"/>
              </a:lnSpc>
              <a:spcBef>
                <a:spcPts val="0"/>
              </a:spcBef>
              <a:spcAft>
                <a:spcPts val="0"/>
              </a:spcAft>
              <a:buClr>
                <a:schemeClr val="lt1"/>
              </a:buClr>
              <a:buSzPts val="2400"/>
              <a:buFont typeface="Times New Roman"/>
              <a:buNone/>
            </a:pPr>
            <a:r>
              <a:rPr b="1" i="0" lang="en-US" sz="2400" u="none">
                <a:solidFill>
                  <a:schemeClr val="lt1"/>
                </a:solidFill>
                <a:latin typeface="Times New Roman"/>
                <a:ea typeface="Times New Roman"/>
                <a:cs typeface="Times New Roman"/>
                <a:sym typeface="Times New Roman"/>
              </a:rPr>
              <a:t>CỦA XÃ HỘI</a:t>
            </a:r>
            <a:r>
              <a:rPr b="0" i="0" lang="en-US" sz="2400" u="none">
                <a:solidFill>
                  <a:schemeClr val="lt1"/>
                </a:solidFill>
                <a:latin typeface="Times New Roman"/>
                <a:ea typeface="Times New Roman"/>
                <a:cs typeface="Times New Roman"/>
                <a:sym typeface="Times New Roman"/>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500"/>
                                        <p:tgtEl>
                                          <p:spTgt spid="5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500"/>
                                        <p:tgtEl>
                                          <p:spTgt spid="5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grpSp>
        <p:nvGrpSpPr>
          <p:cNvPr id="507" name="Google Shape;507;p22"/>
          <p:cNvGrpSpPr/>
          <p:nvPr/>
        </p:nvGrpSpPr>
        <p:grpSpPr>
          <a:xfrm>
            <a:off x="533400" y="1600200"/>
            <a:ext cx="8305800" cy="4716462"/>
            <a:chOff x="432" y="1253"/>
            <a:chExt cx="5232" cy="2971"/>
          </a:xfrm>
        </p:grpSpPr>
        <p:sp>
          <p:nvSpPr>
            <p:cNvPr id="508" name="Google Shape;508;p22"/>
            <p:cNvSpPr txBox="1"/>
            <p:nvPr/>
          </p:nvSpPr>
          <p:spPr>
            <a:xfrm>
              <a:off x="1728" y="1253"/>
              <a:ext cx="2408" cy="352"/>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000"/>
                <a:buFont typeface="Times New Roman"/>
                <a:buNone/>
              </a:pPr>
              <a:r>
                <a:rPr b="1" i="0" lang="en-US" sz="3000" u="none">
                  <a:solidFill>
                    <a:schemeClr val="dk1"/>
                  </a:solidFill>
                  <a:latin typeface="Times New Roman"/>
                  <a:ea typeface="Times New Roman"/>
                  <a:cs typeface="Times New Roman"/>
                  <a:sym typeface="Times New Roman"/>
                </a:rPr>
                <a:t>Cộng sản chủ nghĩa</a:t>
              </a:r>
              <a:endParaRPr/>
            </a:p>
          </p:txBody>
        </p:sp>
        <p:sp>
          <p:nvSpPr>
            <p:cNvPr id="509" name="Google Shape;509;p22"/>
            <p:cNvSpPr txBox="1"/>
            <p:nvPr/>
          </p:nvSpPr>
          <p:spPr>
            <a:xfrm>
              <a:off x="1728" y="1786"/>
              <a:ext cx="2408" cy="352"/>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000"/>
                <a:buFont typeface="Times New Roman"/>
                <a:buNone/>
              </a:pPr>
              <a:r>
                <a:rPr b="1" i="0" lang="en-US" sz="3000" u="none">
                  <a:solidFill>
                    <a:schemeClr val="dk1"/>
                  </a:solidFill>
                  <a:latin typeface="Times New Roman"/>
                  <a:ea typeface="Times New Roman"/>
                  <a:cs typeface="Times New Roman"/>
                  <a:sym typeface="Times New Roman"/>
                </a:rPr>
                <a:t>Tư bản chủ nghĩa</a:t>
              </a:r>
              <a:endParaRPr/>
            </a:p>
          </p:txBody>
        </p:sp>
        <p:sp>
          <p:nvSpPr>
            <p:cNvPr id="510" name="Google Shape;510;p22"/>
            <p:cNvSpPr txBox="1"/>
            <p:nvPr/>
          </p:nvSpPr>
          <p:spPr>
            <a:xfrm>
              <a:off x="1728" y="2274"/>
              <a:ext cx="2408" cy="352"/>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000"/>
                <a:buFont typeface="Times New Roman"/>
                <a:buNone/>
              </a:pPr>
              <a:r>
                <a:rPr b="1" i="0" lang="en-US" sz="3000" u="none">
                  <a:solidFill>
                    <a:schemeClr val="dk1"/>
                  </a:solidFill>
                  <a:latin typeface="Times New Roman"/>
                  <a:ea typeface="Times New Roman"/>
                  <a:cs typeface="Times New Roman"/>
                  <a:sym typeface="Times New Roman"/>
                </a:rPr>
                <a:t>Phong kiến</a:t>
              </a:r>
              <a:endParaRPr/>
            </a:p>
          </p:txBody>
        </p:sp>
        <p:sp>
          <p:nvSpPr>
            <p:cNvPr id="511" name="Google Shape;511;p22"/>
            <p:cNvSpPr txBox="1"/>
            <p:nvPr/>
          </p:nvSpPr>
          <p:spPr>
            <a:xfrm>
              <a:off x="1728" y="2718"/>
              <a:ext cx="2408" cy="352"/>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000"/>
                <a:buFont typeface="Times New Roman"/>
                <a:buNone/>
              </a:pPr>
              <a:r>
                <a:rPr b="1" i="0" lang="en-US" sz="3000" u="none">
                  <a:solidFill>
                    <a:schemeClr val="dk1"/>
                  </a:solidFill>
                  <a:latin typeface="Times New Roman"/>
                  <a:ea typeface="Times New Roman"/>
                  <a:cs typeface="Times New Roman"/>
                  <a:sym typeface="Times New Roman"/>
                </a:rPr>
                <a:t>Chiếm hữu nô lệ</a:t>
              </a:r>
              <a:endParaRPr/>
            </a:p>
          </p:txBody>
        </p:sp>
        <p:sp>
          <p:nvSpPr>
            <p:cNvPr id="512" name="Google Shape;512;p22"/>
            <p:cNvSpPr txBox="1"/>
            <p:nvPr/>
          </p:nvSpPr>
          <p:spPr>
            <a:xfrm>
              <a:off x="2006" y="3295"/>
              <a:ext cx="2408" cy="352"/>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000"/>
                <a:buFont typeface="Times New Roman"/>
                <a:buNone/>
              </a:pPr>
              <a:r>
                <a:rPr b="1" i="0" lang="en-US" sz="3000" u="none">
                  <a:solidFill>
                    <a:schemeClr val="dk1"/>
                  </a:solidFill>
                  <a:latin typeface="Times New Roman"/>
                  <a:ea typeface="Times New Roman"/>
                  <a:cs typeface="Times New Roman"/>
                  <a:sym typeface="Times New Roman"/>
                </a:rPr>
                <a:t>Công xã nguyên thuỷ</a:t>
              </a:r>
              <a:endParaRPr/>
            </a:p>
          </p:txBody>
        </p:sp>
        <p:sp>
          <p:nvSpPr>
            <p:cNvPr id="513" name="Google Shape;513;p22"/>
            <p:cNvSpPr txBox="1"/>
            <p:nvPr/>
          </p:nvSpPr>
          <p:spPr>
            <a:xfrm>
              <a:off x="1728" y="3873"/>
              <a:ext cx="2408" cy="351"/>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000"/>
                <a:buFont typeface="Times New Roman"/>
                <a:buNone/>
              </a:pPr>
              <a:r>
                <a:rPr b="1" i="0" lang="en-US" sz="3000" u="none">
                  <a:solidFill>
                    <a:schemeClr val="dk1"/>
                  </a:solidFill>
                  <a:latin typeface="Times New Roman"/>
                  <a:ea typeface="Times New Roman"/>
                  <a:cs typeface="Times New Roman"/>
                  <a:sym typeface="Times New Roman"/>
                </a:rPr>
                <a:t>Các quan hệ sản xuất</a:t>
              </a:r>
              <a:endParaRPr/>
            </a:p>
          </p:txBody>
        </p:sp>
        <p:sp>
          <p:nvSpPr>
            <p:cNvPr id="514" name="Google Shape;514;p22"/>
            <p:cNvSpPr txBox="1"/>
            <p:nvPr/>
          </p:nvSpPr>
          <p:spPr>
            <a:xfrm>
              <a:off x="432" y="1419"/>
              <a:ext cx="833" cy="2080"/>
            </a:xfrm>
            <a:prstGeom prst="rect">
              <a:avLst/>
            </a:prstGeom>
            <a:noFill/>
            <a:ln cap="flat" cmpd="sng" w="9525">
              <a:solidFill>
                <a:schemeClr val="dk1"/>
              </a:solidFill>
              <a:prstDash val="solid"/>
              <a:miter lim="800000"/>
              <a:headEnd len="sm" w="sm" type="none"/>
              <a:tailEnd len="sm" w="sm" type="none"/>
            </a:ln>
          </p:spPr>
          <p:txBody>
            <a:bodyPr anchorCtr="1"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3000"/>
                <a:buFont typeface="Times New Roman"/>
                <a:buNone/>
              </a:pPr>
              <a:r>
                <a:rPr b="1" i="0" lang="en-US" sz="3000" u="none">
                  <a:solidFill>
                    <a:schemeClr val="dk1"/>
                  </a:solidFill>
                  <a:latin typeface="Times New Roman"/>
                  <a:ea typeface="Times New Roman"/>
                  <a:cs typeface="Times New Roman"/>
                  <a:sym typeface="Times New Roman"/>
                </a:rPr>
                <a:t>Chế độ tư hữu =&gt; Người bóc lột người</a:t>
              </a:r>
              <a:endParaRPr/>
            </a:p>
          </p:txBody>
        </p:sp>
        <p:sp>
          <p:nvSpPr>
            <p:cNvPr id="515" name="Google Shape;515;p22"/>
            <p:cNvSpPr txBox="1"/>
            <p:nvPr/>
          </p:nvSpPr>
          <p:spPr>
            <a:xfrm>
              <a:off x="4831" y="1697"/>
              <a:ext cx="833" cy="1504"/>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000"/>
                <a:buFont typeface="Times New Roman"/>
                <a:buNone/>
              </a:pPr>
              <a:r>
                <a:rPr b="1" i="0" lang="en-US" sz="3000" u="none">
                  <a:solidFill>
                    <a:schemeClr val="dk1"/>
                  </a:solidFill>
                  <a:latin typeface="Times New Roman"/>
                  <a:ea typeface="Times New Roman"/>
                  <a:cs typeface="Times New Roman"/>
                  <a:sym typeface="Times New Roman"/>
                </a:rPr>
                <a:t>Hợp tác và tương trợ lẫn nhau</a:t>
              </a:r>
              <a:endParaRPr/>
            </a:p>
          </p:txBody>
        </p:sp>
        <p:cxnSp>
          <p:nvCxnSpPr>
            <p:cNvPr id="516" name="Google Shape;516;p22"/>
            <p:cNvCxnSpPr/>
            <p:nvPr/>
          </p:nvCxnSpPr>
          <p:spPr>
            <a:xfrm rot="10800000">
              <a:off x="1821" y="3072"/>
              <a:ext cx="0" cy="800"/>
            </a:xfrm>
            <a:prstGeom prst="straightConnector1">
              <a:avLst/>
            </a:prstGeom>
            <a:noFill/>
            <a:ln cap="flat" cmpd="sng" w="38100">
              <a:solidFill>
                <a:schemeClr val="dk1"/>
              </a:solidFill>
              <a:prstDash val="solid"/>
              <a:miter lim="800000"/>
              <a:headEnd len="med" w="med" type="none"/>
              <a:tailEnd len="med" w="med" type="triangle"/>
            </a:ln>
          </p:spPr>
        </p:cxnSp>
        <p:cxnSp>
          <p:nvCxnSpPr>
            <p:cNvPr id="517" name="Google Shape;517;p22"/>
            <p:cNvCxnSpPr/>
            <p:nvPr/>
          </p:nvCxnSpPr>
          <p:spPr>
            <a:xfrm>
              <a:off x="4136" y="4049"/>
              <a:ext cx="1111" cy="0"/>
            </a:xfrm>
            <a:prstGeom prst="straightConnector1">
              <a:avLst/>
            </a:prstGeom>
            <a:noFill/>
            <a:ln cap="flat" cmpd="sng" w="38100">
              <a:solidFill>
                <a:schemeClr val="dk1"/>
              </a:solidFill>
              <a:prstDash val="solid"/>
              <a:miter lim="800000"/>
              <a:headEnd len="med" w="med" type="none"/>
              <a:tailEnd len="med" w="med" type="none"/>
            </a:ln>
          </p:spPr>
        </p:cxnSp>
        <p:cxnSp>
          <p:nvCxnSpPr>
            <p:cNvPr id="518" name="Google Shape;518;p22"/>
            <p:cNvCxnSpPr/>
            <p:nvPr/>
          </p:nvCxnSpPr>
          <p:spPr>
            <a:xfrm rot="10800000">
              <a:off x="5247" y="3216"/>
              <a:ext cx="0" cy="833"/>
            </a:xfrm>
            <a:prstGeom prst="straightConnector1">
              <a:avLst/>
            </a:prstGeom>
            <a:noFill/>
            <a:ln cap="flat" cmpd="sng" w="38100">
              <a:solidFill>
                <a:schemeClr val="dk1"/>
              </a:solidFill>
              <a:prstDash val="solid"/>
              <a:miter lim="800000"/>
              <a:headEnd len="med" w="med" type="none"/>
              <a:tailEnd len="med" w="med" type="triangle"/>
            </a:ln>
          </p:spPr>
        </p:cxnSp>
        <p:cxnSp>
          <p:nvCxnSpPr>
            <p:cNvPr id="519" name="Google Shape;519;p22"/>
            <p:cNvCxnSpPr/>
            <p:nvPr/>
          </p:nvCxnSpPr>
          <p:spPr>
            <a:xfrm rot="10800000">
              <a:off x="5247" y="1386"/>
              <a:ext cx="0" cy="311"/>
            </a:xfrm>
            <a:prstGeom prst="straightConnector1">
              <a:avLst/>
            </a:prstGeom>
            <a:noFill/>
            <a:ln cap="flat" cmpd="sng" w="38100">
              <a:solidFill>
                <a:schemeClr val="dk1"/>
              </a:solidFill>
              <a:prstDash val="solid"/>
              <a:miter lim="800000"/>
              <a:headEnd len="med" w="med" type="none"/>
              <a:tailEnd len="med" w="med" type="none"/>
            </a:ln>
          </p:spPr>
        </p:cxnSp>
        <p:cxnSp>
          <p:nvCxnSpPr>
            <p:cNvPr id="520" name="Google Shape;520;p22"/>
            <p:cNvCxnSpPr/>
            <p:nvPr/>
          </p:nvCxnSpPr>
          <p:spPr>
            <a:xfrm rot="10800000">
              <a:off x="4136" y="1386"/>
              <a:ext cx="1111" cy="0"/>
            </a:xfrm>
            <a:prstGeom prst="straightConnector1">
              <a:avLst/>
            </a:prstGeom>
            <a:noFill/>
            <a:ln cap="flat" cmpd="thickThin" w="57150">
              <a:solidFill>
                <a:schemeClr val="dk1"/>
              </a:solidFill>
              <a:prstDash val="solid"/>
              <a:miter lim="800000"/>
              <a:headEnd len="med" w="med" type="none"/>
              <a:tailEnd len="med" w="med" type="triangle"/>
            </a:ln>
          </p:spPr>
        </p:cxnSp>
        <p:cxnSp>
          <p:nvCxnSpPr>
            <p:cNvPr id="521" name="Google Shape;521;p22"/>
            <p:cNvCxnSpPr/>
            <p:nvPr/>
          </p:nvCxnSpPr>
          <p:spPr>
            <a:xfrm>
              <a:off x="1265" y="1919"/>
              <a:ext cx="463" cy="0"/>
            </a:xfrm>
            <a:prstGeom prst="straightConnector1">
              <a:avLst/>
            </a:prstGeom>
            <a:noFill/>
            <a:ln cap="flat" cmpd="sng" w="38100">
              <a:solidFill>
                <a:schemeClr val="dk1"/>
              </a:solidFill>
              <a:prstDash val="solid"/>
              <a:miter lim="800000"/>
              <a:headEnd len="med" w="med" type="none"/>
              <a:tailEnd len="med" w="med" type="triangle"/>
            </a:ln>
          </p:spPr>
        </p:cxnSp>
        <p:cxnSp>
          <p:nvCxnSpPr>
            <p:cNvPr id="522" name="Google Shape;522;p22"/>
            <p:cNvCxnSpPr/>
            <p:nvPr/>
          </p:nvCxnSpPr>
          <p:spPr>
            <a:xfrm>
              <a:off x="1265" y="2407"/>
              <a:ext cx="463" cy="0"/>
            </a:xfrm>
            <a:prstGeom prst="straightConnector1">
              <a:avLst/>
            </a:prstGeom>
            <a:noFill/>
            <a:ln cap="flat" cmpd="sng" w="38100">
              <a:solidFill>
                <a:schemeClr val="dk1"/>
              </a:solidFill>
              <a:prstDash val="solid"/>
              <a:miter lim="800000"/>
              <a:headEnd len="med" w="med" type="none"/>
              <a:tailEnd len="med" w="med" type="triangle"/>
            </a:ln>
          </p:spPr>
        </p:cxnSp>
        <p:cxnSp>
          <p:nvCxnSpPr>
            <p:cNvPr id="523" name="Google Shape;523;p22"/>
            <p:cNvCxnSpPr/>
            <p:nvPr/>
          </p:nvCxnSpPr>
          <p:spPr>
            <a:xfrm>
              <a:off x="1265" y="2895"/>
              <a:ext cx="463" cy="0"/>
            </a:xfrm>
            <a:prstGeom prst="straightConnector1">
              <a:avLst/>
            </a:prstGeom>
            <a:noFill/>
            <a:ln cap="flat" cmpd="sng" w="38100">
              <a:solidFill>
                <a:schemeClr val="dk1"/>
              </a:solidFill>
              <a:prstDash val="solid"/>
              <a:miter lim="800000"/>
              <a:headEnd len="med" w="med" type="none"/>
              <a:tailEnd len="med" w="med" type="triangle"/>
            </a:ln>
          </p:spPr>
        </p:cxnSp>
        <p:cxnSp>
          <p:nvCxnSpPr>
            <p:cNvPr id="524" name="Google Shape;524;p22"/>
            <p:cNvCxnSpPr/>
            <p:nvPr/>
          </p:nvCxnSpPr>
          <p:spPr>
            <a:xfrm>
              <a:off x="5016" y="3216"/>
              <a:ext cx="0" cy="212"/>
            </a:xfrm>
            <a:prstGeom prst="straightConnector1">
              <a:avLst/>
            </a:prstGeom>
            <a:noFill/>
            <a:ln cap="flat" cmpd="sng" w="38100">
              <a:solidFill>
                <a:schemeClr val="dk1"/>
              </a:solidFill>
              <a:prstDash val="solid"/>
              <a:miter lim="800000"/>
              <a:headEnd len="med" w="med" type="none"/>
              <a:tailEnd len="med" w="med" type="none"/>
            </a:ln>
          </p:spPr>
        </p:cxnSp>
        <p:cxnSp>
          <p:nvCxnSpPr>
            <p:cNvPr id="525" name="Google Shape;525;p22"/>
            <p:cNvCxnSpPr/>
            <p:nvPr/>
          </p:nvCxnSpPr>
          <p:spPr>
            <a:xfrm rot="10800000">
              <a:off x="4414" y="3428"/>
              <a:ext cx="602" cy="0"/>
            </a:xfrm>
            <a:prstGeom prst="straightConnector1">
              <a:avLst/>
            </a:prstGeom>
            <a:noFill/>
            <a:ln cap="flat" cmpd="sng" w="38100">
              <a:solidFill>
                <a:schemeClr val="dk1"/>
              </a:solidFill>
              <a:prstDash val="solid"/>
              <a:miter lim="800000"/>
              <a:headEnd len="med" w="med" type="none"/>
              <a:tailEnd len="med" w="med" type="triangle"/>
            </a:ln>
          </p:spPr>
        </p:cxnSp>
      </p:grpSp>
      <p:sp>
        <p:nvSpPr>
          <p:cNvPr id="526" name="Google Shape;526;p22"/>
          <p:cNvSpPr/>
          <p:nvPr/>
        </p:nvSpPr>
        <p:spPr>
          <a:xfrm>
            <a:off x="533400" y="120650"/>
            <a:ext cx="8191500" cy="1263650"/>
          </a:xfrm>
          <a:prstGeom prst="flowChartTerminator">
            <a:avLst/>
          </a:prstGeom>
          <a:solidFill>
            <a:schemeClr val="accent1"/>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Times New Roman"/>
              <a:buNone/>
            </a:pPr>
            <a:r>
              <a:rPr b="1" i="0" lang="en-US" sz="3600" u="none">
                <a:solidFill>
                  <a:srgbClr val="000000"/>
                </a:solidFill>
                <a:latin typeface="Times New Roman"/>
                <a:ea typeface="Times New Roman"/>
                <a:cs typeface="Times New Roman"/>
                <a:sym typeface="Times New Roman"/>
              </a:rPr>
              <a:t>Các kiểu và các hình thức của </a:t>
            </a:r>
            <a:endParaRPr/>
          </a:p>
          <a:p>
            <a:pPr indent="0" lvl="0" marL="0" marR="0" rtl="0" algn="ctr">
              <a:lnSpc>
                <a:spcPct val="100000"/>
              </a:lnSpc>
              <a:spcBef>
                <a:spcPts val="0"/>
              </a:spcBef>
              <a:spcAft>
                <a:spcPts val="0"/>
              </a:spcAft>
              <a:buClr>
                <a:srgbClr val="000000"/>
              </a:buClr>
              <a:buSzPts val="3600"/>
              <a:buFont typeface="Times New Roman"/>
              <a:buNone/>
            </a:pPr>
            <a:r>
              <a:rPr b="1" i="0" lang="en-US" sz="3600" u="none">
                <a:solidFill>
                  <a:srgbClr val="000000"/>
                </a:solidFill>
                <a:latin typeface="Times New Roman"/>
                <a:ea typeface="Times New Roman"/>
                <a:cs typeface="Times New Roman"/>
                <a:sym typeface="Times New Roman"/>
              </a:rPr>
              <a:t>quan hệ sản xuất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23"/>
          <p:cNvSpPr/>
          <p:nvPr/>
        </p:nvSpPr>
        <p:spPr>
          <a:xfrm>
            <a:off x="0" y="692150"/>
            <a:ext cx="9144000" cy="73025"/>
          </a:xfrm>
          <a:prstGeom prst="flowChartPredefinedProcess">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pic>
        <p:nvPicPr>
          <p:cNvPr id="533" name="Google Shape;533;p23"/>
          <p:cNvPicPr preferRelativeResize="0"/>
          <p:nvPr/>
        </p:nvPicPr>
        <p:blipFill rotWithShape="1">
          <a:blip r:embed="rId3">
            <a:alphaModFix/>
          </a:blip>
          <a:srcRect b="0" l="0" r="0" t="0"/>
          <a:stretch/>
        </p:blipFill>
        <p:spPr>
          <a:xfrm>
            <a:off x="311150" y="768350"/>
            <a:ext cx="8583612" cy="5254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500"/>
                                        <p:tgtEl>
                                          <p:spTgt spid="5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24"/>
          <p:cNvSpPr txBox="1"/>
          <p:nvPr>
            <p:ph type="title"/>
          </p:nvPr>
        </p:nvSpPr>
        <p:spPr>
          <a:xfrm>
            <a:off x="228600" y="292100"/>
            <a:ext cx="8229600" cy="92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Times New Roman"/>
              <a:buNone/>
            </a:pPr>
            <a:br>
              <a:rPr b="1" i="1" lang="en-US" sz="3200" u="none">
                <a:solidFill>
                  <a:schemeClr val="dk2"/>
                </a:solidFill>
                <a:latin typeface="Times New Roman"/>
                <a:ea typeface="Times New Roman"/>
                <a:cs typeface="Times New Roman"/>
                <a:sym typeface="Times New Roman"/>
              </a:rPr>
            </a:br>
            <a:r>
              <a:rPr b="1" i="1" lang="en-US" sz="3200" u="none">
                <a:solidFill>
                  <a:schemeClr val="dk2"/>
                </a:solidFill>
                <a:latin typeface="Times New Roman"/>
                <a:ea typeface="Times New Roman"/>
                <a:cs typeface="Times New Roman"/>
                <a:sym typeface="Times New Roman"/>
              </a:rPr>
              <a:t>* Nội dung quy luật QHSX phải phù hợp với trình độ phát triển của LLSX</a:t>
            </a:r>
            <a:br>
              <a:rPr b="1" i="1" lang="en-US" sz="3200" u="none">
                <a:solidFill>
                  <a:schemeClr val="dk2"/>
                </a:solidFill>
                <a:latin typeface="Times New Roman"/>
                <a:ea typeface="Times New Roman"/>
                <a:cs typeface="Times New Roman"/>
                <a:sym typeface="Times New Roman"/>
              </a:rPr>
            </a:br>
            <a:endParaRPr/>
          </a:p>
        </p:txBody>
      </p:sp>
      <p:sp>
        <p:nvSpPr>
          <p:cNvPr id="539" name="Google Shape;539;p24"/>
          <p:cNvSpPr/>
          <p:nvPr/>
        </p:nvSpPr>
        <p:spPr>
          <a:xfrm>
            <a:off x="381000" y="1524000"/>
            <a:ext cx="3886200" cy="4953000"/>
          </a:xfrm>
          <a:prstGeom prst="roundRect">
            <a:avLst>
              <a:gd fmla="val 16667" name="adj"/>
            </a:avLst>
          </a:prstGeom>
          <a:solidFill>
            <a:srgbClr val="911717"/>
          </a:solidFill>
          <a:ln cap="flat" cmpd="sng" w="25400">
            <a:solidFill>
              <a:srgbClr val="D923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EE9DE"/>
              </a:buClr>
              <a:buSzPts val="3200"/>
              <a:buFont typeface="Times New Roman"/>
              <a:buNone/>
            </a:pPr>
            <a:r>
              <a:rPr b="0" i="0" lang="en-US" sz="3200" u="none">
                <a:solidFill>
                  <a:srgbClr val="FEE9DE"/>
                </a:solidFill>
                <a:latin typeface="Times New Roman"/>
                <a:ea typeface="Times New Roman"/>
                <a:cs typeface="Times New Roman"/>
                <a:sym typeface="Times New Roman"/>
              </a:rPr>
              <a:t>Mối quan hệ giữa LLSX và QHSX là mối quan hệ thống nhất biện chứng, trong đó LLSX quyết định QHSX và QHSX tác động trở lại LLSX</a:t>
            </a:r>
            <a:endParaRPr/>
          </a:p>
        </p:txBody>
      </p:sp>
      <p:pic>
        <p:nvPicPr>
          <p:cNvPr descr="CAY 2" id="540" name="Google Shape;540;p24"/>
          <p:cNvPicPr preferRelativeResize="0"/>
          <p:nvPr>
            <p:ph idx="1" type="body"/>
          </p:nvPr>
        </p:nvPicPr>
        <p:blipFill rotWithShape="1">
          <a:blip r:embed="rId3">
            <a:alphaModFix/>
          </a:blip>
          <a:srcRect b="0" l="0" r="0" t="0"/>
          <a:stretch/>
        </p:blipFill>
        <p:spPr>
          <a:xfrm>
            <a:off x="4343400" y="3810000"/>
            <a:ext cx="4800600" cy="3048000"/>
          </a:xfrm>
          <a:prstGeom prst="rect">
            <a:avLst/>
          </a:prstGeom>
          <a:noFill/>
          <a:ln>
            <a:noFill/>
          </a:ln>
        </p:spPr>
      </p:pic>
      <p:pic>
        <p:nvPicPr>
          <p:cNvPr descr="C:\Users\user\Desktop\images (9).jpg" id="541" name="Google Shape;541;p24"/>
          <p:cNvPicPr preferRelativeResize="0"/>
          <p:nvPr/>
        </p:nvPicPr>
        <p:blipFill rotWithShape="1">
          <a:blip r:embed="rId4">
            <a:alphaModFix/>
          </a:blip>
          <a:srcRect b="0" l="0" r="0" t="0"/>
          <a:stretch/>
        </p:blipFill>
        <p:spPr>
          <a:xfrm>
            <a:off x="4648200" y="3886200"/>
            <a:ext cx="4343400" cy="2971800"/>
          </a:xfrm>
          <a:prstGeom prst="rect">
            <a:avLst/>
          </a:prstGeom>
          <a:noFill/>
          <a:ln>
            <a:noFill/>
          </a:ln>
        </p:spPr>
      </p:pic>
      <p:pic>
        <p:nvPicPr>
          <p:cNvPr descr="E:\Bich Thuy\Âm nhạc\Chibi\images (1).jpg" id="542" name="Google Shape;542;p24"/>
          <p:cNvPicPr preferRelativeResize="0"/>
          <p:nvPr/>
        </p:nvPicPr>
        <p:blipFill rotWithShape="1">
          <a:blip r:embed="rId5">
            <a:alphaModFix/>
          </a:blip>
          <a:srcRect b="0" l="0" r="0" t="0"/>
          <a:stretch/>
        </p:blipFill>
        <p:spPr>
          <a:xfrm>
            <a:off x="4419600" y="1524000"/>
            <a:ext cx="4495800" cy="2286000"/>
          </a:xfrm>
          <a:prstGeom prst="rect">
            <a:avLst/>
          </a:prstGeom>
          <a:noFill/>
          <a:ln>
            <a:noFill/>
          </a:ln>
        </p:spPr>
      </p:pic>
      <p:pic>
        <p:nvPicPr>
          <p:cNvPr descr="C:\Users\user\Desktop\images (10).jpg" id="543" name="Google Shape;543;p24"/>
          <p:cNvPicPr preferRelativeResize="0"/>
          <p:nvPr/>
        </p:nvPicPr>
        <p:blipFill rotWithShape="1">
          <a:blip r:embed="rId6">
            <a:alphaModFix/>
          </a:blip>
          <a:srcRect b="0" l="0" r="0" t="0"/>
          <a:stretch/>
        </p:blipFill>
        <p:spPr>
          <a:xfrm>
            <a:off x="4495800" y="1371600"/>
            <a:ext cx="4343400" cy="2590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500"/>
                                        <p:tgtEl>
                                          <p:spTgt spid="5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500"/>
                                        <p:tgtEl>
                                          <p:spTgt spid="5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500"/>
                                        <p:tgtEl>
                                          <p:spTgt spid="5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500"/>
                                        <p:tgtEl>
                                          <p:spTgt spid="5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500"/>
                                        <p:tgtEl>
                                          <p:spTgt spid="5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500"/>
                                        <p:tgtEl>
                                          <p:spTgt spid="5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25"/>
          <p:cNvSpPr txBox="1"/>
          <p:nvPr>
            <p:ph type="title"/>
          </p:nvPr>
        </p:nvSpPr>
        <p:spPr>
          <a:xfrm>
            <a:off x="76200" y="-28575"/>
            <a:ext cx="6553200" cy="609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A0AFF"/>
              </a:buClr>
              <a:buSzPts val="3200"/>
              <a:buFont typeface="Times New Roman"/>
              <a:buNone/>
            </a:pPr>
            <a:r>
              <a:rPr b="1" i="0" lang="en-US" sz="3200" u="none">
                <a:solidFill>
                  <a:srgbClr val="0A0AFF"/>
                </a:solidFill>
                <a:latin typeface="Times New Roman"/>
                <a:ea typeface="Times New Roman"/>
                <a:cs typeface="Times New Roman"/>
                <a:sym typeface="Times New Roman"/>
              </a:rPr>
              <a:t>Trình độ phát triển của LLSX</a:t>
            </a:r>
            <a:endParaRPr/>
          </a:p>
        </p:txBody>
      </p:sp>
      <p:graphicFrame>
        <p:nvGraphicFramePr>
          <p:cNvPr id="549" name="Google Shape;549;p25"/>
          <p:cNvGraphicFramePr/>
          <p:nvPr/>
        </p:nvGraphicFramePr>
        <p:xfrm>
          <a:off x="0" y="685800"/>
          <a:ext cx="3000000" cy="3000000"/>
        </p:xfrm>
        <a:graphic>
          <a:graphicData uri="http://schemas.openxmlformats.org/drawingml/2006/table">
            <a:tbl>
              <a:tblPr>
                <a:noFill/>
                <a:tableStyleId>{FF1F9593-9E50-46BB-96C4-A68275546E54}</a:tableStyleId>
              </a:tblPr>
              <a:tblGrid>
                <a:gridCol w="1524000"/>
                <a:gridCol w="2362200"/>
                <a:gridCol w="2743200"/>
                <a:gridCol w="2514600"/>
              </a:tblGrid>
              <a:tr h="762000">
                <a:tc>
                  <a:txBody>
                    <a:bodyPr/>
                    <a:lstStyle/>
                    <a:p>
                      <a:pPr indent="0" lvl="0" marL="0" marR="0" rtl="0" algn="ctr">
                        <a:lnSpc>
                          <a:spcPct val="100000"/>
                        </a:lnSpc>
                        <a:spcBef>
                          <a:spcPts val="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Tr/độ P/tr của LLSX</a:t>
                      </a:r>
                      <a:endParaRPr/>
                    </a:p>
                  </a:txBody>
                  <a:tcPr marT="45700" marB="45700" marR="91450" marL="9145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7030A0"/>
                        </a:buClr>
                        <a:buSzPts val="2000"/>
                        <a:buFont typeface="Times New Roman"/>
                        <a:buNone/>
                      </a:pPr>
                      <a:r>
                        <a:rPr b="1" i="0" lang="en-US" sz="2000" u="none" cap="none" strike="noStrike">
                          <a:solidFill>
                            <a:srgbClr val="7030A0"/>
                          </a:solidFill>
                          <a:latin typeface="Times New Roman"/>
                          <a:ea typeface="Times New Roman"/>
                          <a:cs typeface="Times New Roman"/>
                          <a:sym typeface="Times New Roman"/>
                        </a:rPr>
                        <a:t>Thủ công</a:t>
                      </a:r>
                      <a:endParaRPr/>
                    </a:p>
                  </a:txBody>
                  <a:tcPr marT="45700" marB="45700"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Cơ khí hoá</a:t>
                      </a:r>
                      <a:endParaRPr/>
                    </a:p>
                  </a:txBody>
                  <a:tcPr marT="45700" marB="45700"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A0AFF"/>
                        </a:buClr>
                        <a:buSzPts val="2000"/>
                        <a:buFont typeface="Times New Roman"/>
                        <a:buNone/>
                      </a:pPr>
                      <a:r>
                        <a:rPr b="1" i="0" lang="en-US" sz="2000" u="none" cap="none" strike="noStrike">
                          <a:solidFill>
                            <a:srgbClr val="0A0AFF"/>
                          </a:solidFill>
                          <a:latin typeface="Times New Roman"/>
                          <a:ea typeface="Times New Roman"/>
                          <a:cs typeface="Times New Roman"/>
                          <a:sym typeface="Times New Roman"/>
                        </a:rPr>
                        <a:t>Hiện đại hoá</a:t>
                      </a:r>
                      <a:endParaRPr/>
                    </a:p>
                  </a:txBody>
                  <a:tcPr marT="45700" marB="45700"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9275">
                <a:tc>
                  <a:txBody>
                    <a:bodyPr/>
                    <a:lstStyle/>
                    <a:p>
                      <a:pPr indent="0" lvl="0" marL="0" marR="0" rtl="0" algn="ctr">
                        <a:lnSpc>
                          <a:spcPct val="100000"/>
                        </a:lnSpc>
                        <a:spcBef>
                          <a:spcPts val="0"/>
                        </a:spcBef>
                        <a:spcAft>
                          <a:spcPts val="0"/>
                        </a:spcAft>
                        <a:buClr>
                          <a:schemeClr val="dk1"/>
                        </a:buClr>
                        <a:buSzPts val="2000"/>
                        <a:buFont typeface="Times New Roman"/>
                        <a:buNone/>
                      </a:pPr>
                      <a:r>
                        <a:rPr b="0" i="1" lang="en-US" sz="2000" u="none" cap="none" strike="noStrike">
                          <a:solidFill>
                            <a:schemeClr val="dk1"/>
                          </a:solidFill>
                          <a:latin typeface="Times New Roman"/>
                          <a:ea typeface="Times New Roman"/>
                          <a:cs typeface="Times New Roman"/>
                          <a:sym typeface="Times New Roman"/>
                        </a:rPr>
                        <a:t>Công cụ LĐ</a:t>
                      </a:r>
                      <a:endParaRPr/>
                    </a:p>
                  </a:txBody>
                  <a:tcPr marT="45700" marB="45700" marR="91450" marL="9145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7030A0"/>
                        </a:buClr>
                        <a:buSzPts val="2000"/>
                        <a:buFont typeface="Times New Roman"/>
                        <a:buNone/>
                      </a:pPr>
                      <a:r>
                        <a:rPr b="1" i="0" lang="en-US" sz="2000" u="none" cap="none" strike="noStrike">
                          <a:solidFill>
                            <a:srgbClr val="7030A0"/>
                          </a:solidFill>
                          <a:latin typeface="Times New Roman"/>
                          <a:ea typeface="Times New Roman"/>
                          <a:cs typeface="Times New Roman"/>
                          <a:sym typeface="Times New Roman"/>
                        </a:rPr>
                        <a:t>CC. cầm tay ( CC đá, đồng , sắt..) = Sử dụng sức người là chính =&gt; N/suất thấp, ngưỡng N/Suất hẹp…</a:t>
                      </a:r>
                      <a:endParaRPr/>
                    </a:p>
                  </a:txBody>
                  <a:tcPr marT="45700" marB="45700"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Máy móc (ĐCơ hơi nước, đốt trong, điện…)= Sử dg sức tự nhiên là chính =&gt; N/suất cao; ngưỡng N/S rộng…</a:t>
                      </a:r>
                      <a:endParaRPr/>
                    </a:p>
                  </a:txBody>
                  <a:tcPr marT="45700" marB="45700"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A0AFF"/>
                        </a:buClr>
                        <a:buSzPts val="2000"/>
                        <a:buFont typeface="Times New Roman"/>
                        <a:buNone/>
                      </a:pPr>
                      <a:r>
                        <a:rPr b="1" i="0" lang="en-US" sz="2000" u="none" cap="none" strike="noStrike">
                          <a:solidFill>
                            <a:srgbClr val="0A0AFF"/>
                          </a:solidFill>
                          <a:latin typeface="Times New Roman"/>
                          <a:ea typeface="Times New Roman"/>
                          <a:cs typeface="Times New Roman"/>
                          <a:sym typeface="Times New Roman"/>
                        </a:rPr>
                        <a:t>C.nghệ cao, tự động hóa rất cao =&gt; N/suất rất cao, ngưỡng N/S rất rộng…=&gt; Nền KT tri thức</a:t>
                      </a:r>
                      <a:endParaRPr/>
                    </a:p>
                  </a:txBody>
                  <a:tcPr marT="45700" marB="45700"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11275">
                <a:tc>
                  <a:txBody>
                    <a:bodyPr/>
                    <a:lstStyle/>
                    <a:p>
                      <a:pPr indent="0" lvl="0" marL="0" marR="0" rtl="0" algn="ctr">
                        <a:lnSpc>
                          <a:spcPct val="100000"/>
                        </a:lnSpc>
                        <a:spcBef>
                          <a:spcPts val="0"/>
                        </a:spcBef>
                        <a:spcAft>
                          <a:spcPts val="0"/>
                        </a:spcAft>
                        <a:buClr>
                          <a:schemeClr val="dk1"/>
                        </a:buClr>
                        <a:buSzPts val="2000"/>
                        <a:buFont typeface="Times New Roman"/>
                        <a:buNone/>
                      </a:pPr>
                      <a:r>
                        <a:rPr b="0" i="1" lang="en-US" sz="2000" u="none" cap="none" strike="noStrike">
                          <a:solidFill>
                            <a:schemeClr val="dk1"/>
                          </a:solidFill>
                          <a:latin typeface="Times New Roman"/>
                          <a:ea typeface="Times New Roman"/>
                          <a:cs typeface="Times New Roman"/>
                          <a:sym typeface="Times New Roman"/>
                        </a:rPr>
                        <a:t>Quy mô SX</a:t>
                      </a:r>
                      <a:endParaRPr/>
                    </a:p>
                  </a:txBody>
                  <a:tcPr marT="45700" marB="45700" marR="91450" marL="9145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7030A0"/>
                        </a:buClr>
                        <a:buSzPts val="2000"/>
                        <a:buFont typeface="Times New Roman"/>
                        <a:buNone/>
                      </a:pPr>
                      <a:r>
                        <a:rPr b="1" i="0" lang="en-US" sz="2000" u="none" cap="none" strike="noStrike">
                          <a:solidFill>
                            <a:srgbClr val="7030A0"/>
                          </a:solidFill>
                          <a:latin typeface="Times New Roman"/>
                          <a:ea typeface="Times New Roman"/>
                          <a:cs typeface="Times New Roman"/>
                          <a:sym typeface="Times New Roman"/>
                        </a:rPr>
                        <a:t>Q/mô Nhỏ, Khép kín (= gia đình, phường hội…)</a:t>
                      </a:r>
                      <a:endParaRPr/>
                    </a:p>
                  </a:txBody>
                  <a:tcPr marT="45700" marB="45700"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Q/mô Lớn = công xưởng, NM =&gt; ngành CN =&gt; Nền CN quốc gia, xuyên QG …</a:t>
                      </a:r>
                      <a:endParaRPr/>
                    </a:p>
                  </a:txBody>
                  <a:tcPr marT="45700" marB="45700"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A0AFF"/>
                        </a:buClr>
                        <a:buSzPts val="2000"/>
                        <a:buFont typeface="Times New Roman"/>
                        <a:buNone/>
                      </a:pPr>
                      <a:r>
                        <a:rPr b="1" i="0" lang="en-US" sz="2000" u="none" cap="none" strike="noStrike">
                          <a:solidFill>
                            <a:srgbClr val="0A0AFF"/>
                          </a:solidFill>
                          <a:latin typeface="Times New Roman"/>
                          <a:ea typeface="Times New Roman"/>
                          <a:cs typeface="Times New Roman"/>
                          <a:sym typeface="Times New Roman"/>
                        </a:rPr>
                        <a:t>Rất lớn = Q/mô có tính chất toàn cầu (Các tập đoàn toàn cầu…)</a:t>
                      </a:r>
                      <a:endParaRPr/>
                    </a:p>
                  </a:txBody>
                  <a:tcPr marT="45700" marB="45700"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04875">
                <a:tc>
                  <a:txBody>
                    <a:bodyPr/>
                    <a:lstStyle/>
                    <a:p>
                      <a:pPr indent="0" lvl="0" marL="0" marR="0" rtl="0" algn="ctr">
                        <a:lnSpc>
                          <a:spcPct val="100000"/>
                        </a:lnSpc>
                        <a:spcBef>
                          <a:spcPts val="0"/>
                        </a:spcBef>
                        <a:spcAft>
                          <a:spcPts val="0"/>
                        </a:spcAft>
                        <a:buClr>
                          <a:schemeClr val="dk1"/>
                        </a:buClr>
                        <a:buSzPts val="2000"/>
                        <a:buFont typeface="Times New Roman"/>
                        <a:buNone/>
                      </a:pPr>
                      <a:r>
                        <a:rPr b="0" i="1" lang="en-US" sz="2000" u="none" cap="none" strike="noStrike">
                          <a:solidFill>
                            <a:schemeClr val="dk1"/>
                          </a:solidFill>
                          <a:latin typeface="Times New Roman"/>
                          <a:ea typeface="Times New Roman"/>
                          <a:cs typeface="Times New Roman"/>
                          <a:sym typeface="Times New Roman"/>
                        </a:rPr>
                        <a:t>Trình độ PCLĐ</a:t>
                      </a:r>
                      <a:endParaRPr/>
                    </a:p>
                  </a:txBody>
                  <a:tcPr marT="45700" marB="45700" marR="91450" marL="9145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7030A0"/>
                        </a:buClr>
                        <a:buSzPts val="2000"/>
                        <a:buFont typeface="Times New Roman"/>
                        <a:buNone/>
                      </a:pPr>
                      <a:r>
                        <a:rPr b="1" i="0" lang="en-US" sz="2000" u="none" cap="none" strike="noStrike">
                          <a:solidFill>
                            <a:srgbClr val="7030A0"/>
                          </a:solidFill>
                          <a:latin typeface="Times New Roman"/>
                          <a:ea typeface="Times New Roman"/>
                          <a:cs typeface="Times New Roman"/>
                          <a:sym typeface="Times New Roman"/>
                        </a:rPr>
                        <a:t>Đơn giản, nhẹ</a:t>
                      </a:r>
                      <a:endParaRPr/>
                    </a:p>
                  </a:txBody>
                  <a:tcPr marT="45700" marB="45700"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Sâu sắc = dây chuyền =&gt; công xưởng =&gt; NM =&gt; ngành CN =&gt; nền KT…</a:t>
                      </a:r>
                      <a:endParaRPr/>
                    </a:p>
                  </a:txBody>
                  <a:tcPr marT="45700" marB="45700"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A0AFF"/>
                        </a:buClr>
                        <a:buSzPts val="2000"/>
                        <a:buFont typeface="Times New Roman"/>
                        <a:buNone/>
                      </a:pPr>
                      <a:r>
                        <a:rPr b="1" i="0" lang="en-US" sz="2000" u="none" cap="none" strike="noStrike">
                          <a:solidFill>
                            <a:srgbClr val="0A0AFF"/>
                          </a:solidFill>
                          <a:latin typeface="Times New Roman"/>
                          <a:ea typeface="Times New Roman"/>
                          <a:cs typeface="Times New Roman"/>
                          <a:sym typeface="Times New Roman"/>
                        </a:rPr>
                        <a:t>Rất sâu sắc = t/chất toàn cầu</a:t>
                      </a:r>
                      <a:endParaRPr/>
                    </a:p>
                  </a:txBody>
                  <a:tcPr marT="45700" marB="45700"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06475">
                <a:tc>
                  <a:txBody>
                    <a:bodyPr/>
                    <a:lstStyle/>
                    <a:p>
                      <a:pPr indent="0" lvl="0" marL="0" marR="0" rtl="0" algn="ctr">
                        <a:lnSpc>
                          <a:spcPct val="100000"/>
                        </a:lnSpc>
                        <a:spcBef>
                          <a:spcPts val="0"/>
                        </a:spcBef>
                        <a:spcAft>
                          <a:spcPts val="0"/>
                        </a:spcAft>
                        <a:buClr>
                          <a:schemeClr val="dk1"/>
                        </a:buClr>
                        <a:buSzPts val="2000"/>
                        <a:buFont typeface="Times New Roman"/>
                        <a:buNone/>
                      </a:pPr>
                      <a:r>
                        <a:rPr b="0" i="1" lang="en-US" sz="2000" u="none" cap="none" strike="noStrike">
                          <a:solidFill>
                            <a:schemeClr val="dk1"/>
                          </a:solidFill>
                          <a:latin typeface="Times New Roman"/>
                          <a:ea typeface="Times New Roman"/>
                          <a:cs typeface="Times New Roman"/>
                          <a:sym typeface="Times New Roman"/>
                        </a:rPr>
                        <a:t>Trình độ NLĐ</a:t>
                      </a:r>
                      <a:endParaRPr/>
                    </a:p>
                  </a:txBody>
                  <a:tcPr marT="45700" marB="45700" marR="91450" marL="9145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7030A0"/>
                        </a:buClr>
                        <a:buSzPts val="2000"/>
                        <a:buFont typeface="Times New Roman"/>
                        <a:buNone/>
                      </a:pPr>
                      <a:r>
                        <a:rPr b="1" i="0" lang="en-US" sz="2000" u="none" cap="none" strike="noStrike">
                          <a:solidFill>
                            <a:srgbClr val="7030A0"/>
                          </a:solidFill>
                          <a:latin typeface="Times New Roman"/>
                          <a:ea typeface="Times New Roman"/>
                          <a:cs typeface="Times New Roman"/>
                          <a:sym typeface="Times New Roman"/>
                        </a:rPr>
                        <a:t>Thấp, kinh nghiệm</a:t>
                      </a:r>
                      <a:endParaRPr/>
                    </a:p>
                  </a:txBody>
                  <a:tcPr marT="45700" marB="45700"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Có hiểu biết KH - KT (công nhân áo xanh)</a:t>
                      </a:r>
                      <a:endParaRPr/>
                    </a:p>
                  </a:txBody>
                  <a:tcPr marT="45700" marB="45700"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A0AFF"/>
                        </a:buClr>
                        <a:buSzPts val="2000"/>
                        <a:buFont typeface="Times New Roman"/>
                        <a:buNone/>
                      </a:pPr>
                      <a:r>
                        <a:rPr b="1" i="0" lang="en-US" sz="2000" u="none" cap="none" strike="noStrike">
                          <a:solidFill>
                            <a:srgbClr val="0A0AFF"/>
                          </a:solidFill>
                          <a:latin typeface="Times New Roman"/>
                          <a:ea typeface="Times New Roman"/>
                          <a:cs typeface="Times New Roman"/>
                          <a:sym typeface="Times New Roman"/>
                        </a:rPr>
                        <a:t>Có hiểu biết cao (CN áo trắng - tương đương ĐH) </a:t>
                      </a:r>
                      <a:endParaRPr/>
                    </a:p>
                  </a:txBody>
                  <a:tcPr marT="45700" marB="45700"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26"/>
          <p:cNvSpPr txBox="1"/>
          <p:nvPr/>
        </p:nvSpPr>
        <p:spPr>
          <a:xfrm>
            <a:off x="76200" y="0"/>
            <a:ext cx="8763000" cy="6461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B30101"/>
              </a:buClr>
              <a:buSzPts val="3000"/>
              <a:buFont typeface="Times New Roman"/>
              <a:buNone/>
            </a:pPr>
            <a:r>
              <a:rPr b="1" i="0" lang="en-US" sz="3000" u="none">
                <a:solidFill>
                  <a:srgbClr val="B30101"/>
                </a:solidFill>
                <a:latin typeface="Times New Roman"/>
                <a:ea typeface="Times New Roman"/>
                <a:cs typeface="Times New Roman"/>
                <a:sym typeface="Times New Roman"/>
              </a:rPr>
              <a:t> </a:t>
            </a:r>
            <a:r>
              <a:rPr b="1" i="0" lang="en-US" sz="3600" u="none">
                <a:solidFill>
                  <a:srgbClr val="0A0AFF"/>
                </a:solidFill>
                <a:latin typeface="Times New Roman"/>
                <a:ea typeface="Times New Roman"/>
                <a:cs typeface="Times New Roman"/>
                <a:sym typeface="Times New Roman"/>
              </a:rPr>
              <a:t> </a:t>
            </a:r>
            <a:endParaRPr/>
          </a:p>
        </p:txBody>
      </p:sp>
      <p:sp>
        <p:nvSpPr>
          <p:cNvPr id="556" name="Google Shape;556;p26"/>
          <p:cNvSpPr/>
          <p:nvPr/>
        </p:nvSpPr>
        <p:spPr>
          <a:xfrm>
            <a:off x="762000" y="155575"/>
            <a:ext cx="7848600" cy="696912"/>
          </a:xfrm>
          <a:prstGeom prst="ellipse">
            <a:avLst/>
          </a:prstGeom>
          <a:solidFill>
            <a:srgbClr val="FA9C6B"/>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A0AFF"/>
              </a:buClr>
              <a:buSzPts val="3600"/>
              <a:buFont typeface="Times New Roman"/>
              <a:buNone/>
            </a:pPr>
            <a:r>
              <a:rPr b="1" i="0" lang="en-US" sz="3600" u="none">
                <a:solidFill>
                  <a:srgbClr val="0A0AFF"/>
                </a:solidFill>
                <a:latin typeface="Times New Roman"/>
                <a:ea typeface="Times New Roman"/>
                <a:cs typeface="Times New Roman"/>
                <a:sym typeface="Times New Roman"/>
              </a:rPr>
              <a:t>LLSX quyết định QHSX</a:t>
            </a:r>
            <a:endParaRPr/>
          </a:p>
        </p:txBody>
      </p:sp>
      <p:sp>
        <p:nvSpPr>
          <p:cNvPr id="557" name="Google Shape;557;p26"/>
          <p:cNvSpPr/>
          <p:nvPr/>
        </p:nvSpPr>
        <p:spPr>
          <a:xfrm>
            <a:off x="398462" y="2452687"/>
            <a:ext cx="8534400" cy="1420812"/>
          </a:xfrm>
          <a:custGeom>
            <a:rect b="b" l="l" r="r" t="t"/>
            <a:pathLst>
              <a:path extrusionOk="0" h="1420812" w="8534400">
                <a:moveTo>
                  <a:pt x="0" y="0"/>
                </a:moveTo>
                <a:lnTo>
                  <a:pt x="8297593" y="0"/>
                </a:lnTo>
                <a:lnTo>
                  <a:pt x="8534400" y="236807"/>
                </a:lnTo>
                <a:lnTo>
                  <a:pt x="8534400" y="1420812"/>
                </a:lnTo>
                <a:lnTo>
                  <a:pt x="8534400" y="1420812"/>
                </a:lnTo>
                <a:lnTo>
                  <a:pt x="236807" y="1420812"/>
                </a:lnTo>
                <a:lnTo>
                  <a:pt x="0" y="1184005"/>
                </a:lnTo>
                <a:lnTo>
                  <a:pt x="0" y="0"/>
                </a:lnTo>
                <a:close/>
              </a:path>
            </a:pathLst>
          </a:cu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LLSX là nội dung của PTSX, còn QHSX là hình thức của PTSX </a:t>
            </a:r>
            <a:endParaRPr/>
          </a:p>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=&gt; LLSX  nào thì QHSX ấy. </a:t>
            </a:r>
            <a:endParaRPr/>
          </a:p>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Khi LLSX có sự thay đổi =&gt; QHSX cũng phải thay đổi theo</a:t>
            </a:r>
            <a:endParaRPr/>
          </a:p>
        </p:txBody>
      </p:sp>
      <p:sp>
        <p:nvSpPr>
          <p:cNvPr id="558" name="Google Shape;558;p26"/>
          <p:cNvSpPr/>
          <p:nvPr/>
        </p:nvSpPr>
        <p:spPr>
          <a:xfrm>
            <a:off x="419100" y="1235075"/>
            <a:ext cx="8534400" cy="1004887"/>
          </a:xfrm>
          <a:custGeom>
            <a:rect b="b" l="l" r="r" t="t"/>
            <a:pathLst>
              <a:path extrusionOk="0" h="1004888" w="8534400">
                <a:moveTo>
                  <a:pt x="0" y="0"/>
                </a:moveTo>
                <a:lnTo>
                  <a:pt x="8366915" y="0"/>
                </a:lnTo>
                <a:lnTo>
                  <a:pt x="8534400" y="167485"/>
                </a:lnTo>
                <a:lnTo>
                  <a:pt x="8534400" y="1004888"/>
                </a:lnTo>
                <a:lnTo>
                  <a:pt x="8534400" y="1004888"/>
                </a:lnTo>
                <a:lnTo>
                  <a:pt x="167485" y="1004888"/>
                </a:lnTo>
                <a:lnTo>
                  <a:pt x="0" y="837403"/>
                </a:lnTo>
                <a:lnTo>
                  <a:pt x="0" y="0"/>
                </a:lnTo>
                <a:close/>
              </a:path>
            </a:pathLst>
          </a:custGeom>
          <a:solidFill>
            <a:srgbClr val="FFC00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Sự vận động và phát triển của phương thức sản xuất bắt đầu từ sự biến đổi của lực lượng sản xuất</a:t>
            </a:r>
            <a:endParaRPr/>
          </a:p>
        </p:txBody>
      </p:sp>
      <p:sp>
        <p:nvSpPr>
          <p:cNvPr id="559" name="Google Shape;559;p26"/>
          <p:cNvSpPr/>
          <p:nvPr/>
        </p:nvSpPr>
        <p:spPr>
          <a:xfrm>
            <a:off x="419100" y="5334000"/>
            <a:ext cx="8534400" cy="1328737"/>
          </a:xfrm>
          <a:custGeom>
            <a:rect b="b" l="l" r="r" t="t"/>
            <a:pathLst>
              <a:path extrusionOk="0" h="1328738" w="8534400">
                <a:moveTo>
                  <a:pt x="0" y="0"/>
                </a:moveTo>
                <a:lnTo>
                  <a:pt x="8312939" y="0"/>
                </a:lnTo>
                <a:lnTo>
                  <a:pt x="8534400" y="221461"/>
                </a:lnTo>
                <a:lnTo>
                  <a:pt x="8534400" y="1328738"/>
                </a:lnTo>
                <a:lnTo>
                  <a:pt x="8534400" y="1328738"/>
                </a:lnTo>
                <a:lnTo>
                  <a:pt x="221461" y="1328738"/>
                </a:lnTo>
                <a:lnTo>
                  <a:pt x="0" y="1107277"/>
                </a:lnTo>
                <a:lnTo>
                  <a:pt x="0" y="0"/>
                </a:lnTo>
                <a:close/>
              </a:path>
            </a:pathLst>
          </a:custGeom>
          <a:gradFill>
            <a:gsLst>
              <a:gs pos="0">
                <a:srgbClr val="BEE5FF"/>
              </a:gs>
              <a:gs pos="35000">
                <a:srgbClr val="D0ECFF"/>
              </a:gs>
              <a:gs pos="100000">
                <a:srgbClr val="EAF7FF"/>
              </a:gs>
            </a:gsLst>
            <a:lin ang="16200000" scaled="0"/>
          </a:gradFill>
          <a:ln cap="flat" cmpd="sng" w="9525">
            <a:solidFill>
              <a:srgbClr val="AFD0FA"/>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Lực lượng sản xuất quyết định sự ra đời của một kiểu quan hệ sản xuất mới trong lịch sử, quyết định đến nội dung và tính chất của quan hệ sản xuất</a:t>
            </a:r>
            <a:endParaRPr/>
          </a:p>
        </p:txBody>
      </p:sp>
      <p:sp>
        <p:nvSpPr>
          <p:cNvPr id="560" name="Google Shape;560;p26"/>
          <p:cNvSpPr/>
          <p:nvPr/>
        </p:nvSpPr>
        <p:spPr>
          <a:xfrm>
            <a:off x="419100" y="4086225"/>
            <a:ext cx="8534400" cy="982662"/>
          </a:xfrm>
          <a:custGeom>
            <a:rect b="b" l="l" r="r" t="t"/>
            <a:pathLst>
              <a:path extrusionOk="0" h="982663" w="8534400">
                <a:moveTo>
                  <a:pt x="0" y="0"/>
                </a:moveTo>
                <a:lnTo>
                  <a:pt x="8370620" y="0"/>
                </a:lnTo>
                <a:lnTo>
                  <a:pt x="8534400" y="163780"/>
                </a:lnTo>
                <a:lnTo>
                  <a:pt x="8534400" y="982663"/>
                </a:lnTo>
                <a:lnTo>
                  <a:pt x="8534400" y="982663"/>
                </a:lnTo>
                <a:lnTo>
                  <a:pt x="163780" y="982663"/>
                </a:lnTo>
                <a:lnTo>
                  <a:pt x="0" y="818883"/>
                </a:lnTo>
                <a:lnTo>
                  <a:pt x="0" y="0"/>
                </a:lnTo>
                <a:close/>
              </a:path>
            </a:pathLst>
          </a:custGeom>
          <a:solidFill>
            <a:srgbClr val="FFC8C8"/>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Sự phù hợp của quan hệ sản xuất với trình độ phát triển của lực lượng sản xuất là đòi hỏi khách quan của nền sản xuất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500"/>
                                        <p:tgtEl>
                                          <p:spTgt spid="5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500"/>
                                        <p:tgtEl>
                                          <p:spTgt spid="5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500"/>
                                        <p:tgtEl>
                                          <p:spTgt spid="5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500"/>
                                        <p:tgtEl>
                                          <p:spTgt spid="5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500"/>
                                        <p:tgtEl>
                                          <p:spTgt spid="5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27"/>
          <p:cNvSpPr/>
          <p:nvPr/>
        </p:nvSpPr>
        <p:spPr>
          <a:xfrm>
            <a:off x="2389187" y="1927225"/>
            <a:ext cx="2471737" cy="4832350"/>
          </a:xfrm>
          <a:prstGeom prst="flowChartAlternateProcess">
            <a:avLst/>
          </a:prstGeom>
          <a:gradFill>
            <a:gsLst>
              <a:gs pos="0">
                <a:srgbClr val="FF9A9A"/>
              </a:gs>
              <a:gs pos="35000">
                <a:srgbClr val="FFB8B8"/>
              </a:gs>
              <a:gs pos="100000">
                <a:srgbClr val="FFE1E1"/>
              </a:gs>
            </a:gsLst>
            <a:lin ang="16200000" scaled="0"/>
          </a:gradFill>
          <a:ln cap="flat" cmpd="sng" w="9525">
            <a:solidFill>
              <a:srgbClr val="E56363"/>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5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Nếu quan hệ sản xuất phù hợp với lực lượng sản xuất sẽ thúc đẩy sản xuất phát triển; đem lại năng suất, chất lượng, hiệu quả của nền sản xuất.</a:t>
            </a:r>
            <a:endParaRPr/>
          </a:p>
        </p:txBody>
      </p:sp>
      <p:sp>
        <p:nvSpPr>
          <p:cNvPr id="566" name="Google Shape;566;p27"/>
          <p:cNvSpPr/>
          <p:nvPr/>
        </p:nvSpPr>
        <p:spPr>
          <a:xfrm>
            <a:off x="76200" y="1927225"/>
            <a:ext cx="2209800" cy="4832350"/>
          </a:xfrm>
          <a:prstGeom prst="flowChartAlternateProcess">
            <a:avLst/>
          </a:prstGeom>
          <a:solidFill>
            <a:srgbClr val="F8A278"/>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5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Sự tác động của quan hệ sản xuất đối với lực lượng sản xuất diễn ra theo hai chiều hướng: thúc đẩy hoặc kìm hãm sự phát triển của lực lượng sản xuất</a:t>
            </a:r>
            <a:endParaRPr/>
          </a:p>
        </p:txBody>
      </p:sp>
      <p:sp>
        <p:nvSpPr>
          <p:cNvPr id="567" name="Google Shape;567;p27"/>
          <p:cNvSpPr/>
          <p:nvPr/>
        </p:nvSpPr>
        <p:spPr>
          <a:xfrm>
            <a:off x="6721475" y="1927225"/>
            <a:ext cx="2346325" cy="4832350"/>
          </a:xfrm>
          <a:prstGeom prst="flowChartAlternateProcess">
            <a:avLst/>
          </a:prstGeom>
          <a:solidFill>
            <a:srgbClr val="B3B3B3"/>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5000"/>
              </a:lnSpc>
              <a:spcBef>
                <a:spcPts val="0"/>
              </a:spcBef>
              <a:spcAft>
                <a:spcPts val="0"/>
              </a:spcAft>
              <a:buClr>
                <a:schemeClr val="dk1"/>
              </a:buClr>
              <a:buSzPts val="2300"/>
              <a:buFont typeface="Times New Roman"/>
              <a:buNone/>
            </a:pPr>
            <a:r>
              <a:rPr b="0" i="0" lang="en-US" sz="2300" u="none">
                <a:solidFill>
                  <a:schemeClr val="dk1"/>
                </a:solidFill>
                <a:latin typeface="Times New Roman"/>
                <a:ea typeface="Times New Roman"/>
                <a:cs typeface="Times New Roman"/>
                <a:sym typeface="Times New Roman"/>
              </a:rPr>
              <a:t>Sự tác động biện chứng giữa lực lượng sản xuất với quan hệ sản xuất làm cho lịch sử xã hội loài người là lịch sử kế tiếp nhau của các phương thức sản xuất từ thấp lên cao</a:t>
            </a:r>
            <a:endParaRPr/>
          </a:p>
        </p:txBody>
      </p:sp>
      <p:sp>
        <p:nvSpPr>
          <p:cNvPr id="568" name="Google Shape;568;p27"/>
          <p:cNvSpPr/>
          <p:nvPr/>
        </p:nvSpPr>
        <p:spPr>
          <a:xfrm>
            <a:off x="4953000" y="1927225"/>
            <a:ext cx="1676400" cy="4832350"/>
          </a:xfrm>
          <a:prstGeom prst="flowChartAlternateProcess">
            <a:avLst/>
          </a:pr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5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Nếu quan hệ sản xuất không phù hợp thì sẽ kìm hãm, thậm chí phá hoại lực lượng sản xuất</a:t>
            </a:r>
            <a:endParaRPr/>
          </a:p>
        </p:txBody>
      </p:sp>
      <p:sp>
        <p:nvSpPr>
          <p:cNvPr id="569" name="Google Shape;569;p27"/>
          <p:cNvSpPr/>
          <p:nvPr/>
        </p:nvSpPr>
        <p:spPr>
          <a:xfrm>
            <a:off x="311150" y="152400"/>
            <a:ext cx="8702675" cy="1143000"/>
          </a:xfrm>
          <a:prstGeom prst="flowChartTerminator">
            <a:avLst/>
          </a:prstGeom>
          <a:gradFill>
            <a:gsLst>
              <a:gs pos="0">
                <a:srgbClr val="8AD3FF"/>
              </a:gs>
              <a:gs pos="35000">
                <a:srgbClr val="ADDEFF"/>
              </a:gs>
              <a:gs pos="100000">
                <a:srgbClr val="DCF1FF"/>
              </a:gs>
            </a:gsLst>
            <a:lin ang="16200000" scaled="0"/>
          </a:gradFill>
          <a:ln cap="flat" cmpd="sng" w="9525">
            <a:solidFill>
              <a:srgbClr val="56ADFC"/>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3200"/>
              <a:buFont typeface="Times New Roman"/>
              <a:buNone/>
            </a:pPr>
            <a:r>
              <a:rPr b="1" i="0" lang="en-US" sz="3200" u="none">
                <a:solidFill>
                  <a:srgbClr val="7030A0"/>
                </a:solidFill>
                <a:latin typeface="Times New Roman"/>
                <a:ea typeface="Times New Roman"/>
                <a:cs typeface="Times New Roman"/>
                <a:sym typeface="Times New Roman"/>
              </a:rPr>
              <a:t> Sự tác động trở lại của quan hệ sản xuất đối với lực lượng sản xuất</a:t>
            </a:r>
            <a:endParaRPr/>
          </a:p>
        </p:txBody>
      </p:sp>
      <p:cxnSp>
        <p:nvCxnSpPr>
          <p:cNvPr id="570" name="Google Shape;570;p27"/>
          <p:cNvCxnSpPr/>
          <p:nvPr/>
        </p:nvCxnSpPr>
        <p:spPr>
          <a:xfrm flipH="1">
            <a:off x="3624187" y="1295400"/>
            <a:ext cx="1038300" cy="631800"/>
          </a:xfrm>
          <a:prstGeom prst="bentConnector3">
            <a:avLst>
              <a:gd fmla="val 50000" name="adj1"/>
            </a:avLst>
          </a:prstGeom>
          <a:noFill/>
          <a:ln cap="flat" cmpd="sng" w="9525">
            <a:solidFill>
              <a:srgbClr val="56ADFC"/>
            </a:solidFill>
            <a:prstDash val="solid"/>
            <a:miter lim="800000"/>
            <a:headEnd len="med" w="med" type="none"/>
            <a:tailEnd len="med" w="med" type="triangle"/>
          </a:ln>
        </p:spPr>
      </p:cxnSp>
      <p:cxnSp>
        <p:nvCxnSpPr>
          <p:cNvPr id="571" name="Google Shape;571;p27"/>
          <p:cNvCxnSpPr/>
          <p:nvPr/>
        </p:nvCxnSpPr>
        <p:spPr>
          <a:xfrm>
            <a:off x="4662488" y="1295400"/>
            <a:ext cx="1128600" cy="631800"/>
          </a:xfrm>
          <a:prstGeom prst="bentConnector3">
            <a:avLst>
              <a:gd fmla="val 50000" name="adj1"/>
            </a:avLst>
          </a:prstGeom>
          <a:noFill/>
          <a:ln cap="flat" cmpd="sng" w="9525">
            <a:solidFill>
              <a:srgbClr val="56ADFC"/>
            </a:solidFill>
            <a:prstDash val="solid"/>
            <a:miter lim="800000"/>
            <a:headEnd len="med" w="med" type="none"/>
            <a:tailEnd len="med" w="med" type="triangle"/>
          </a:ln>
        </p:spPr>
      </p:cxnSp>
      <p:cxnSp>
        <p:nvCxnSpPr>
          <p:cNvPr id="572" name="Google Shape;572;p27"/>
          <p:cNvCxnSpPr/>
          <p:nvPr/>
        </p:nvCxnSpPr>
        <p:spPr>
          <a:xfrm flipH="1">
            <a:off x="1180987" y="1295400"/>
            <a:ext cx="3481500" cy="631800"/>
          </a:xfrm>
          <a:prstGeom prst="bentConnector3">
            <a:avLst>
              <a:gd fmla="val 50000" name="adj1"/>
            </a:avLst>
          </a:prstGeom>
          <a:noFill/>
          <a:ln cap="flat" cmpd="sng" w="9525">
            <a:solidFill>
              <a:srgbClr val="56ADFC"/>
            </a:solidFill>
            <a:prstDash val="solid"/>
            <a:miter lim="800000"/>
            <a:headEnd len="med" w="med" type="none"/>
            <a:tailEnd len="med" w="med" type="triangle"/>
          </a:ln>
        </p:spPr>
      </p:cxnSp>
      <p:cxnSp>
        <p:nvCxnSpPr>
          <p:cNvPr id="573" name="Google Shape;573;p27"/>
          <p:cNvCxnSpPr/>
          <p:nvPr/>
        </p:nvCxnSpPr>
        <p:spPr>
          <a:xfrm>
            <a:off x="4662488" y="1295400"/>
            <a:ext cx="3232200" cy="631800"/>
          </a:xfrm>
          <a:prstGeom prst="bentConnector3">
            <a:avLst>
              <a:gd fmla="val 50000" name="adj1"/>
            </a:avLst>
          </a:prstGeom>
          <a:noFill/>
          <a:ln cap="flat" cmpd="sng" w="9525">
            <a:solidFill>
              <a:srgbClr val="56ADFC"/>
            </a:solidFill>
            <a:prstDash val="solid"/>
            <a:miter lim="800000"/>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2000"/>
                                        <p:tgtEl>
                                          <p:spTgt spid="572"/>
                                        </p:tgtEl>
                                      </p:cBhvr>
                                    </p:animEffect>
                                  </p:childTnLst>
                                </p:cTn>
                              </p:par>
                              <p:par>
                                <p:cTn fill="hold" nodeType="with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2000"/>
                                        <p:tgtEl>
                                          <p:spTgt spid="5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500"/>
                                        <p:tgtEl>
                                          <p:spTgt spid="570"/>
                                        </p:tgtEl>
                                      </p:cBhvr>
                                    </p:animEffect>
                                  </p:childTnLst>
                                </p:cTn>
                              </p:par>
                              <p:par>
                                <p:cTn fill="hold" nodeType="with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500"/>
                                        <p:tgtEl>
                                          <p:spTgt spid="5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500"/>
                                        <p:tgtEl>
                                          <p:spTgt spid="571"/>
                                        </p:tgtEl>
                                      </p:cBhvr>
                                    </p:animEffect>
                                  </p:childTnLst>
                                </p:cTn>
                              </p:par>
                              <p:par>
                                <p:cTn fill="hold" nodeType="with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500"/>
                                        <p:tgtEl>
                                          <p:spTgt spid="5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500"/>
                                        <p:tgtEl>
                                          <p:spTgt spid="573"/>
                                        </p:tgtEl>
                                      </p:cBhvr>
                                    </p:animEffect>
                                  </p:childTnLst>
                                </p:cTn>
                              </p:par>
                              <p:par>
                                <p:cTn fill="hold" nodeType="with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500"/>
                                        <p:tgtEl>
                                          <p:spTgt spid="5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28"/>
          <p:cNvSpPr txBox="1"/>
          <p:nvPr>
            <p:ph type="title"/>
          </p:nvPr>
        </p:nvSpPr>
        <p:spPr>
          <a:xfrm>
            <a:off x="1295400" y="227012"/>
            <a:ext cx="8686800" cy="762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400"/>
              <a:buFont typeface="Times New Roman"/>
              <a:buNone/>
            </a:pPr>
            <a:r>
              <a:rPr b="1" i="0" lang="en-US" sz="4400" u="none">
                <a:solidFill>
                  <a:schemeClr val="dk2"/>
                </a:solidFill>
                <a:latin typeface="Times New Roman"/>
                <a:ea typeface="Times New Roman"/>
                <a:cs typeface="Times New Roman"/>
                <a:sym typeface="Times New Roman"/>
              </a:rPr>
              <a:t>Ý nghĩa phương pháp luận</a:t>
            </a:r>
            <a:endParaRPr/>
          </a:p>
        </p:txBody>
      </p:sp>
      <p:sp>
        <p:nvSpPr>
          <p:cNvPr id="579" name="Google Shape;579;p28"/>
          <p:cNvSpPr/>
          <p:nvPr/>
        </p:nvSpPr>
        <p:spPr>
          <a:xfrm>
            <a:off x="303212" y="2209800"/>
            <a:ext cx="4114800" cy="3733800"/>
          </a:xfrm>
          <a:prstGeom prst="verticalScroll">
            <a:avLst>
              <a:gd fmla="val 12500" name="adj"/>
            </a:avLst>
          </a:pr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Phát triển kinh tế phải bắt đầu từ phát triển lực lượng sản xuất, trước hết là phát triển lực lượng lao động và công cụ lao động</a:t>
            </a:r>
            <a:endParaRPr/>
          </a:p>
        </p:txBody>
      </p:sp>
      <p:sp>
        <p:nvSpPr>
          <p:cNvPr id="580" name="Google Shape;580;p28"/>
          <p:cNvSpPr/>
          <p:nvPr/>
        </p:nvSpPr>
        <p:spPr>
          <a:xfrm>
            <a:off x="4418012" y="1600200"/>
            <a:ext cx="4572000" cy="3733800"/>
          </a:xfrm>
          <a:prstGeom prst="verticalScroll">
            <a:avLst>
              <a:gd fmla="val 12500" name="adj"/>
            </a:avLst>
          </a:prstGeom>
          <a:gradFill>
            <a:gsLst>
              <a:gs pos="0">
                <a:srgbClr val="FF9494"/>
              </a:gs>
              <a:gs pos="35000">
                <a:srgbClr val="FFB4B4"/>
              </a:gs>
              <a:gs pos="100000">
                <a:srgbClr val="FFDFDF"/>
              </a:gs>
            </a:gsLst>
            <a:lin ang="16200000" scaled="0"/>
          </a:gradFill>
          <a:ln cap="flat" cmpd="sng" w="9525">
            <a:solidFill>
              <a:srgbClr val="FD6F6F"/>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Muốn xoá bỏ một quan hệ sản xuất cũ, thiết lập một quan hệ sản xuất mới phải xuất phát từ tính tất yếu kinh tế, yêu cầu khách quan của quy luật kinh tế, chống tuỳ tiện, chủ quan, duy tâm, duy ý chí.</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2000"/>
                                        <p:tgtEl>
                                          <p:spTgt spid="5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29"/>
          <p:cNvSpPr txBox="1"/>
          <p:nvPr/>
        </p:nvSpPr>
        <p:spPr>
          <a:xfrm>
            <a:off x="228600" y="7937"/>
            <a:ext cx="8001000" cy="12001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B30101"/>
              </a:buClr>
              <a:buSzPts val="3600"/>
              <a:buFont typeface="Times New Roman"/>
              <a:buNone/>
            </a:pPr>
            <a:r>
              <a:rPr b="1" i="0" lang="en-US" sz="3600" u="none">
                <a:solidFill>
                  <a:srgbClr val="B30101"/>
                </a:solidFill>
                <a:latin typeface="Times New Roman"/>
                <a:ea typeface="Times New Roman"/>
                <a:cs typeface="Times New Roman"/>
                <a:sym typeface="Times New Roman"/>
              </a:rPr>
              <a:t>3. Biện chứng giữa cơ sở hạ tầng và kiến trúc thượng tầng</a:t>
            </a:r>
            <a:endParaRPr/>
          </a:p>
        </p:txBody>
      </p:sp>
      <p:grpSp>
        <p:nvGrpSpPr>
          <p:cNvPr id="587" name="Google Shape;587;p29"/>
          <p:cNvGrpSpPr/>
          <p:nvPr/>
        </p:nvGrpSpPr>
        <p:grpSpPr>
          <a:xfrm>
            <a:off x="4114800" y="3429000"/>
            <a:ext cx="4724400" cy="3429000"/>
            <a:chOff x="2732" y="927"/>
            <a:chExt cx="2783" cy="2321"/>
          </a:xfrm>
        </p:grpSpPr>
        <p:pic>
          <p:nvPicPr>
            <p:cNvPr descr="hien phap 92" id="588" name="Google Shape;588;p29"/>
            <p:cNvPicPr preferRelativeResize="0"/>
            <p:nvPr/>
          </p:nvPicPr>
          <p:blipFill rotWithShape="1">
            <a:blip r:embed="rId3">
              <a:alphaModFix/>
            </a:blip>
            <a:srcRect b="0" l="0" r="0" t="0"/>
            <a:stretch/>
          </p:blipFill>
          <p:spPr>
            <a:xfrm>
              <a:off x="2732" y="1026"/>
              <a:ext cx="1077" cy="1542"/>
            </a:xfrm>
            <a:prstGeom prst="rect">
              <a:avLst/>
            </a:prstGeom>
            <a:noFill/>
            <a:ln>
              <a:noFill/>
            </a:ln>
          </p:spPr>
        </p:pic>
        <p:pic>
          <p:nvPicPr>
            <p:cNvPr descr="QH IX 1992" id="589" name="Google Shape;589;p29"/>
            <p:cNvPicPr preferRelativeResize="0"/>
            <p:nvPr/>
          </p:nvPicPr>
          <p:blipFill rotWithShape="1">
            <a:blip r:embed="rId4">
              <a:alphaModFix/>
            </a:blip>
            <a:srcRect b="0" l="0" r="0" t="0"/>
            <a:stretch/>
          </p:blipFill>
          <p:spPr>
            <a:xfrm>
              <a:off x="2732" y="2063"/>
              <a:ext cx="1122" cy="1185"/>
            </a:xfrm>
            <a:prstGeom prst="rect">
              <a:avLst/>
            </a:prstGeom>
            <a:noFill/>
            <a:ln>
              <a:noFill/>
            </a:ln>
          </p:spPr>
        </p:pic>
        <p:pic>
          <p:nvPicPr>
            <p:cNvPr descr="QUOC HOI X" id="590" name="Google Shape;590;p29"/>
            <p:cNvPicPr preferRelativeResize="0"/>
            <p:nvPr/>
          </p:nvPicPr>
          <p:blipFill rotWithShape="1">
            <a:blip r:embed="rId5">
              <a:alphaModFix/>
            </a:blip>
            <a:srcRect b="0" l="0" r="0" t="0"/>
            <a:stretch/>
          </p:blipFill>
          <p:spPr>
            <a:xfrm>
              <a:off x="3854" y="1842"/>
              <a:ext cx="1661" cy="1406"/>
            </a:xfrm>
            <a:prstGeom prst="rect">
              <a:avLst/>
            </a:prstGeom>
            <a:noFill/>
            <a:ln>
              <a:noFill/>
            </a:ln>
          </p:spPr>
        </p:pic>
        <p:pic>
          <p:nvPicPr>
            <p:cNvPr descr="765-Vietnam_coa" id="591" name="Google Shape;591;p29"/>
            <p:cNvPicPr preferRelativeResize="0"/>
            <p:nvPr/>
          </p:nvPicPr>
          <p:blipFill rotWithShape="1">
            <a:blip r:embed="rId6">
              <a:alphaModFix/>
            </a:blip>
            <a:srcRect b="0" l="0" r="0" t="0"/>
            <a:stretch/>
          </p:blipFill>
          <p:spPr>
            <a:xfrm>
              <a:off x="3899" y="927"/>
              <a:ext cx="1571" cy="988"/>
            </a:xfrm>
            <a:prstGeom prst="rect">
              <a:avLst/>
            </a:prstGeom>
            <a:noFill/>
            <a:ln>
              <a:noFill/>
            </a:ln>
          </p:spPr>
        </p:pic>
      </p:grpSp>
      <p:grpSp>
        <p:nvGrpSpPr>
          <p:cNvPr id="592" name="Google Shape;592;p29"/>
          <p:cNvGrpSpPr/>
          <p:nvPr/>
        </p:nvGrpSpPr>
        <p:grpSpPr>
          <a:xfrm>
            <a:off x="228600" y="3581400"/>
            <a:ext cx="3505200" cy="3124200"/>
            <a:chOff x="720" y="708"/>
            <a:chExt cx="4511" cy="2721"/>
          </a:xfrm>
        </p:grpSpPr>
        <p:pic>
          <p:nvPicPr>
            <p:cNvPr descr="untitled2" id="593" name="Google Shape;593;p29"/>
            <p:cNvPicPr preferRelativeResize="0"/>
            <p:nvPr/>
          </p:nvPicPr>
          <p:blipFill rotWithShape="1">
            <a:blip r:embed="rId7">
              <a:alphaModFix/>
            </a:blip>
            <a:srcRect b="0" l="0" r="0" t="0"/>
            <a:stretch/>
          </p:blipFill>
          <p:spPr>
            <a:xfrm>
              <a:off x="720" y="1285"/>
              <a:ext cx="4511" cy="2144"/>
            </a:xfrm>
            <a:prstGeom prst="rect">
              <a:avLst/>
            </a:prstGeom>
            <a:noFill/>
            <a:ln cap="flat" cmpd="sng" w="57150">
              <a:solidFill>
                <a:schemeClr val="folHlink"/>
              </a:solidFill>
              <a:prstDash val="solid"/>
              <a:miter lim="800000"/>
              <a:headEnd len="sm" w="sm" type="none"/>
              <a:tailEnd len="sm" w="sm" type="none"/>
            </a:ln>
          </p:spPr>
        </p:pic>
        <p:sp>
          <p:nvSpPr>
            <p:cNvPr id="594" name="Google Shape;594;p29"/>
            <p:cNvSpPr txBox="1"/>
            <p:nvPr/>
          </p:nvSpPr>
          <p:spPr>
            <a:xfrm>
              <a:off x="1102" y="2350"/>
              <a:ext cx="2308" cy="9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1000"/>
                <a:buFont typeface="Arial Narrow"/>
                <a:buNone/>
              </a:pPr>
              <a:r>
                <a:rPr b="1" i="0" lang="en-US" sz="1000" u="none">
                  <a:solidFill>
                    <a:schemeClr val="accent2"/>
                  </a:solidFill>
                  <a:latin typeface="Arial Narrow"/>
                  <a:ea typeface="Arial Narrow"/>
                  <a:cs typeface="Arial Narrow"/>
                  <a:sym typeface="Arial Narrow"/>
                </a:rPr>
                <a:t>C«ng ty thÐp liªn doanh Nippovina (VN – NhËt)</a:t>
              </a:r>
              <a:endParaRPr/>
            </a:p>
          </p:txBody>
        </p:sp>
        <p:sp>
          <p:nvSpPr>
            <p:cNvPr id="595" name="Google Shape;595;p29"/>
            <p:cNvSpPr/>
            <p:nvPr/>
          </p:nvSpPr>
          <p:spPr>
            <a:xfrm>
              <a:off x="1111" y="708"/>
              <a:ext cx="2766" cy="660"/>
            </a:xfrm>
            <a:prstGeom prst="rect">
              <a:avLst/>
            </a:prstGeom>
          </p:spPr>
          <p:txBody>
            <a:bodyPr>
              <a:prstTxWarp prst="textPlain"/>
            </a:bodyPr>
            <a:lstStyle/>
            <a:p>
              <a:pPr lvl="0" algn="l"/>
              <a:r>
                <a:rPr b="0" i="0">
                  <a:ln cap="flat" cmpd="sng" w="9525">
                    <a:solidFill>
                      <a:srgbClr val="000000"/>
                    </a:solidFill>
                    <a:prstDash val="solid"/>
                    <a:miter lim="800000"/>
                    <a:headEnd len="sm" w="sm" type="none"/>
                    <a:tailEnd len="sm" w="sm" type="none"/>
                  </a:ln>
                  <a:solidFill>
                    <a:srgbClr val="FFFFFF"/>
                  </a:solidFill>
                  <a:latin typeface="Arial"/>
                </a:rPr>
                <a:t>KINH TẾ TƯ BẢN NHÀ NƯỚC </a:t>
              </a:r>
            </a:p>
          </p:txBody>
        </p:sp>
      </p:grpSp>
      <p:sp>
        <p:nvSpPr>
          <p:cNvPr id="596" name="Google Shape;596;p29"/>
          <p:cNvSpPr/>
          <p:nvPr/>
        </p:nvSpPr>
        <p:spPr>
          <a:xfrm>
            <a:off x="569912" y="1262062"/>
            <a:ext cx="8229600" cy="784225"/>
          </a:xfrm>
          <a:prstGeom prst="homePlate">
            <a:avLst>
              <a:gd fmla="val 20571" name="adj"/>
            </a:avLst>
          </a:prstGeom>
          <a:gradFill>
            <a:gsLst>
              <a:gs pos="0">
                <a:srgbClr val="8AD3FF"/>
              </a:gs>
              <a:gs pos="35000">
                <a:srgbClr val="ADDEFF"/>
              </a:gs>
              <a:gs pos="100000">
                <a:srgbClr val="DCF1FF"/>
              </a:gs>
            </a:gsLst>
            <a:lin ang="16200000" scaled="0"/>
          </a:gradFill>
          <a:ln cap="flat" cmpd="sng" w="9525">
            <a:solidFill>
              <a:srgbClr val="56ADFC"/>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Times New Roman"/>
              <a:buNone/>
            </a:pPr>
            <a:r>
              <a:rPr b="1" i="0" lang="en-US" sz="2400" u="none">
                <a:solidFill>
                  <a:srgbClr val="000000"/>
                </a:solidFill>
                <a:latin typeface="Times New Roman"/>
                <a:ea typeface="Times New Roman"/>
                <a:cs typeface="Times New Roman"/>
                <a:sym typeface="Times New Roman"/>
              </a:rPr>
              <a:t> a) Khái niệm cơ sở hạ tầng và kiến trúc thượng tầng</a:t>
            </a:r>
            <a:endParaRPr/>
          </a:p>
        </p:txBody>
      </p:sp>
      <p:sp>
        <p:nvSpPr>
          <p:cNvPr id="597" name="Google Shape;597;p29"/>
          <p:cNvSpPr/>
          <p:nvPr/>
        </p:nvSpPr>
        <p:spPr>
          <a:xfrm>
            <a:off x="576262" y="2246312"/>
            <a:ext cx="8186737" cy="1030287"/>
          </a:xfrm>
          <a:prstGeom prst="homePlate">
            <a:avLst>
              <a:gd fmla="val 20241" name="adj"/>
            </a:avLst>
          </a:prstGeom>
          <a:gradFill>
            <a:gsLst>
              <a:gs pos="0">
                <a:srgbClr val="FF9494"/>
              </a:gs>
              <a:gs pos="35000">
                <a:srgbClr val="FFB4B4"/>
              </a:gs>
              <a:gs pos="100000">
                <a:srgbClr val="FFDFDF"/>
              </a:gs>
            </a:gsLst>
            <a:lin ang="16200000" scaled="0"/>
          </a:gradFill>
          <a:ln cap="flat" cmpd="sng" w="9525">
            <a:solidFill>
              <a:srgbClr val="FD6F6F"/>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Times New Roman"/>
              <a:buNone/>
            </a:pPr>
            <a:r>
              <a:rPr b="1" i="0" lang="en-US" sz="2400" u="none">
                <a:solidFill>
                  <a:srgbClr val="000000"/>
                </a:solidFill>
                <a:latin typeface="Times New Roman"/>
                <a:ea typeface="Times New Roman"/>
                <a:cs typeface="Times New Roman"/>
                <a:sym typeface="Times New Roman"/>
              </a:rPr>
              <a:t>b) Quy luật về mối quan hệ biện chứng giữa cơ sở hạ tầng và kiến trúc thượng tầng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
          <p:cNvSpPr txBox="1"/>
          <p:nvPr>
            <p:ph type="title"/>
          </p:nvPr>
        </p:nvSpPr>
        <p:spPr>
          <a:xfrm>
            <a:off x="457200" y="277812"/>
            <a:ext cx="8229600" cy="6159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4000"/>
              <a:buFont typeface="Times New Roman"/>
              <a:buNone/>
            </a:pPr>
            <a:r>
              <a:rPr b="1" i="1" lang="en-US" sz="4000" u="none">
                <a:solidFill>
                  <a:schemeClr val="dk2"/>
                </a:solidFill>
                <a:latin typeface="Times New Roman"/>
                <a:ea typeface="Times New Roman"/>
                <a:cs typeface="Times New Roman"/>
                <a:sym typeface="Times New Roman"/>
              </a:rPr>
              <a:t>Điểm xuất phát của Mác trong nghiên cứu XH</a:t>
            </a:r>
            <a:endParaRPr/>
          </a:p>
        </p:txBody>
      </p:sp>
      <p:sp>
        <p:nvSpPr>
          <p:cNvPr id="238" name="Google Shape;238;p3"/>
          <p:cNvSpPr/>
          <p:nvPr/>
        </p:nvSpPr>
        <p:spPr>
          <a:xfrm>
            <a:off x="609600" y="5029200"/>
            <a:ext cx="2057400" cy="1828800"/>
          </a:xfrm>
          <a:prstGeom prst="ellipse">
            <a:avLst/>
          </a:prstGeom>
          <a:solidFill>
            <a:srgbClr val="FFFF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rPr b="1" i="0" lang="en-US" sz="1800" u="none">
                <a:solidFill>
                  <a:schemeClr val="dk1"/>
                </a:solidFill>
                <a:latin typeface="Verdana"/>
                <a:ea typeface="Verdana"/>
                <a:cs typeface="Verdana"/>
                <a:sym typeface="Verdana"/>
              </a:rPr>
              <a:t>CON NGƯỜI</a:t>
            </a:r>
            <a:endParaRPr/>
          </a:p>
          <a:p>
            <a:pPr indent="0" lvl="0" marL="0" marR="0" rtl="0" algn="l">
              <a:lnSpc>
                <a:spcPct val="100000"/>
              </a:lnSpc>
              <a:spcBef>
                <a:spcPts val="0"/>
              </a:spcBef>
              <a:spcAft>
                <a:spcPts val="0"/>
              </a:spcAft>
              <a:buClr>
                <a:schemeClr val="dk1"/>
              </a:buClr>
              <a:buSzPts val="1800"/>
              <a:buFont typeface="Verdana"/>
              <a:buNone/>
            </a:pPr>
            <a:r>
              <a:rPr b="1" i="0" lang="en-US" sz="1800" u="none">
                <a:solidFill>
                  <a:schemeClr val="dk1"/>
                </a:solidFill>
                <a:latin typeface="Verdana"/>
                <a:ea typeface="Verdana"/>
                <a:cs typeface="Verdana"/>
                <a:sym typeface="Verdana"/>
              </a:rPr>
              <a:t>HIỆN THỰC</a:t>
            </a:r>
            <a:endParaRPr/>
          </a:p>
        </p:txBody>
      </p:sp>
      <p:sp>
        <p:nvSpPr>
          <p:cNvPr id="239" name="Google Shape;239;p3"/>
          <p:cNvSpPr txBox="1"/>
          <p:nvPr/>
        </p:nvSpPr>
        <p:spPr>
          <a:xfrm>
            <a:off x="0" y="2590800"/>
            <a:ext cx="4114800" cy="685800"/>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Verdana"/>
              <a:buNone/>
            </a:pPr>
            <a:r>
              <a:rPr b="1" i="0" lang="en-US" sz="1800" u="none">
                <a:solidFill>
                  <a:schemeClr val="dk1"/>
                </a:solidFill>
                <a:latin typeface="Verdana"/>
                <a:ea typeface="Verdana"/>
                <a:cs typeface="Verdana"/>
                <a:sym typeface="Verdana"/>
              </a:rPr>
              <a:t>LAO ĐỘNG SẢN XUẤT VẬT CHẤT</a:t>
            </a:r>
            <a:endParaRPr/>
          </a:p>
        </p:txBody>
      </p:sp>
      <p:sp>
        <p:nvSpPr>
          <p:cNvPr id="240" name="Google Shape;240;p3"/>
          <p:cNvSpPr txBox="1"/>
          <p:nvPr/>
        </p:nvSpPr>
        <p:spPr>
          <a:xfrm>
            <a:off x="4114800" y="1447800"/>
            <a:ext cx="2362200" cy="914400"/>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Verdana"/>
              <a:buNone/>
            </a:pPr>
            <a:r>
              <a:rPr b="1" i="0" lang="en-US" sz="1800" u="none">
                <a:solidFill>
                  <a:schemeClr val="dk1"/>
                </a:solidFill>
                <a:latin typeface="Verdana"/>
                <a:ea typeface="Verdana"/>
                <a:cs typeface="Verdana"/>
                <a:sym typeface="Verdana"/>
              </a:rPr>
              <a:t>QUAN HỆ VỚI TN</a:t>
            </a:r>
            <a:endParaRPr/>
          </a:p>
          <a:p>
            <a:pPr indent="0" lvl="0" marL="0" marR="0" rtl="0" algn="ctr">
              <a:lnSpc>
                <a:spcPct val="100000"/>
              </a:lnSpc>
              <a:spcBef>
                <a:spcPts val="0"/>
              </a:spcBef>
              <a:spcAft>
                <a:spcPts val="0"/>
              </a:spcAft>
              <a:buClr>
                <a:schemeClr val="dk1"/>
              </a:buClr>
              <a:buSzPts val="1800"/>
              <a:buFont typeface="Verdana"/>
              <a:buNone/>
            </a:pPr>
            <a:r>
              <a:rPr b="1" i="0" lang="en-US" sz="1800" u="none">
                <a:solidFill>
                  <a:schemeClr val="dk1"/>
                </a:solidFill>
                <a:latin typeface="Verdana"/>
                <a:ea typeface="Verdana"/>
                <a:cs typeface="Verdana"/>
                <a:sym typeface="Verdana"/>
              </a:rPr>
              <a:t>LLSX</a:t>
            </a:r>
            <a:endParaRPr/>
          </a:p>
        </p:txBody>
      </p:sp>
      <p:sp>
        <p:nvSpPr>
          <p:cNvPr id="241" name="Google Shape;241;p3"/>
          <p:cNvSpPr txBox="1"/>
          <p:nvPr/>
        </p:nvSpPr>
        <p:spPr>
          <a:xfrm>
            <a:off x="4114800" y="3505200"/>
            <a:ext cx="2743200" cy="609600"/>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Verdana"/>
              <a:buNone/>
            </a:pPr>
            <a:r>
              <a:rPr b="1" i="0" lang="en-US" sz="1800" u="none">
                <a:solidFill>
                  <a:schemeClr val="dk1"/>
                </a:solidFill>
                <a:latin typeface="Verdana"/>
                <a:ea typeface="Verdana"/>
                <a:cs typeface="Verdana"/>
                <a:sym typeface="Verdana"/>
              </a:rPr>
              <a:t>QUAN HỆ VỚI NHAU</a:t>
            </a:r>
            <a:endParaRPr/>
          </a:p>
          <a:p>
            <a:pPr indent="0" lvl="0" marL="0" marR="0" rtl="0" algn="ctr">
              <a:lnSpc>
                <a:spcPct val="100000"/>
              </a:lnSpc>
              <a:spcBef>
                <a:spcPts val="0"/>
              </a:spcBef>
              <a:spcAft>
                <a:spcPts val="0"/>
              </a:spcAft>
              <a:buClr>
                <a:schemeClr val="dk1"/>
              </a:buClr>
              <a:buSzPts val="1800"/>
              <a:buFont typeface="Verdana"/>
              <a:buNone/>
            </a:pPr>
            <a:r>
              <a:rPr b="1" i="0" lang="en-US" sz="1800" u="none">
                <a:solidFill>
                  <a:schemeClr val="dk1"/>
                </a:solidFill>
                <a:latin typeface="Verdana"/>
                <a:ea typeface="Verdana"/>
                <a:cs typeface="Verdana"/>
                <a:sym typeface="Verdana"/>
              </a:rPr>
              <a:t>QHSX</a:t>
            </a:r>
            <a:endParaRPr/>
          </a:p>
        </p:txBody>
      </p:sp>
      <p:sp>
        <p:nvSpPr>
          <p:cNvPr id="242" name="Google Shape;242;p3"/>
          <p:cNvSpPr txBox="1"/>
          <p:nvPr/>
        </p:nvSpPr>
        <p:spPr>
          <a:xfrm>
            <a:off x="7543800" y="4343400"/>
            <a:ext cx="1371600" cy="2057400"/>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Verdana"/>
              <a:buNone/>
            </a:pPr>
            <a:r>
              <a:rPr b="1" i="0" lang="en-US" sz="1800" u="none">
                <a:solidFill>
                  <a:schemeClr val="dk1"/>
                </a:solidFill>
                <a:latin typeface="Verdana"/>
                <a:ea typeface="Verdana"/>
                <a:cs typeface="Verdana"/>
                <a:sym typeface="Verdana"/>
              </a:rPr>
              <a:t>KIẾN </a:t>
            </a:r>
            <a:endParaRPr/>
          </a:p>
          <a:p>
            <a:pPr indent="0" lvl="0" marL="0" marR="0" rtl="0" algn="ctr">
              <a:lnSpc>
                <a:spcPct val="100000"/>
              </a:lnSpc>
              <a:spcBef>
                <a:spcPts val="0"/>
              </a:spcBef>
              <a:spcAft>
                <a:spcPts val="0"/>
              </a:spcAft>
              <a:buClr>
                <a:schemeClr val="dk1"/>
              </a:buClr>
              <a:buSzPts val="1800"/>
              <a:buFont typeface="Verdana"/>
              <a:buNone/>
            </a:pPr>
            <a:r>
              <a:rPr b="1" i="0" lang="en-US" sz="1800" u="none">
                <a:solidFill>
                  <a:schemeClr val="dk1"/>
                </a:solidFill>
                <a:latin typeface="Verdana"/>
                <a:ea typeface="Verdana"/>
                <a:cs typeface="Verdana"/>
                <a:sym typeface="Verdana"/>
              </a:rPr>
              <a:t>TRÚC</a:t>
            </a:r>
            <a:endParaRPr/>
          </a:p>
          <a:p>
            <a:pPr indent="0" lvl="0" marL="0" marR="0" rtl="0" algn="ctr">
              <a:lnSpc>
                <a:spcPct val="100000"/>
              </a:lnSpc>
              <a:spcBef>
                <a:spcPts val="0"/>
              </a:spcBef>
              <a:spcAft>
                <a:spcPts val="0"/>
              </a:spcAft>
              <a:buClr>
                <a:schemeClr val="dk1"/>
              </a:buClr>
              <a:buSzPts val="1800"/>
              <a:buFont typeface="Verdana"/>
              <a:buNone/>
            </a:pPr>
            <a:r>
              <a:rPr b="1" i="0" lang="en-US" sz="1800" u="none">
                <a:solidFill>
                  <a:schemeClr val="dk1"/>
                </a:solidFill>
                <a:latin typeface="Verdana"/>
                <a:ea typeface="Verdana"/>
                <a:cs typeface="Verdana"/>
                <a:sym typeface="Verdana"/>
              </a:rPr>
              <a:t>THƯỢNG </a:t>
            </a:r>
            <a:endParaRPr/>
          </a:p>
          <a:p>
            <a:pPr indent="0" lvl="0" marL="0" marR="0" rtl="0" algn="ctr">
              <a:lnSpc>
                <a:spcPct val="100000"/>
              </a:lnSpc>
              <a:spcBef>
                <a:spcPts val="0"/>
              </a:spcBef>
              <a:spcAft>
                <a:spcPts val="0"/>
              </a:spcAft>
              <a:buClr>
                <a:schemeClr val="dk1"/>
              </a:buClr>
              <a:buSzPts val="1800"/>
              <a:buFont typeface="Verdana"/>
              <a:buNone/>
            </a:pPr>
            <a:r>
              <a:rPr b="1" i="0" lang="en-US" sz="1800" u="none">
                <a:solidFill>
                  <a:schemeClr val="dk1"/>
                </a:solidFill>
                <a:latin typeface="Verdana"/>
                <a:ea typeface="Verdana"/>
                <a:cs typeface="Verdana"/>
                <a:sym typeface="Verdana"/>
              </a:rPr>
              <a:t>TẦNG</a:t>
            </a:r>
            <a:endParaRPr/>
          </a:p>
          <a:p>
            <a:pPr indent="0" lvl="0" marL="0" marR="0" rtl="0" algn="ctr">
              <a:lnSpc>
                <a:spcPct val="100000"/>
              </a:lnSpc>
              <a:spcBef>
                <a:spcPts val="0"/>
              </a:spcBef>
              <a:spcAft>
                <a:spcPts val="0"/>
              </a:spcAft>
              <a:buClr>
                <a:schemeClr val="dk1"/>
              </a:buClr>
              <a:buSzPts val="1800"/>
              <a:buFont typeface="Verdana"/>
              <a:buNone/>
            </a:pPr>
            <a:r>
              <a:rPr b="1" i="0" lang="en-US" sz="1800" u="none">
                <a:solidFill>
                  <a:schemeClr val="dk1"/>
                </a:solidFill>
                <a:latin typeface="Verdana"/>
                <a:ea typeface="Verdana"/>
                <a:cs typeface="Verdana"/>
                <a:sym typeface="Verdana"/>
              </a:rPr>
              <a:t>XH</a:t>
            </a:r>
            <a:endParaRPr/>
          </a:p>
        </p:txBody>
      </p:sp>
      <p:sp>
        <p:nvSpPr>
          <p:cNvPr id="243" name="Google Shape;243;p3"/>
          <p:cNvSpPr txBox="1"/>
          <p:nvPr/>
        </p:nvSpPr>
        <p:spPr>
          <a:xfrm>
            <a:off x="4114800" y="5105400"/>
            <a:ext cx="2209800" cy="609600"/>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Verdana"/>
              <a:buNone/>
            </a:pPr>
            <a:r>
              <a:rPr b="1" i="0" lang="en-US" sz="1800" u="none">
                <a:solidFill>
                  <a:schemeClr val="dk1"/>
                </a:solidFill>
                <a:latin typeface="Verdana"/>
                <a:ea typeface="Verdana"/>
                <a:cs typeface="Verdana"/>
                <a:sym typeface="Verdana"/>
              </a:rPr>
              <a:t>CƠ SỞ HẠ TẦNG</a:t>
            </a:r>
            <a:endParaRPr/>
          </a:p>
          <a:p>
            <a:pPr indent="0" lvl="0" marL="0" marR="0" rtl="0" algn="ctr">
              <a:lnSpc>
                <a:spcPct val="100000"/>
              </a:lnSpc>
              <a:spcBef>
                <a:spcPts val="0"/>
              </a:spcBef>
              <a:spcAft>
                <a:spcPts val="0"/>
              </a:spcAft>
              <a:buClr>
                <a:schemeClr val="dk1"/>
              </a:buClr>
              <a:buSzPts val="1800"/>
              <a:buFont typeface="Verdana"/>
              <a:buNone/>
            </a:pPr>
            <a:r>
              <a:rPr b="1" i="0" lang="en-US" sz="1800" u="none">
                <a:solidFill>
                  <a:schemeClr val="dk1"/>
                </a:solidFill>
                <a:latin typeface="Verdana"/>
                <a:ea typeface="Verdana"/>
                <a:cs typeface="Verdana"/>
                <a:sym typeface="Verdana"/>
              </a:rPr>
              <a:t>CỦA XH</a:t>
            </a:r>
            <a:endParaRPr/>
          </a:p>
        </p:txBody>
      </p:sp>
      <p:sp>
        <p:nvSpPr>
          <p:cNvPr id="244" name="Google Shape;244;p3"/>
          <p:cNvSpPr/>
          <p:nvPr/>
        </p:nvSpPr>
        <p:spPr>
          <a:xfrm>
            <a:off x="1371600" y="3810000"/>
            <a:ext cx="685800" cy="990600"/>
          </a:xfrm>
          <a:prstGeom prst="upArrow">
            <a:avLst>
              <a:gd fmla="val 50000" name="adj1"/>
              <a:gd fmla="val 50000" name="adj2"/>
            </a:avLst>
          </a:prstGeom>
          <a:solidFill>
            <a:srgbClr val="FFFF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245" name="Google Shape;245;p3"/>
          <p:cNvSpPr/>
          <p:nvPr/>
        </p:nvSpPr>
        <p:spPr>
          <a:xfrm>
            <a:off x="6629400" y="5181600"/>
            <a:ext cx="609600" cy="457200"/>
          </a:xfrm>
          <a:prstGeom prst="rightArrow">
            <a:avLst>
              <a:gd fmla="val 50000" name="adj1"/>
              <a:gd fmla="val 50000" name="adj2"/>
            </a:avLst>
          </a:prstGeom>
          <a:solidFill>
            <a:srgbClr val="FFFF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246" name="Google Shape;246;p3"/>
          <p:cNvSpPr/>
          <p:nvPr/>
        </p:nvSpPr>
        <p:spPr>
          <a:xfrm>
            <a:off x="5029200" y="4343400"/>
            <a:ext cx="533400" cy="533400"/>
          </a:xfrm>
          <a:prstGeom prst="downArrow">
            <a:avLst>
              <a:gd fmla="val 50000" name="adj1"/>
              <a:gd fmla="val 50000" name="adj2"/>
            </a:avLst>
          </a:prstGeom>
          <a:solidFill>
            <a:srgbClr val="FFFF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247" name="Google Shape;247;p3"/>
          <p:cNvSpPr/>
          <p:nvPr/>
        </p:nvSpPr>
        <p:spPr>
          <a:xfrm>
            <a:off x="2209800" y="1752600"/>
            <a:ext cx="1828800" cy="685800"/>
          </a:xfrm>
          <a:custGeom>
            <a:rect b="b" l="l" r="r" t="t"/>
            <a:pathLst>
              <a:path extrusionOk="0" h="21600" w="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FF99"/>
          </a:solidFill>
          <a:ln cap="flat" cmpd="sng" w="9525">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248" name="Google Shape;248;p3"/>
          <p:cNvSpPr/>
          <p:nvPr/>
        </p:nvSpPr>
        <p:spPr>
          <a:xfrm>
            <a:off x="5029200" y="2590800"/>
            <a:ext cx="533400" cy="533400"/>
          </a:xfrm>
          <a:prstGeom prst="downArrow">
            <a:avLst>
              <a:gd fmla="val 50000" name="adj1"/>
              <a:gd fmla="val 50000" name="adj2"/>
            </a:avLst>
          </a:prstGeom>
          <a:solidFill>
            <a:srgbClr val="FFFF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249" name="Google Shape;249;p3"/>
          <p:cNvSpPr/>
          <p:nvPr/>
        </p:nvSpPr>
        <p:spPr>
          <a:xfrm flipH="1" rot="10800000">
            <a:off x="2209800" y="3429000"/>
            <a:ext cx="1828800" cy="685800"/>
          </a:xfrm>
          <a:custGeom>
            <a:rect b="b" l="l" r="r" t="t"/>
            <a:pathLst>
              <a:path extrusionOk="0" h="21600" w="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FF99"/>
          </a:solidFill>
          <a:ln cap="flat" cmpd="sng" w="9525">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500"/>
                                        <p:tgtEl>
                                          <p:spTgt spid="23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4"/>
                                        </p:tgtEl>
                                        <p:attrNameLst>
                                          <p:attrName>style.visibility</p:attrName>
                                        </p:attrNameLst>
                                      </p:cBhvr>
                                      <p:to>
                                        <p:strVal val="visible"/>
                                      </p:to>
                                    </p:set>
                                    <p:anim calcmode="lin" valueType="num">
                                      <p:cBhvr additive="base">
                                        <p:cTn dur="500"/>
                                        <p:tgtEl>
                                          <p:spTgt spid="24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9"/>
                                        </p:tgtEl>
                                        <p:attrNameLst>
                                          <p:attrName>style.visibility</p:attrName>
                                        </p:attrNameLst>
                                      </p:cBhvr>
                                      <p:to>
                                        <p:strVal val="visible"/>
                                      </p:to>
                                    </p:set>
                                    <p:anim calcmode="lin" valueType="num">
                                      <p:cBhvr additive="base">
                                        <p:cTn dur="500"/>
                                        <p:tgtEl>
                                          <p:spTgt spid="23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500"/>
                                        <p:tgtEl>
                                          <p:spTgt spid="24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
                                        </p:tgtEl>
                                        <p:attrNameLst>
                                          <p:attrName>style.visibility</p:attrName>
                                        </p:attrNameLst>
                                      </p:cBhvr>
                                      <p:to>
                                        <p:strVal val="visible"/>
                                      </p:to>
                                    </p:set>
                                    <p:anim calcmode="lin" valueType="num">
                                      <p:cBhvr additive="base">
                                        <p:cTn dur="500"/>
                                        <p:tgtEl>
                                          <p:spTgt spid="24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9"/>
                                        </p:tgtEl>
                                        <p:attrNameLst>
                                          <p:attrName>style.visibility</p:attrName>
                                        </p:attrNameLst>
                                      </p:cBhvr>
                                      <p:to>
                                        <p:strVal val="visible"/>
                                      </p:to>
                                    </p:set>
                                    <p:anim calcmode="lin" valueType="num">
                                      <p:cBhvr additive="base">
                                        <p:cTn dur="500"/>
                                        <p:tgtEl>
                                          <p:spTgt spid="24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1"/>
                                        </p:tgtEl>
                                        <p:attrNameLst>
                                          <p:attrName>style.visibility</p:attrName>
                                        </p:attrNameLst>
                                      </p:cBhvr>
                                      <p:to>
                                        <p:strVal val="visible"/>
                                      </p:to>
                                    </p:set>
                                    <p:anim calcmode="lin" valueType="num">
                                      <p:cBhvr additive="base">
                                        <p:cTn dur="500"/>
                                        <p:tgtEl>
                                          <p:spTgt spid="24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500"/>
                                        <p:tgtEl>
                                          <p:spTgt spid="24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2000"/>
                                        <p:tgtEl>
                                          <p:spTgt spid="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500"/>
                                        <p:tgtEl>
                                          <p:spTgt spid="24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3"/>
                                        </p:tgtEl>
                                        <p:attrNameLst>
                                          <p:attrName>style.visibility</p:attrName>
                                        </p:attrNameLst>
                                      </p:cBhvr>
                                      <p:to>
                                        <p:strVal val="visible"/>
                                      </p:to>
                                    </p:set>
                                    <p:anim calcmode="lin" valueType="num">
                                      <p:cBhvr additive="base">
                                        <p:cTn dur="500"/>
                                        <p:tgtEl>
                                          <p:spTgt spid="24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5"/>
                                        </p:tgtEl>
                                        <p:attrNameLst>
                                          <p:attrName>style.visibility</p:attrName>
                                        </p:attrNameLst>
                                      </p:cBhvr>
                                      <p:to>
                                        <p:strVal val="visible"/>
                                      </p:to>
                                    </p:set>
                                    <p:anim calcmode="lin" valueType="num">
                                      <p:cBhvr additive="base">
                                        <p:cTn dur="500"/>
                                        <p:tgtEl>
                                          <p:spTgt spid="24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2"/>
                                        </p:tgtEl>
                                        <p:attrNameLst>
                                          <p:attrName>style.visibility</p:attrName>
                                        </p:attrNameLst>
                                      </p:cBhvr>
                                      <p:to>
                                        <p:strVal val="visible"/>
                                      </p:to>
                                    </p:set>
                                    <p:anim calcmode="lin" valueType="num">
                                      <p:cBhvr additive="base">
                                        <p:cTn dur="500"/>
                                        <p:tgtEl>
                                          <p:spTgt spid="24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30"/>
          <p:cNvSpPr txBox="1"/>
          <p:nvPr>
            <p:ph type="title"/>
          </p:nvPr>
        </p:nvSpPr>
        <p:spPr>
          <a:xfrm>
            <a:off x="76200" y="0"/>
            <a:ext cx="9067800" cy="1252537"/>
          </a:xfrm>
          <a:prstGeom prst="rect">
            <a:avLst/>
          </a:prstGeom>
          <a:noFill/>
          <a:ln>
            <a:noFill/>
          </a:ln>
        </p:spPr>
        <p:txBody>
          <a:bodyPr anchorCtr="0" anchor="ctr" bIns="45700" lIns="91425" spcFirstLastPara="1" rIns="91425" wrap="square" tIns="45700">
            <a:noAutofit/>
          </a:bodyPr>
          <a:lstStyle/>
          <a:p>
            <a:pPr indent="0" lvl="0" marL="0" rtl="0" algn="just">
              <a:lnSpc>
                <a:spcPct val="100000"/>
              </a:lnSpc>
              <a:spcBef>
                <a:spcPts val="0"/>
              </a:spcBef>
              <a:spcAft>
                <a:spcPts val="0"/>
              </a:spcAft>
              <a:buClr>
                <a:schemeClr val="dk2"/>
              </a:buClr>
              <a:buSzPts val="3600"/>
              <a:buFont typeface="Times New Roman"/>
              <a:buNone/>
            </a:pPr>
            <a:r>
              <a:rPr b="1" i="1" lang="en-US" sz="3600" u="none">
                <a:solidFill>
                  <a:schemeClr val="dk2"/>
                </a:solidFill>
                <a:latin typeface="Times New Roman"/>
                <a:ea typeface="Times New Roman"/>
                <a:cs typeface="Times New Roman"/>
                <a:sym typeface="Times New Roman"/>
              </a:rPr>
              <a:t>a. Khái niệm cơ sở hạ tầng và kiến trúc thượng tầng của xã hội</a:t>
            </a:r>
            <a:endParaRPr/>
          </a:p>
        </p:txBody>
      </p:sp>
      <p:sp>
        <p:nvSpPr>
          <p:cNvPr id="603" name="Google Shape;603;p30"/>
          <p:cNvSpPr/>
          <p:nvPr/>
        </p:nvSpPr>
        <p:spPr>
          <a:xfrm>
            <a:off x="381000" y="1447800"/>
            <a:ext cx="8610600" cy="2133600"/>
          </a:xfrm>
          <a:prstGeom prst="flowChartTerminator">
            <a:avLst/>
          </a:prstGeom>
          <a:solidFill>
            <a:srgbClr val="FA9C6B"/>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3200"/>
              <a:buFont typeface="Times New Roman"/>
              <a:buNone/>
            </a:pPr>
            <a:r>
              <a:rPr b="0" i="1" lang="en-US" sz="3200" u="none">
                <a:solidFill>
                  <a:srgbClr val="000000"/>
                </a:solidFill>
                <a:latin typeface="Times New Roman"/>
                <a:ea typeface="Times New Roman"/>
                <a:cs typeface="Times New Roman"/>
                <a:sym typeface="Times New Roman"/>
              </a:rPr>
              <a:t>Cơ sở hạ tầng</a:t>
            </a:r>
            <a:r>
              <a:rPr b="0" i="0" lang="en-US" sz="3200" u="none">
                <a:solidFill>
                  <a:srgbClr val="000000"/>
                </a:solidFill>
                <a:latin typeface="Times New Roman"/>
                <a:ea typeface="Times New Roman"/>
                <a:cs typeface="Times New Roman"/>
                <a:sym typeface="Times New Roman"/>
              </a:rPr>
              <a:t> là toàn bộ những quan hệ sản xuất hợp thành cơ cấu kinh tế của một xã hội nhất định. </a:t>
            </a:r>
            <a:endParaRPr/>
          </a:p>
        </p:txBody>
      </p:sp>
      <p:sp>
        <p:nvSpPr>
          <p:cNvPr id="604" name="Google Shape;604;p30"/>
          <p:cNvSpPr/>
          <p:nvPr/>
        </p:nvSpPr>
        <p:spPr>
          <a:xfrm>
            <a:off x="3486150" y="3905250"/>
            <a:ext cx="4953000" cy="742950"/>
          </a:xfrm>
          <a:custGeom>
            <a:rect b="b" l="l" r="r" t="t"/>
            <a:pathLst>
              <a:path extrusionOk="0" h="742950" w="4953000">
                <a:moveTo>
                  <a:pt x="0" y="0"/>
                </a:moveTo>
                <a:lnTo>
                  <a:pt x="4581525" y="0"/>
                </a:lnTo>
                <a:lnTo>
                  <a:pt x="4953000" y="371475"/>
                </a:lnTo>
                <a:lnTo>
                  <a:pt x="4953000" y="742950"/>
                </a:lnTo>
                <a:lnTo>
                  <a:pt x="4953000" y="742950"/>
                </a:lnTo>
                <a:lnTo>
                  <a:pt x="371475" y="742950"/>
                </a:lnTo>
                <a:lnTo>
                  <a:pt x="0" y="371475"/>
                </a:lnTo>
                <a:lnTo>
                  <a:pt x="0" y="0"/>
                </a:lnTo>
                <a:close/>
              </a:path>
            </a:pathLst>
          </a:custGeom>
          <a:solidFill>
            <a:srgbClr val="FFC00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Times New Roman"/>
              <a:buNone/>
            </a:pPr>
            <a:r>
              <a:rPr b="0" i="0" lang="en-US" sz="2800" u="none">
                <a:solidFill>
                  <a:srgbClr val="000000"/>
                </a:solidFill>
                <a:latin typeface="Times New Roman"/>
                <a:ea typeface="Times New Roman"/>
                <a:cs typeface="Times New Roman"/>
                <a:sym typeface="Times New Roman"/>
              </a:rPr>
              <a:t>Quan hệ sản xuất thống trị</a:t>
            </a:r>
            <a:endParaRPr/>
          </a:p>
        </p:txBody>
      </p:sp>
      <p:sp>
        <p:nvSpPr>
          <p:cNvPr id="605" name="Google Shape;605;p30"/>
          <p:cNvSpPr/>
          <p:nvPr/>
        </p:nvSpPr>
        <p:spPr>
          <a:xfrm>
            <a:off x="3562350" y="4886325"/>
            <a:ext cx="4876800" cy="741362"/>
          </a:xfrm>
          <a:custGeom>
            <a:rect b="b" l="l" r="r" t="t"/>
            <a:pathLst>
              <a:path extrusionOk="0" h="741363" w="4876800">
                <a:moveTo>
                  <a:pt x="0" y="0"/>
                </a:moveTo>
                <a:lnTo>
                  <a:pt x="4506119" y="0"/>
                </a:lnTo>
                <a:lnTo>
                  <a:pt x="4876800" y="370682"/>
                </a:lnTo>
                <a:lnTo>
                  <a:pt x="4876800" y="741363"/>
                </a:lnTo>
                <a:lnTo>
                  <a:pt x="4876800" y="741363"/>
                </a:lnTo>
                <a:lnTo>
                  <a:pt x="370682" y="741363"/>
                </a:lnTo>
                <a:lnTo>
                  <a:pt x="0" y="370682"/>
                </a:lnTo>
                <a:lnTo>
                  <a:pt x="0" y="0"/>
                </a:lnTo>
                <a:close/>
              </a:path>
            </a:pathLst>
          </a:custGeom>
          <a:solidFill>
            <a:schemeClr val="accent1"/>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Times New Roman"/>
              <a:buNone/>
            </a:pPr>
            <a:r>
              <a:rPr b="0" i="0" lang="en-US" sz="2800" u="none">
                <a:solidFill>
                  <a:srgbClr val="000000"/>
                </a:solidFill>
                <a:latin typeface="Times New Roman"/>
                <a:ea typeface="Times New Roman"/>
                <a:cs typeface="Times New Roman"/>
                <a:sym typeface="Times New Roman"/>
              </a:rPr>
              <a:t>Quan hệ sản xuất tàn dư</a:t>
            </a:r>
            <a:endParaRPr/>
          </a:p>
        </p:txBody>
      </p:sp>
      <p:sp>
        <p:nvSpPr>
          <p:cNvPr id="606" name="Google Shape;606;p30"/>
          <p:cNvSpPr/>
          <p:nvPr/>
        </p:nvSpPr>
        <p:spPr>
          <a:xfrm>
            <a:off x="3562350" y="5867400"/>
            <a:ext cx="4876800" cy="741362"/>
          </a:xfrm>
          <a:custGeom>
            <a:rect b="b" l="l" r="r" t="t"/>
            <a:pathLst>
              <a:path extrusionOk="0" h="741363" w="4876800">
                <a:moveTo>
                  <a:pt x="0" y="0"/>
                </a:moveTo>
                <a:lnTo>
                  <a:pt x="4506119" y="0"/>
                </a:lnTo>
                <a:lnTo>
                  <a:pt x="4876800" y="370682"/>
                </a:lnTo>
                <a:lnTo>
                  <a:pt x="4876800" y="741363"/>
                </a:lnTo>
                <a:lnTo>
                  <a:pt x="4876800" y="741363"/>
                </a:lnTo>
                <a:lnTo>
                  <a:pt x="370682" y="741363"/>
                </a:lnTo>
                <a:lnTo>
                  <a:pt x="0" y="370682"/>
                </a:lnTo>
                <a:lnTo>
                  <a:pt x="0" y="0"/>
                </a:lnTo>
                <a:close/>
              </a:path>
            </a:pathLst>
          </a:custGeom>
          <a:solidFill>
            <a:srgbClr val="FEC6DA"/>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800"/>
              <a:buFont typeface="Times New Roman"/>
              <a:buNone/>
            </a:pPr>
            <a:r>
              <a:rPr b="0" i="0" lang="en-US" sz="2800" u="none">
                <a:solidFill>
                  <a:srgbClr val="000000"/>
                </a:solidFill>
                <a:latin typeface="Times New Roman"/>
                <a:ea typeface="Times New Roman"/>
                <a:cs typeface="Times New Roman"/>
                <a:sym typeface="Times New Roman"/>
              </a:rPr>
              <a:t>Quan hệ sản xuất mầm mống</a:t>
            </a:r>
            <a:endParaRPr/>
          </a:p>
        </p:txBody>
      </p:sp>
      <p:sp>
        <p:nvSpPr>
          <p:cNvPr id="607" name="Google Shape;607;p30"/>
          <p:cNvSpPr/>
          <p:nvPr/>
        </p:nvSpPr>
        <p:spPr>
          <a:xfrm>
            <a:off x="762000" y="4319587"/>
            <a:ext cx="2209800" cy="1874837"/>
          </a:xfrm>
          <a:prstGeom prst="homePlate">
            <a:avLst>
              <a:gd fmla="val 12437" name="adj"/>
            </a:avLst>
          </a:pr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Times New Roman"/>
              <a:buNone/>
            </a:pPr>
            <a:r>
              <a:rPr b="0" i="0" lang="en-US" sz="3200" u="none">
                <a:solidFill>
                  <a:srgbClr val="000000"/>
                </a:solidFill>
                <a:latin typeface="Times New Roman"/>
                <a:ea typeface="Times New Roman"/>
                <a:cs typeface="Times New Roman"/>
                <a:sym typeface="Times New Roman"/>
              </a:rPr>
              <a:t>Cấu trúc của cơ sở hạ tầng</a:t>
            </a:r>
            <a:endParaRPr/>
          </a:p>
        </p:txBody>
      </p:sp>
      <p:cxnSp>
        <p:nvCxnSpPr>
          <p:cNvPr id="608" name="Google Shape;608;p30"/>
          <p:cNvCxnSpPr/>
          <p:nvPr/>
        </p:nvCxnSpPr>
        <p:spPr>
          <a:xfrm rot="-5400000">
            <a:off x="2738550" y="4510050"/>
            <a:ext cx="981000" cy="514500"/>
          </a:xfrm>
          <a:prstGeom prst="bentConnector3">
            <a:avLst>
              <a:gd fmla="val 50000" name="adj1"/>
            </a:avLst>
          </a:prstGeom>
          <a:noFill/>
          <a:ln cap="flat" cmpd="sng" w="9525">
            <a:solidFill>
              <a:srgbClr val="56ADFC"/>
            </a:solidFill>
            <a:prstDash val="solid"/>
            <a:miter lim="800000"/>
            <a:headEnd len="med" w="med" type="none"/>
            <a:tailEnd len="med" w="med" type="triangle"/>
          </a:ln>
        </p:spPr>
      </p:cxnSp>
      <p:cxnSp>
        <p:nvCxnSpPr>
          <p:cNvPr id="609" name="Google Shape;609;p30"/>
          <p:cNvCxnSpPr/>
          <p:nvPr/>
        </p:nvCxnSpPr>
        <p:spPr>
          <a:xfrm flipH="1" rot="-5400000">
            <a:off x="2776650" y="5452950"/>
            <a:ext cx="981000" cy="590700"/>
          </a:xfrm>
          <a:prstGeom prst="bentConnector3">
            <a:avLst>
              <a:gd fmla="val 0" name="adj1"/>
            </a:avLst>
          </a:prstGeom>
          <a:noFill/>
          <a:ln cap="flat" cmpd="sng" w="9525">
            <a:solidFill>
              <a:srgbClr val="56ADFC"/>
            </a:solidFill>
            <a:prstDash val="solid"/>
            <a:miter lim="800000"/>
            <a:headEnd len="med" w="med" type="none"/>
            <a:tailEnd len="med" w="med" type="triangle"/>
          </a:ln>
        </p:spPr>
      </p:cxnSp>
      <p:cxnSp>
        <p:nvCxnSpPr>
          <p:cNvPr id="610" name="Google Shape;610;p30"/>
          <p:cNvCxnSpPr/>
          <p:nvPr/>
        </p:nvCxnSpPr>
        <p:spPr>
          <a:xfrm>
            <a:off x="2971800" y="5257800"/>
            <a:ext cx="590550" cy="0"/>
          </a:xfrm>
          <a:prstGeom prst="straightConnector1">
            <a:avLst/>
          </a:prstGeom>
          <a:noFill/>
          <a:ln cap="flat" cmpd="sng" w="9525">
            <a:solidFill>
              <a:srgbClr val="56ADFC"/>
            </a:solidFill>
            <a:prstDash val="solid"/>
            <a:miter lim="800000"/>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500"/>
                                        <p:tgtEl>
                                          <p:spTgt spid="6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500"/>
                                        <p:tgtEl>
                                          <p:spTgt spid="6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500"/>
                                        <p:tgtEl>
                                          <p:spTgt spid="608"/>
                                        </p:tgtEl>
                                      </p:cBhvr>
                                    </p:animEffect>
                                  </p:childTnLst>
                                </p:cTn>
                              </p:par>
                              <p:par>
                                <p:cTn fill="hold" nodeType="with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500"/>
                                        <p:tgtEl>
                                          <p:spTgt spid="6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500"/>
                                        <p:tgtEl>
                                          <p:spTgt spid="610"/>
                                        </p:tgtEl>
                                      </p:cBhvr>
                                    </p:animEffect>
                                  </p:childTnLst>
                                </p:cTn>
                              </p:par>
                              <p:par>
                                <p:cTn fill="hold" nodeType="with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500"/>
                                        <p:tgtEl>
                                          <p:spTgt spid="6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2000"/>
                                        <p:tgtEl>
                                          <p:spTgt spid="609"/>
                                        </p:tgtEl>
                                      </p:cBhvr>
                                    </p:animEffect>
                                  </p:childTnLst>
                                </p:cTn>
                              </p:par>
                              <p:par>
                                <p:cTn fill="hold" nodeType="with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2000"/>
                                        <p:tgtEl>
                                          <p:spTgt spid="6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31"/>
          <p:cNvSpPr txBox="1"/>
          <p:nvPr>
            <p:ph type="title"/>
          </p:nvPr>
        </p:nvSpPr>
        <p:spPr>
          <a:xfrm>
            <a:off x="0" y="76200"/>
            <a:ext cx="8991600" cy="1176337"/>
          </a:xfrm>
          <a:prstGeom prst="rect">
            <a:avLst/>
          </a:prstGeom>
          <a:noFill/>
          <a:ln>
            <a:noFill/>
          </a:ln>
        </p:spPr>
        <p:txBody>
          <a:bodyPr anchorCtr="0" anchor="ctr" bIns="45700" lIns="91425" spcFirstLastPara="1" rIns="91425" wrap="square" tIns="45700">
            <a:noAutofit/>
          </a:bodyPr>
          <a:lstStyle/>
          <a:p>
            <a:pPr indent="0" lvl="0" marL="0" rtl="0" algn="just">
              <a:lnSpc>
                <a:spcPct val="100000"/>
              </a:lnSpc>
              <a:spcBef>
                <a:spcPts val="0"/>
              </a:spcBef>
              <a:spcAft>
                <a:spcPts val="0"/>
              </a:spcAft>
              <a:buClr>
                <a:schemeClr val="dk2"/>
              </a:buClr>
              <a:buSzPts val="3600"/>
              <a:buFont typeface="Times New Roman"/>
              <a:buNone/>
            </a:pPr>
            <a:r>
              <a:rPr b="1" i="1" lang="en-US" sz="3600" u="none">
                <a:solidFill>
                  <a:schemeClr val="dk2"/>
                </a:solidFill>
                <a:latin typeface="Times New Roman"/>
                <a:ea typeface="Times New Roman"/>
                <a:cs typeface="Times New Roman"/>
                <a:sym typeface="Times New Roman"/>
              </a:rPr>
              <a:t>a. Khái niệm cơ sở hạ tầng và kiến trúc thượng tầng của xã hội</a:t>
            </a:r>
            <a:endParaRPr/>
          </a:p>
        </p:txBody>
      </p:sp>
      <p:sp>
        <p:nvSpPr>
          <p:cNvPr id="616" name="Google Shape;616;p31"/>
          <p:cNvSpPr/>
          <p:nvPr/>
        </p:nvSpPr>
        <p:spPr>
          <a:xfrm>
            <a:off x="417512" y="1382712"/>
            <a:ext cx="8534400" cy="1692275"/>
          </a:xfrm>
          <a:prstGeom prst="flowChartAlternateProcess">
            <a:avLst/>
          </a:prstGeom>
          <a:solidFill>
            <a:srgbClr val="FEC6DA"/>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600"/>
              <a:buFont typeface="Times New Roman"/>
              <a:buNone/>
            </a:pPr>
            <a:r>
              <a:rPr b="0" i="1" lang="en-US" sz="2600" u="none">
                <a:solidFill>
                  <a:schemeClr val="dk1"/>
                </a:solidFill>
                <a:latin typeface="Times New Roman"/>
                <a:ea typeface="Times New Roman"/>
                <a:cs typeface="Times New Roman"/>
                <a:sym typeface="Times New Roman"/>
              </a:rPr>
              <a:t>Kiến trúc thượng tầng</a:t>
            </a:r>
            <a:r>
              <a:rPr b="0" i="0" lang="en-US" sz="2600" u="none">
                <a:solidFill>
                  <a:schemeClr val="dk1"/>
                </a:solidFill>
                <a:latin typeface="Times New Roman"/>
                <a:ea typeface="Times New Roman"/>
                <a:cs typeface="Times New Roman"/>
                <a:sym typeface="Times New Roman"/>
              </a:rPr>
              <a:t> là toàn bộ những quan điểm, tư tưởng xã hội với những thiết chế xã hội tương ứng cùng những quan hệ nội tại của thượng tầng hình thành trên một cơ sở hạ tầng nhất định. </a:t>
            </a:r>
            <a:endParaRPr/>
          </a:p>
        </p:txBody>
      </p:sp>
      <p:sp>
        <p:nvSpPr>
          <p:cNvPr id="617" name="Google Shape;617;p31"/>
          <p:cNvSpPr/>
          <p:nvPr/>
        </p:nvSpPr>
        <p:spPr>
          <a:xfrm>
            <a:off x="457200" y="3336925"/>
            <a:ext cx="8534400" cy="1981200"/>
          </a:xfrm>
          <a:prstGeom prst="flowChartAlternateProcess">
            <a:avLst/>
          </a:prstGeom>
          <a:gradFill>
            <a:gsLst>
              <a:gs pos="0">
                <a:srgbClr val="8AD3FF"/>
              </a:gs>
              <a:gs pos="35000">
                <a:srgbClr val="ADDEFF"/>
              </a:gs>
              <a:gs pos="100000">
                <a:srgbClr val="DCF1FF"/>
              </a:gs>
            </a:gsLst>
            <a:lin ang="16200000" scaled="0"/>
          </a:gradFill>
          <a:ln cap="flat" cmpd="sng" w="9525">
            <a:solidFill>
              <a:srgbClr val="56ADFC"/>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600"/>
              <a:buFont typeface="Times New Roman"/>
              <a:buNone/>
            </a:pPr>
            <a:r>
              <a:rPr b="0" i="0" lang="en-US" sz="2600" u="none">
                <a:solidFill>
                  <a:srgbClr val="000000"/>
                </a:solidFill>
                <a:latin typeface="Times New Roman"/>
                <a:ea typeface="Times New Roman"/>
                <a:cs typeface="Times New Roman"/>
                <a:sym typeface="Times New Roman"/>
              </a:rPr>
              <a:t>Cấu trúc của kiến trúc thượng tầng bao gồm toàn bộ những quan điểm tư tưởng chính trị, pháp quyền, đạo đức, tôn giáo, nghệ thuật, triết học… và thiết chế xã hội tương ứng như nhà nước, đảng phái, giáo hội, các đoàn thể và tổ chức xã hội khác</a:t>
            </a:r>
            <a:endParaRPr/>
          </a:p>
        </p:txBody>
      </p:sp>
      <p:sp>
        <p:nvSpPr>
          <p:cNvPr id="618" name="Google Shape;618;p31"/>
          <p:cNvSpPr/>
          <p:nvPr/>
        </p:nvSpPr>
        <p:spPr>
          <a:xfrm>
            <a:off x="417512" y="5580062"/>
            <a:ext cx="8534400" cy="1084262"/>
          </a:xfrm>
          <a:prstGeom prst="flowChartAlternateProcess">
            <a:avLst/>
          </a:prstGeom>
          <a:solidFill>
            <a:srgbClr val="FA9C6B"/>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600"/>
              <a:buFont typeface="Times New Roman"/>
              <a:buNone/>
            </a:pPr>
            <a:r>
              <a:rPr b="0" i="0" lang="en-US" sz="2600" u="none">
                <a:solidFill>
                  <a:schemeClr val="dk1"/>
                </a:solidFill>
                <a:latin typeface="Times New Roman"/>
                <a:ea typeface="Times New Roman"/>
                <a:cs typeface="Times New Roman"/>
                <a:sym typeface="Times New Roman"/>
              </a:rPr>
              <a:t>Nhà nước - công cụ quyền lực chính trị đặc biệt của giai cấp thống trị</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500"/>
                                        <p:tgtEl>
                                          <p:spTgt spid="6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500"/>
                                        <p:tgtEl>
                                          <p:spTgt spid="6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500"/>
                                        <p:tgtEl>
                                          <p:spTgt spid="6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32"/>
          <p:cNvSpPr txBox="1"/>
          <p:nvPr>
            <p:ph type="title"/>
          </p:nvPr>
        </p:nvSpPr>
        <p:spPr>
          <a:xfrm>
            <a:off x="0" y="0"/>
            <a:ext cx="5435600" cy="69215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2800"/>
              <a:buFont typeface="Arial"/>
              <a:buNone/>
            </a:pPr>
            <a:r>
              <a:rPr b="1" i="0" lang="en-US" sz="2800" u="none">
                <a:solidFill>
                  <a:srgbClr val="000000"/>
                </a:solidFill>
                <a:latin typeface="Arial"/>
                <a:ea typeface="Arial"/>
                <a:cs typeface="Arial"/>
                <a:sym typeface="Arial"/>
              </a:rPr>
              <a:t>* CSHT QUYẾT ĐỊNH KTTT</a:t>
            </a:r>
            <a:endParaRPr/>
          </a:p>
        </p:txBody>
      </p:sp>
      <p:cxnSp>
        <p:nvCxnSpPr>
          <p:cNvPr id="625" name="Google Shape;625;p32"/>
          <p:cNvCxnSpPr/>
          <p:nvPr/>
        </p:nvCxnSpPr>
        <p:spPr>
          <a:xfrm>
            <a:off x="2057400" y="5562600"/>
            <a:ext cx="304800" cy="0"/>
          </a:xfrm>
          <a:prstGeom prst="straightConnector1">
            <a:avLst/>
          </a:prstGeom>
          <a:noFill/>
          <a:ln cap="flat" cmpd="sng" w="38100">
            <a:solidFill>
              <a:schemeClr val="dk1"/>
            </a:solidFill>
            <a:prstDash val="solid"/>
            <a:miter lim="800000"/>
            <a:headEnd len="med" w="med" type="none"/>
            <a:tailEnd len="med" w="med" type="none"/>
          </a:ln>
        </p:spPr>
      </p:cxnSp>
      <p:cxnSp>
        <p:nvCxnSpPr>
          <p:cNvPr id="626" name="Google Shape;626;p32"/>
          <p:cNvCxnSpPr/>
          <p:nvPr/>
        </p:nvCxnSpPr>
        <p:spPr>
          <a:xfrm rot="10800000">
            <a:off x="2362200" y="2209800"/>
            <a:ext cx="0" cy="3352800"/>
          </a:xfrm>
          <a:prstGeom prst="straightConnector1">
            <a:avLst/>
          </a:prstGeom>
          <a:noFill/>
          <a:ln cap="flat" cmpd="sng" w="38100">
            <a:solidFill>
              <a:schemeClr val="dk1"/>
            </a:solidFill>
            <a:prstDash val="solid"/>
            <a:miter lim="800000"/>
            <a:headEnd len="med" w="med" type="none"/>
            <a:tailEnd len="med" w="med" type="none"/>
          </a:ln>
        </p:spPr>
      </p:cxnSp>
      <p:cxnSp>
        <p:nvCxnSpPr>
          <p:cNvPr id="627" name="Google Shape;627;p32"/>
          <p:cNvCxnSpPr/>
          <p:nvPr/>
        </p:nvCxnSpPr>
        <p:spPr>
          <a:xfrm rot="10800000">
            <a:off x="2057400" y="2209800"/>
            <a:ext cx="304800" cy="0"/>
          </a:xfrm>
          <a:prstGeom prst="straightConnector1">
            <a:avLst/>
          </a:prstGeom>
          <a:noFill/>
          <a:ln cap="flat" cmpd="sng" w="38100">
            <a:solidFill>
              <a:schemeClr val="dk1"/>
            </a:solidFill>
            <a:prstDash val="solid"/>
            <a:miter lim="800000"/>
            <a:headEnd len="med" w="med" type="none"/>
            <a:tailEnd len="med" w="med" type="triangle"/>
          </a:ln>
        </p:spPr>
      </p:cxnSp>
      <p:sp>
        <p:nvSpPr>
          <p:cNvPr id="628" name="Google Shape;628;p32"/>
          <p:cNvSpPr txBox="1"/>
          <p:nvPr/>
        </p:nvSpPr>
        <p:spPr>
          <a:xfrm>
            <a:off x="5791200" y="0"/>
            <a:ext cx="3352800" cy="1066800"/>
          </a:xfrm>
          <a:prstGeom prst="rect">
            <a:avLst/>
          </a:prstGeom>
          <a:solidFill>
            <a:srgbClr val="6600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rPr b="1" i="0" lang="en-US" sz="1800" u="none">
                <a:solidFill>
                  <a:srgbClr val="FFFFFF"/>
                </a:solidFill>
                <a:latin typeface="Verdana"/>
                <a:ea typeface="Verdana"/>
                <a:cs typeface="Verdana"/>
                <a:sym typeface="Verdana"/>
              </a:rPr>
              <a:t>TÍNH CHẤT CỦA KTTT</a:t>
            </a:r>
            <a:endParaRPr/>
          </a:p>
          <a:p>
            <a:pPr indent="0" lvl="0" marL="0" marR="0" rtl="0" algn="ctr">
              <a:lnSpc>
                <a:spcPct val="100000"/>
              </a:lnSpc>
              <a:spcBef>
                <a:spcPts val="0"/>
              </a:spcBef>
              <a:spcAft>
                <a:spcPts val="0"/>
              </a:spcAft>
              <a:buClr>
                <a:srgbClr val="FFFFFF"/>
              </a:buClr>
              <a:buSzPts val="1800"/>
              <a:buFont typeface="Verdana"/>
              <a:buNone/>
            </a:pPr>
            <a:r>
              <a:rPr b="1" i="0" lang="en-US" sz="1800" u="none">
                <a:solidFill>
                  <a:srgbClr val="FFFFFF"/>
                </a:solidFill>
                <a:latin typeface="Verdana"/>
                <a:ea typeface="Verdana"/>
                <a:cs typeface="Verdana"/>
                <a:sym typeface="Verdana"/>
              </a:rPr>
              <a:t>DO TÍNH CHẤT CSHT </a:t>
            </a:r>
            <a:endParaRPr/>
          </a:p>
          <a:p>
            <a:pPr indent="0" lvl="0" marL="0" marR="0" rtl="0" algn="ctr">
              <a:lnSpc>
                <a:spcPct val="100000"/>
              </a:lnSpc>
              <a:spcBef>
                <a:spcPts val="0"/>
              </a:spcBef>
              <a:spcAft>
                <a:spcPts val="0"/>
              </a:spcAft>
              <a:buClr>
                <a:srgbClr val="FFFFFF"/>
              </a:buClr>
              <a:buSzPts val="1800"/>
              <a:buFont typeface="Verdana"/>
              <a:buNone/>
            </a:pPr>
            <a:r>
              <a:rPr b="1" i="0" lang="en-US" sz="1800" u="none">
                <a:solidFill>
                  <a:srgbClr val="FFFFFF"/>
                </a:solidFill>
                <a:latin typeface="Verdana"/>
                <a:ea typeface="Verdana"/>
                <a:cs typeface="Verdana"/>
                <a:sym typeface="Verdana"/>
              </a:rPr>
              <a:t>QUYẾT ĐỊNH</a:t>
            </a:r>
            <a:endParaRPr/>
          </a:p>
        </p:txBody>
      </p:sp>
      <p:sp>
        <p:nvSpPr>
          <p:cNvPr id="629" name="Google Shape;629;p32"/>
          <p:cNvSpPr txBox="1"/>
          <p:nvPr/>
        </p:nvSpPr>
        <p:spPr>
          <a:xfrm>
            <a:off x="5791200" y="1143000"/>
            <a:ext cx="3311525" cy="1511300"/>
          </a:xfrm>
          <a:prstGeom prst="rect">
            <a:avLst/>
          </a:prstGeom>
          <a:blipFill rotWithShape="1">
            <a:blip r:embed="rId3">
              <a:alphaModFix/>
            </a:blip>
            <a:stretch>
              <a:fillRect b="0" l="0" r="0" t="0"/>
            </a:stretch>
          </a:blipFill>
          <a:ln cap="flat" cmpd="sng" w="9525">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Verdana"/>
              <a:buNone/>
            </a:pPr>
            <a:r>
              <a:t/>
            </a:r>
            <a:endParaRPr b="0" i="0" sz="1800" u="none">
              <a:solidFill>
                <a:srgbClr val="FFFF99"/>
              </a:solidFill>
              <a:latin typeface="Verdana"/>
              <a:ea typeface="Verdana"/>
              <a:cs typeface="Verdana"/>
              <a:sym typeface="Verdana"/>
            </a:endParaRPr>
          </a:p>
          <a:p>
            <a:pPr indent="0" lvl="0" marL="0" marR="0" rtl="0" algn="ctr">
              <a:lnSpc>
                <a:spcPct val="100000"/>
              </a:lnSpc>
              <a:spcBef>
                <a:spcPts val="0"/>
              </a:spcBef>
              <a:spcAft>
                <a:spcPts val="0"/>
              </a:spcAft>
              <a:buClr>
                <a:srgbClr val="5C1F00"/>
              </a:buClr>
              <a:buSzPts val="1800"/>
              <a:buFont typeface="Verdana"/>
              <a:buNone/>
            </a:pPr>
            <a:r>
              <a:rPr b="1" i="0" lang="en-US" sz="1800" u="none">
                <a:solidFill>
                  <a:srgbClr val="5C1F00"/>
                </a:solidFill>
                <a:latin typeface="Verdana"/>
                <a:ea typeface="Verdana"/>
                <a:cs typeface="Verdana"/>
                <a:sym typeface="Verdana"/>
              </a:rPr>
              <a:t>TRONG XH CÓ GIAI CẤP</a:t>
            </a:r>
            <a:endParaRPr/>
          </a:p>
          <a:p>
            <a:pPr indent="0" lvl="0" marL="0" marR="0" rtl="0" algn="ctr">
              <a:lnSpc>
                <a:spcPct val="100000"/>
              </a:lnSpc>
              <a:spcBef>
                <a:spcPts val="0"/>
              </a:spcBef>
              <a:spcAft>
                <a:spcPts val="0"/>
              </a:spcAft>
              <a:buClr>
                <a:srgbClr val="5C1F00"/>
              </a:buClr>
              <a:buSzPts val="1800"/>
              <a:buFont typeface="Verdana"/>
              <a:buNone/>
            </a:pPr>
            <a:r>
              <a:rPr b="1" i="0" lang="en-US" sz="1800" u="none">
                <a:solidFill>
                  <a:srgbClr val="5C1F00"/>
                </a:solidFill>
                <a:latin typeface="Verdana"/>
                <a:ea typeface="Verdana"/>
                <a:cs typeface="Verdana"/>
                <a:sym typeface="Verdana"/>
              </a:rPr>
              <a:t>GC NÀO THỐNG TRỊ </a:t>
            </a:r>
            <a:endParaRPr/>
          </a:p>
          <a:p>
            <a:pPr indent="0" lvl="0" marL="0" marR="0" rtl="0" algn="ctr">
              <a:lnSpc>
                <a:spcPct val="100000"/>
              </a:lnSpc>
              <a:spcBef>
                <a:spcPts val="0"/>
              </a:spcBef>
              <a:spcAft>
                <a:spcPts val="0"/>
              </a:spcAft>
              <a:buClr>
                <a:srgbClr val="5C1F00"/>
              </a:buClr>
              <a:buSzPts val="1800"/>
              <a:buFont typeface="Verdana"/>
              <a:buNone/>
            </a:pPr>
            <a:r>
              <a:rPr b="1" i="0" lang="en-US" sz="1800" u="none">
                <a:solidFill>
                  <a:srgbClr val="5C1F00"/>
                </a:solidFill>
                <a:latin typeface="Verdana"/>
                <a:ea typeface="Verdana"/>
                <a:cs typeface="Verdana"/>
                <a:sym typeface="Verdana"/>
              </a:rPr>
              <a:t>VỀ  KINH TẾ </a:t>
            </a:r>
            <a:endParaRPr/>
          </a:p>
          <a:p>
            <a:pPr indent="0" lvl="0" marL="0" marR="0" rtl="0" algn="ctr">
              <a:lnSpc>
                <a:spcPct val="100000"/>
              </a:lnSpc>
              <a:spcBef>
                <a:spcPts val="0"/>
              </a:spcBef>
              <a:spcAft>
                <a:spcPts val="0"/>
              </a:spcAft>
              <a:buClr>
                <a:srgbClr val="5C1F00"/>
              </a:buClr>
              <a:buSzPts val="1800"/>
              <a:buFont typeface="Verdana"/>
              <a:buNone/>
            </a:pPr>
            <a:r>
              <a:rPr b="1" i="0" lang="en-US" sz="1800" u="none">
                <a:solidFill>
                  <a:srgbClr val="5C1F00"/>
                </a:solidFill>
                <a:latin typeface="Verdana"/>
                <a:ea typeface="Verdana"/>
                <a:cs typeface="Verdana"/>
                <a:sym typeface="Verdana"/>
              </a:rPr>
              <a:t>SẼ THỐNG TRỊ</a:t>
            </a:r>
            <a:endParaRPr/>
          </a:p>
          <a:p>
            <a:pPr indent="0" lvl="0" marL="0" marR="0" rtl="0" algn="ctr">
              <a:lnSpc>
                <a:spcPct val="100000"/>
              </a:lnSpc>
              <a:spcBef>
                <a:spcPts val="0"/>
              </a:spcBef>
              <a:spcAft>
                <a:spcPts val="0"/>
              </a:spcAft>
              <a:buClr>
                <a:srgbClr val="5C1F00"/>
              </a:buClr>
              <a:buSzPts val="1800"/>
              <a:buFont typeface="Verdana"/>
              <a:buNone/>
            </a:pPr>
            <a:r>
              <a:rPr b="1" i="0" lang="en-US" sz="1800" u="none">
                <a:solidFill>
                  <a:srgbClr val="5C1F00"/>
                </a:solidFill>
                <a:latin typeface="Verdana"/>
                <a:ea typeface="Verdana"/>
                <a:cs typeface="Verdana"/>
                <a:sym typeface="Verdana"/>
              </a:rPr>
              <a:t>VỀ CHÍNH TRỊ - XÃ HỘI</a:t>
            </a:r>
            <a:endParaRPr/>
          </a:p>
          <a:p>
            <a:pPr indent="0" lvl="0" marL="0" marR="0" rtl="0" algn="l">
              <a:lnSpc>
                <a:spcPct val="100000"/>
              </a:lnSpc>
              <a:spcBef>
                <a:spcPts val="0"/>
              </a:spcBef>
              <a:spcAft>
                <a:spcPts val="0"/>
              </a:spcAft>
              <a:buNone/>
            </a:pPr>
            <a:r>
              <a:t/>
            </a:r>
            <a:endParaRPr b="1" i="0" sz="1800" u="none">
              <a:solidFill>
                <a:srgbClr val="5C1F00"/>
              </a:solidFill>
              <a:latin typeface="Verdana"/>
              <a:ea typeface="Verdana"/>
              <a:cs typeface="Verdana"/>
              <a:sym typeface="Verdana"/>
            </a:endParaRPr>
          </a:p>
        </p:txBody>
      </p:sp>
      <p:sp>
        <p:nvSpPr>
          <p:cNvPr id="630" name="Google Shape;630;p32"/>
          <p:cNvSpPr txBox="1"/>
          <p:nvPr/>
        </p:nvSpPr>
        <p:spPr>
          <a:xfrm>
            <a:off x="5832475" y="2743200"/>
            <a:ext cx="3311525" cy="1328737"/>
          </a:xfrm>
          <a:prstGeom prst="rect">
            <a:avLst/>
          </a:prstGeom>
          <a:solidFill>
            <a:srgbClr val="6600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rPr b="1" i="0" lang="en-US" sz="1800" u="none">
                <a:solidFill>
                  <a:srgbClr val="FFFFFF"/>
                </a:solidFill>
                <a:latin typeface="Verdana"/>
                <a:ea typeface="Verdana"/>
                <a:cs typeface="Verdana"/>
                <a:sym typeface="Verdana"/>
              </a:rPr>
              <a:t>CÁC MÂU THUẪN KINH TẾ </a:t>
            </a:r>
            <a:endParaRPr/>
          </a:p>
          <a:p>
            <a:pPr indent="0" lvl="0" marL="0" marR="0" rtl="0" algn="ctr">
              <a:lnSpc>
                <a:spcPct val="100000"/>
              </a:lnSpc>
              <a:spcBef>
                <a:spcPts val="0"/>
              </a:spcBef>
              <a:spcAft>
                <a:spcPts val="0"/>
              </a:spcAft>
              <a:buClr>
                <a:srgbClr val="FFFFFF"/>
              </a:buClr>
              <a:buSzPts val="1800"/>
              <a:buFont typeface="Verdana"/>
              <a:buNone/>
            </a:pPr>
            <a:r>
              <a:rPr b="1" i="0" lang="en-US" sz="1800" u="none">
                <a:solidFill>
                  <a:srgbClr val="FFFFFF"/>
                </a:solidFill>
                <a:latin typeface="Verdana"/>
                <a:ea typeface="Verdana"/>
                <a:cs typeface="Verdana"/>
                <a:sym typeface="Verdana"/>
              </a:rPr>
              <a:t>QUYẾT ĐỊNH MÂU THUẪN </a:t>
            </a:r>
            <a:endParaRPr/>
          </a:p>
          <a:p>
            <a:pPr indent="0" lvl="0" marL="0" marR="0" rtl="0" algn="ctr">
              <a:lnSpc>
                <a:spcPct val="100000"/>
              </a:lnSpc>
              <a:spcBef>
                <a:spcPts val="0"/>
              </a:spcBef>
              <a:spcAft>
                <a:spcPts val="0"/>
              </a:spcAft>
              <a:buClr>
                <a:srgbClr val="FFFFFF"/>
              </a:buClr>
              <a:buSzPts val="1800"/>
              <a:buFont typeface="Verdana"/>
              <a:buNone/>
            </a:pPr>
            <a:r>
              <a:rPr b="1" i="0" lang="en-US" sz="1800" u="none">
                <a:solidFill>
                  <a:srgbClr val="FFFFFF"/>
                </a:solidFill>
                <a:latin typeface="Verdana"/>
                <a:ea typeface="Verdana"/>
                <a:cs typeface="Verdana"/>
                <a:sym typeface="Verdana"/>
              </a:rPr>
              <a:t>VỀ CHÍNH TRỊ - XÃ HỘI.</a:t>
            </a:r>
            <a:endParaRPr/>
          </a:p>
        </p:txBody>
      </p:sp>
      <p:sp>
        <p:nvSpPr>
          <p:cNvPr id="631" name="Google Shape;631;p32"/>
          <p:cNvSpPr txBox="1"/>
          <p:nvPr/>
        </p:nvSpPr>
        <p:spPr>
          <a:xfrm>
            <a:off x="5791200" y="4438650"/>
            <a:ext cx="3352800" cy="1123950"/>
          </a:xfrm>
          <a:prstGeom prst="rect">
            <a:avLst/>
          </a:prstGeom>
          <a:blipFill rotWithShape="1">
            <a:blip r:embed="rId4">
              <a:alphaModFix/>
            </a:blip>
            <a:stretch>
              <a:fillRect b="0" l="0" r="0" t="0"/>
            </a:stretch>
          </a:blip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rPr b="1" i="0" lang="en-US" sz="1800" u="none">
                <a:solidFill>
                  <a:srgbClr val="FFFFFF"/>
                </a:solidFill>
                <a:latin typeface="Verdana"/>
                <a:ea typeface="Verdana"/>
                <a:cs typeface="Verdana"/>
                <a:sym typeface="Verdana"/>
              </a:rPr>
              <a:t>THAY ĐỔI NGAY TRONG </a:t>
            </a:r>
            <a:endParaRPr/>
          </a:p>
          <a:p>
            <a:pPr indent="0" lvl="0" marL="0" marR="0" rtl="0" algn="ctr">
              <a:lnSpc>
                <a:spcPct val="100000"/>
              </a:lnSpc>
              <a:spcBef>
                <a:spcPts val="0"/>
              </a:spcBef>
              <a:spcAft>
                <a:spcPts val="0"/>
              </a:spcAft>
              <a:buClr>
                <a:srgbClr val="FFFFFF"/>
              </a:buClr>
              <a:buSzPts val="1800"/>
              <a:buFont typeface="Verdana"/>
              <a:buNone/>
            </a:pPr>
            <a:r>
              <a:rPr b="1" i="0" lang="en-US" sz="1800" u="none">
                <a:solidFill>
                  <a:srgbClr val="FFFFFF"/>
                </a:solidFill>
                <a:latin typeface="Verdana"/>
                <a:ea typeface="Verdana"/>
                <a:cs typeface="Verdana"/>
                <a:sym typeface="Verdana"/>
              </a:rPr>
              <a:t>BẢN THÂN MỘT HTKT - XH</a:t>
            </a:r>
            <a:endParaRPr/>
          </a:p>
          <a:p>
            <a:pPr indent="0" lvl="0" marL="0" marR="0" rtl="0" algn="ctr">
              <a:lnSpc>
                <a:spcPct val="100000"/>
              </a:lnSpc>
              <a:spcBef>
                <a:spcPts val="0"/>
              </a:spcBef>
              <a:spcAft>
                <a:spcPts val="0"/>
              </a:spcAft>
              <a:buClr>
                <a:srgbClr val="FFFFFF"/>
              </a:buClr>
              <a:buSzPts val="1800"/>
              <a:buFont typeface="Verdana"/>
              <a:buNone/>
            </a:pPr>
            <a:r>
              <a:rPr b="1" i="0" lang="en-US" sz="1800" u="none">
                <a:solidFill>
                  <a:srgbClr val="FFFFFF"/>
                </a:solidFill>
                <a:latin typeface="Verdana"/>
                <a:ea typeface="Verdana"/>
                <a:cs typeface="Verdana"/>
                <a:sym typeface="Verdana"/>
              </a:rPr>
              <a:t>VÀ TỪ HTKT CŨ SANG MỚI</a:t>
            </a:r>
            <a:endParaRPr/>
          </a:p>
        </p:txBody>
      </p:sp>
      <p:sp>
        <p:nvSpPr>
          <p:cNvPr id="632" name="Google Shape;632;p32"/>
          <p:cNvSpPr txBox="1"/>
          <p:nvPr/>
        </p:nvSpPr>
        <p:spPr>
          <a:xfrm>
            <a:off x="5791200" y="5734050"/>
            <a:ext cx="3352800" cy="1123950"/>
          </a:xfrm>
          <a:prstGeom prst="rect">
            <a:avLst/>
          </a:prstGeom>
          <a:solidFill>
            <a:srgbClr val="00206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rPr b="1" i="0" lang="en-US" sz="1800" u="none">
                <a:solidFill>
                  <a:srgbClr val="FFFFFF"/>
                </a:solidFill>
                <a:latin typeface="Verdana"/>
                <a:ea typeface="Verdana"/>
                <a:cs typeface="Verdana"/>
                <a:sym typeface="Verdana"/>
              </a:rPr>
              <a:t>SỰ THAY ĐỔI CỦA KTTT </a:t>
            </a:r>
            <a:endParaRPr/>
          </a:p>
          <a:p>
            <a:pPr indent="0" lvl="0" marL="0" marR="0" rtl="0" algn="ctr">
              <a:lnSpc>
                <a:spcPct val="100000"/>
              </a:lnSpc>
              <a:spcBef>
                <a:spcPts val="0"/>
              </a:spcBef>
              <a:spcAft>
                <a:spcPts val="0"/>
              </a:spcAft>
              <a:buClr>
                <a:srgbClr val="FFFFFF"/>
              </a:buClr>
              <a:buSzPts val="1800"/>
              <a:buFont typeface="Verdana"/>
              <a:buNone/>
            </a:pPr>
            <a:r>
              <a:rPr b="1" i="0" lang="en-US" sz="1800" u="none">
                <a:solidFill>
                  <a:srgbClr val="FFFFFF"/>
                </a:solidFill>
                <a:latin typeface="Verdana"/>
                <a:ea typeface="Verdana"/>
                <a:cs typeface="Verdana"/>
                <a:sym typeface="Verdana"/>
              </a:rPr>
              <a:t>RẤT ĐA DẠNG </a:t>
            </a:r>
            <a:endParaRPr/>
          </a:p>
          <a:p>
            <a:pPr indent="0" lvl="0" marL="0" marR="0" rtl="0" algn="ctr">
              <a:lnSpc>
                <a:spcPct val="100000"/>
              </a:lnSpc>
              <a:spcBef>
                <a:spcPts val="0"/>
              </a:spcBef>
              <a:spcAft>
                <a:spcPts val="0"/>
              </a:spcAft>
              <a:buClr>
                <a:srgbClr val="FFFFFF"/>
              </a:buClr>
              <a:buSzPts val="1800"/>
              <a:buFont typeface="Verdana"/>
              <a:buNone/>
            </a:pPr>
            <a:r>
              <a:rPr b="1" i="0" lang="en-US" sz="1800" u="none">
                <a:solidFill>
                  <a:srgbClr val="FFFFFF"/>
                </a:solidFill>
                <a:latin typeface="Verdana"/>
                <a:ea typeface="Verdana"/>
                <a:cs typeface="Verdana"/>
                <a:sym typeface="Verdana"/>
              </a:rPr>
              <a:t>VÀ CÓ TÍNH KẾ THỪA</a:t>
            </a:r>
            <a:endParaRPr/>
          </a:p>
        </p:txBody>
      </p:sp>
      <p:cxnSp>
        <p:nvCxnSpPr>
          <p:cNvPr id="633" name="Google Shape;633;p32"/>
          <p:cNvCxnSpPr/>
          <p:nvPr/>
        </p:nvCxnSpPr>
        <p:spPr>
          <a:xfrm flipH="1" rot="10800000">
            <a:off x="2362200" y="1828800"/>
            <a:ext cx="533400" cy="1905000"/>
          </a:xfrm>
          <a:prstGeom prst="straightConnector1">
            <a:avLst/>
          </a:prstGeom>
          <a:noFill/>
          <a:ln cap="flat" cmpd="sng" w="38100">
            <a:solidFill>
              <a:schemeClr val="dk1"/>
            </a:solidFill>
            <a:prstDash val="solid"/>
            <a:miter lim="800000"/>
            <a:headEnd len="med" w="med" type="none"/>
            <a:tailEnd len="med" w="med" type="triangle"/>
          </a:ln>
        </p:spPr>
      </p:cxnSp>
      <p:cxnSp>
        <p:nvCxnSpPr>
          <p:cNvPr id="634" name="Google Shape;634;p32"/>
          <p:cNvCxnSpPr/>
          <p:nvPr/>
        </p:nvCxnSpPr>
        <p:spPr>
          <a:xfrm>
            <a:off x="2362200" y="3733800"/>
            <a:ext cx="533400" cy="2286000"/>
          </a:xfrm>
          <a:prstGeom prst="straightConnector1">
            <a:avLst/>
          </a:prstGeom>
          <a:noFill/>
          <a:ln cap="flat" cmpd="sng" w="38100">
            <a:solidFill>
              <a:schemeClr val="dk1"/>
            </a:solidFill>
            <a:prstDash val="solid"/>
            <a:miter lim="800000"/>
            <a:headEnd len="med" w="med" type="none"/>
            <a:tailEnd len="med" w="med" type="triangle"/>
          </a:ln>
        </p:spPr>
      </p:cxnSp>
      <p:cxnSp>
        <p:nvCxnSpPr>
          <p:cNvPr id="635" name="Google Shape;635;p32"/>
          <p:cNvCxnSpPr/>
          <p:nvPr/>
        </p:nvCxnSpPr>
        <p:spPr>
          <a:xfrm>
            <a:off x="4495800" y="838200"/>
            <a:ext cx="1295400" cy="11112"/>
          </a:xfrm>
          <a:prstGeom prst="straightConnector1">
            <a:avLst/>
          </a:prstGeom>
          <a:noFill/>
          <a:ln cap="flat" cmpd="sng" w="38100">
            <a:solidFill>
              <a:schemeClr val="dk1"/>
            </a:solidFill>
            <a:prstDash val="solid"/>
            <a:miter lim="800000"/>
            <a:headEnd len="med" w="med" type="none"/>
            <a:tailEnd len="med" w="med" type="triangle"/>
          </a:ln>
        </p:spPr>
      </p:cxnSp>
      <p:cxnSp>
        <p:nvCxnSpPr>
          <p:cNvPr id="636" name="Google Shape;636;p32"/>
          <p:cNvCxnSpPr/>
          <p:nvPr/>
        </p:nvCxnSpPr>
        <p:spPr>
          <a:xfrm>
            <a:off x="4495800" y="1905000"/>
            <a:ext cx="1295400" cy="0"/>
          </a:xfrm>
          <a:prstGeom prst="straightConnector1">
            <a:avLst/>
          </a:prstGeom>
          <a:noFill/>
          <a:ln cap="flat" cmpd="sng" w="38100">
            <a:solidFill>
              <a:schemeClr val="dk1"/>
            </a:solidFill>
            <a:prstDash val="solid"/>
            <a:miter lim="800000"/>
            <a:headEnd len="med" w="med" type="none"/>
            <a:tailEnd len="med" w="med" type="triangle"/>
          </a:ln>
        </p:spPr>
      </p:cxnSp>
      <p:cxnSp>
        <p:nvCxnSpPr>
          <p:cNvPr id="637" name="Google Shape;637;p32"/>
          <p:cNvCxnSpPr/>
          <p:nvPr/>
        </p:nvCxnSpPr>
        <p:spPr>
          <a:xfrm>
            <a:off x="4495800" y="3200400"/>
            <a:ext cx="1295400" cy="0"/>
          </a:xfrm>
          <a:prstGeom prst="straightConnector1">
            <a:avLst/>
          </a:prstGeom>
          <a:noFill/>
          <a:ln cap="flat" cmpd="sng" w="38100">
            <a:solidFill>
              <a:schemeClr val="dk1"/>
            </a:solidFill>
            <a:prstDash val="solid"/>
            <a:miter lim="800000"/>
            <a:headEnd len="med" w="med" type="none"/>
            <a:tailEnd len="med" w="med" type="triangle"/>
          </a:ln>
        </p:spPr>
      </p:cxnSp>
      <p:cxnSp>
        <p:nvCxnSpPr>
          <p:cNvPr id="638" name="Google Shape;638;p32"/>
          <p:cNvCxnSpPr/>
          <p:nvPr/>
        </p:nvCxnSpPr>
        <p:spPr>
          <a:xfrm>
            <a:off x="4495800" y="6248400"/>
            <a:ext cx="1295400" cy="0"/>
          </a:xfrm>
          <a:prstGeom prst="straightConnector1">
            <a:avLst/>
          </a:prstGeom>
          <a:noFill/>
          <a:ln cap="flat" cmpd="sng" w="38100">
            <a:solidFill>
              <a:schemeClr val="dk1"/>
            </a:solidFill>
            <a:prstDash val="solid"/>
            <a:miter lim="800000"/>
            <a:headEnd len="med" w="med" type="none"/>
            <a:tailEnd len="med" w="med" type="triangle"/>
          </a:ln>
        </p:spPr>
      </p:cxnSp>
      <p:cxnSp>
        <p:nvCxnSpPr>
          <p:cNvPr id="639" name="Google Shape;639;p32"/>
          <p:cNvCxnSpPr/>
          <p:nvPr/>
        </p:nvCxnSpPr>
        <p:spPr>
          <a:xfrm>
            <a:off x="4495800" y="4876800"/>
            <a:ext cx="1295400" cy="0"/>
          </a:xfrm>
          <a:prstGeom prst="straightConnector1">
            <a:avLst/>
          </a:prstGeom>
          <a:noFill/>
          <a:ln cap="flat" cmpd="sng" w="38100">
            <a:solidFill>
              <a:schemeClr val="dk1"/>
            </a:solidFill>
            <a:prstDash val="solid"/>
            <a:miter lim="800000"/>
            <a:headEnd len="med" w="med" type="none"/>
            <a:tailEnd len="med" w="med" type="triangle"/>
          </a:ln>
        </p:spPr>
      </p:cxnSp>
      <p:cxnSp>
        <p:nvCxnSpPr>
          <p:cNvPr id="640" name="Google Shape;640;p32"/>
          <p:cNvCxnSpPr/>
          <p:nvPr/>
        </p:nvCxnSpPr>
        <p:spPr>
          <a:xfrm>
            <a:off x="17462" y="1485900"/>
            <a:ext cx="2195512" cy="0"/>
          </a:xfrm>
          <a:prstGeom prst="straightConnector1">
            <a:avLst/>
          </a:prstGeom>
          <a:noFill/>
          <a:ln cap="flat" cmpd="sng" w="38100">
            <a:solidFill>
              <a:schemeClr val="dk1"/>
            </a:solidFill>
            <a:prstDash val="solid"/>
            <a:miter lim="800000"/>
            <a:headEnd len="med" w="med" type="none"/>
            <a:tailEnd len="med" w="med" type="none"/>
          </a:ln>
        </p:spPr>
      </p:cxnSp>
      <p:cxnSp>
        <p:nvCxnSpPr>
          <p:cNvPr id="641" name="Google Shape;641;p32"/>
          <p:cNvCxnSpPr/>
          <p:nvPr/>
        </p:nvCxnSpPr>
        <p:spPr>
          <a:xfrm>
            <a:off x="1133475" y="838200"/>
            <a:ext cx="1152525" cy="647700"/>
          </a:xfrm>
          <a:prstGeom prst="straightConnector1">
            <a:avLst/>
          </a:prstGeom>
          <a:noFill/>
          <a:ln cap="flat" cmpd="sng" w="38100">
            <a:solidFill>
              <a:schemeClr val="dk1"/>
            </a:solidFill>
            <a:prstDash val="solid"/>
            <a:miter lim="800000"/>
            <a:headEnd len="med" w="med" type="none"/>
            <a:tailEnd len="med" w="med" type="triangle"/>
          </a:ln>
        </p:spPr>
      </p:cxnSp>
      <p:cxnSp>
        <p:nvCxnSpPr>
          <p:cNvPr id="642" name="Google Shape;642;p32"/>
          <p:cNvCxnSpPr/>
          <p:nvPr/>
        </p:nvCxnSpPr>
        <p:spPr>
          <a:xfrm flipH="1">
            <a:off x="17462" y="838200"/>
            <a:ext cx="1150937" cy="647700"/>
          </a:xfrm>
          <a:prstGeom prst="straightConnector1">
            <a:avLst/>
          </a:prstGeom>
          <a:noFill/>
          <a:ln cap="flat" cmpd="sng" w="38100">
            <a:solidFill>
              <a:schemeClr val="dk1"/>
            </a:solidFill>
            <a:prstDash val="solid"/>
            <a:miter lim="800000"/>
            <a:headEnd len="med" w="med" type="none"/>
            <a:tailEnd len="med" w="med" type="triangle"/>
          </a:ln>
        </p:spPr>
      </p:cxnSp>
      <p:sp>
        <p:nvSpPr>
          <p:cNvPr id="643" name="Google Shape;643;p32"/>
          <p:cNvSpPr txBox="1"/>
          <p:nvPr/>
        </p:nvSpPr>
        <p:spPr>
          <a:xfrm>
            <a:off x="168275" y="4343400"/>
            <a:ext cx="1905000" cy="22098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2000"/>
              <a:buFont typeface="Verdana"/>
              <a:buNone/>
            </a:pPr>
            <a:r>
              <a:rPr b="1" i="0" lang="en-US" sz="2000" u="none">
                <a:solidFill>
                  <a:srgbClr val="0D0D0D"/>
                </a:solidFill>
                <a:latin typeface="Verdana"/>
                <a:ea typeface="Verdana"/>
                <a:cs typeface="Verdana"/>
                <a:sym typeface="Verdana"/>
              </a:rPr>
              <a:t>CƠ SỞ </a:t>
            </a:r>
            <a:endParaRPr/>
          </a:p>
          <a:p>
            <a:pPr indent="0" lvl="0" marL="0" marR="0" rtl="0" algn="ctr">
              <a:lnSpc>
                <a:spcPct val="100000"/>
              </a:lnSpc>
              <a:spcBef>
                <a:spcPts val="0"/>
              </a:spcBef>
              <a:spcAft>
                <a:spcPts val="0"/>
              </a:spcAft>
              <a:buClr>
                <a:srgbClr val="0D0D0D"/>
              </a:buClr>
              <a:buSzPts val="2000"/>
              <a:buFont typeface="Verdana"/>
              <a:buNone/>
            </a:pPr>
            <a:r>
              <a:rPr b="1" i="0" lang="en-US" sz="2000" u="none">
                <a:solidFill>
                  <a:srgbClr val="0D0D0D"/>
                </a:solidFill>
                <a:latin typeface="Verdana"/>
                <a:ea typeface="Verdana"/>
                <a:cs typeface="Verdana"/>
                <a:sym typeface="Verdana"/>
              </a:rPr>
              <a:t>HẠ TẦNG</a:t>
            </a:r>
            <a:endParaRPr/>
          </a:p>
        </p:txBody>
      </p:sp>
      <p:sp>
        <p:nvSpPr>
          <p:cNvPr id="644" name="Google Shape;644;p32"/>
          <p:cNvSpPr txBox="1"/>
          <p:nvPr/>
        </p:nvSpPr>
        <p:spPr>
          <a:xfrm>
            <a:off x="152400" y="1524000"/>
            <a:ext cx="1905000" cy="2819400"/>
          </a:xfrm>
          <a:prstGeom prst="rect">
            <a:avLst/>
          </a:prstGeom>
          <a:solidFill>
            <a:srgbClr val="00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Verdana"/>
              <a:buNone/>
            </a:pPr>
            <a:r>
              <a:rPr b="1" i="0" lang="en-US" sz="2000" u="none">
                <a:solidFill>
                  <a:srgbClr val="000000"/>
                </a:solidFill>
                <a:latin typeface="Verdana"/>
                <a:ea typeface="Verdana"/>
                <a:cs typeface="Verdana"/>
                <a:sym typeface="Verdana"/>
              </a:rPr>
              <a:t>KIẾN TRÚC </a:t>
            </a:r>
            <a:endParaRPr/>
          </a:p>
          <a:p>
            <a:pPr indent="0" lvl="0" marL="0" marR="0" rtl="0" algn="ctr">
              <a:lnSpc>
                <a:spcPct val="100000"/>
              </a:lnSpc>
              <a:spcBef>
                <a:spcPts val="0"/>
              </a:spcBef>
              <a:spcAft>
                <a:spcPts val="0"/>
              </a:spcAft>
              <a:buClr>
                <a:srgbClr val="000000"/>
              </a:buClr>
              <a:buSzPts val="2000"/>
              <a:buFont typeface="Verdana"/>
              <a:buNone/>
            </a:pPr>
            <a:r>
              <a:rPr b="1" i="0" lang="en-US" sz="2000" u="none">
                <a:solidFill>
                  <a:srgbClr val="000000"/>
                </a:solidFill>
                <a:latin typeface="Verdana"/>
                <a:ea typeface="Verdana"/>
                <a:cs typeface="Verdana"/>
                <a:sym typeface="Verdana"/>
              </a:rPr>
              <a:t>THƯỢNG</a:t>
            </a:r>
            <a:endParaRPr/>
          </a:p>
          <a:p>
            <a:pPr indent="0" lvl="0" marL="0" marR="0" rtl="0" algn="ctr">
              <a:lnSpc>
                <a:spcPct val="100000"/>
              </a:lnSpc>
              <a:spcBef>
                <a:spcPts val="0"/>
              </a:spcBef>
              <a:spcAft>
                <a:spcPts val="0"/>
              </a:spcAft>
              <a:buClr>
                <a:srgbClr val="000000"/>
              </a:buClr>
              <a:buSzPts val="2000"/>
              <a:buFont typeface="Verdana"/>
              <a:buNone/>
            </a:pPr>
            <a:r>
              <a:rPr b="1" i="0" lang="en-US" sz="2000" u="none">
                <a:solidFill>
                  <a:srgbClr val="000000"/>
                </a:solidFill>
                <a:latin typeface="Verdana"/>
                <a:ea typeface="Verdana"/>
                <a:cs typeface="Verdana"/>
                <a:sym typeface="Verdana"/>
              </a:rPr>
              <a:t>TẦNG</a:t>
            </a:r>
            <a:endParaRPr/>
          </a:p>
        </p:txBody>
      </p:sp>
      <p:sp>
        <p:nvSpPr>
          <p:cNvPr id="645" name="Google Shape;645;p32"/>
          <p:cNvSpPr txBox="1"/>
          <p:nvPr/>
        </p:nvSpPr>
        <p:spPr>
          <a:xfrm>
            <a:off x="2895600" y="762000"/>
            <a:ext cx="1584325" cy="28194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800"/>
              <a:buFont typeface="Verdana"/>
              <a:buNone/>
            </a:pPr>
            <a:r>
              <a:rPr b="1" i="0" lang="en-US" sz="1800" u="none">
                <a:solidFill>
                  <a:srgbClr val="0D0D0D"/>
                </a:solidFill>
                <a:latin typeface="Verdana"/>
                <a:ea typeface="Verdana"/>
                <a:cs typeface="Verdana"/>
                <a:sym typeface="Verdana"/>
              </a:rPr>
              <a:t>CSHTSẼ </a:t>
            </a:r>
            <a:endParaRPr/>
          </a:p>
          <a:p>
            <a:pPr indent="0" lvl="0" marL="0" marR="0" rtl="0" algn="ctr">
              <a:lnSpc>
                <a:spcPct val="100000"/>
              </a:lnSpc>
              <a:spcBef>
                <a:spcPts val="0"/>
              </a:spcBef>
              <a:spcAft>
                <a:spcPts val="0"/>
              </a:spcAft>
              <a:buClr>
                <a:srgbClr val="0D0D0D"/>
              </a:buClr>
              <a:buSzPts val="1800"/>
              <a:buFont typeface="Verdana"/>
              <a:buNone/>
            </a:pPr>
            <a:r>
              <a:rPr b="1" i="0" lang="en-US" sz="1800" u="none">
                <a:solidFill>
                  <a:srgbClr val="0D0D0D"/>
                </a:solidFill>
                <a:latin typeface="Verdana"/>
                <a:ea typeface="Verdana"/>
                <a:cs typeface="Verdana"/>
                <a:sym typeface="Verdana"/>
              </a:rPr>
              <a:t>HÌNHTHÀNH</a:t>
            </a:r>
            <a:endParaRPr/>
          </a:p>
          <a:p>
            <a:pPr indent="0" lvl="0" marL="0" marR="0" rtl="0" algn="ctr">
              <a:lnSpc>
                <a:spcPct val="100000"/>
              </a:lnSpc>
              <a:spcBef>
                <a:spcPts val="0"/>
              </a:spcBef>
              <a:spcAft>
                <a:spcPts val="0"/>
              </a:spcAft>
              <a:buClr>
                <a:srgbClr val="0D0D0D"/>
              </a:buClr>
              <a:buSzPts val="1800"/>
              <a:buFont typeface="Verdana"/>
              <a:buNone/>
            </a:pPr>
            <a:r>
              <a:rPr b="1" i="0" lang="en-US" sz="1800" u="none">
                <a:solidFill>
                  <a:srgbClr val="0D0D0D"/>
                </a:solidFill>
                <a:latin typeface="Verdana"/>
                <a:ea typeface="Verdana"/>
                <a:cs typeface="Verdana"/>
                <a:sym typeface="Verdana"/>
              </a:rPr>
              <a:t>MỘT KTTT</a:t>
            </a:r>
            <a:endParaRPr/>
          </a:p>
          <a:p>
            <a:pPr indent="0" lvl="0" marL="0" marR="0" rtl="0" algn="ctr">
              <a:lnSpc>
                <a:spcPct val="100000"/>
              </a:lnSpc>
              <a:spcBef>
                <a:spcPts val="0"/>
              </a:spcBef>
              <a:spcAft>
                <a:spcPts val="0"/>
              </a:spcAft>
              <a:buClr>
                <a:srgbClr val="0D0D0D"/>
              </a:buClr>
              <a:buSzPts val="1800"/>
              <a:buFont typeface="Verdana"/>
              <a:buNone/>
            </a:pPr>
            <a:r>
              <a:rPr b="1" i="0" lang="en-US" sz="1800" u="none">
                <a:solidFill>
                  <a:srgbClr val="0D0D0D"/>
                </a:solidFill>
                <a:latin typeface="Verdana"/>
                <a:ea typeface="Verdana"/>
                <a:cs typeface="Verdana"/>
                <a:sym typeface="Verdana"/>
              </a:rPr>
              <a:t>TƯƠNG ỨNG</a:t>
            </a:r>
            <a:endParaRPr/>
          </a:p>
          <a:p>
            <a:pPr indent="0" lvl="0" marL="0" marR="0" rtl="0" algn="l">
              <a:lnSpc>
                <a:spcPct val="100000"/>
              </a:lnSpc>
              <a:spcBef>
                <a:spcPts val="0"/>
              </a:spcBef>
              <a:spcAft>
                <a:spcPts val="0"/>
              </a:spcAft>
              <a:buNone/>
            </a:pPr>
            <a:r>
              <a:t/>
            </a:r>
            <a:endParaRPr b="1" i="0" sz="1800" u="none">
              <a:solidFill>
                <a:srgbClr val="0D0D0D"/>
              </a:solidFill>
              <a:latin typeface="Verdana"/>
              <a:ea typeface="Verdana"/>
              <a:cs typeface="Verdana"/>
              <a:sym typeface="Verdana"/>
            </a:endParaRPr>
          </a:p>
        </p:txBody>
      </p:sp>
      <p:sp>
        <p:nvSpPr>
          <p:cNvPr id="646" name="Google Shape;646;p32"/>
          <p:cNvSpPr txBox="1"/>
          <p:nvPr/>
        </p:nvSpPr>
        <p:spPr>
          <a:xfrm>
            <a:off x="2895600" y="4038600"/>
            <a:ext cx="1584325" cy="28194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Verdana"/>
              <a:buNone/>
            </a:pPr>
            <a:r>
              <a:t/>
            </a:r>
            <a:endParaRPr b="1" i="0" sz="1800" u="none">
              <a:solidFill>
                <a:srgbClr val="0D0D0D"/>
              </a:solidFill>
              <a:latin typeface="Verdana"/>
              <a:ea typeface="Verdana"/>
              <a:cs typeface="Verdana"/>
              <a:sym typeface="Verdana"/>
            </a:endParaRPr>
          </a:p>
          <a:p>
            <a:pPr indent="0" lvl="0" marL="0" marR="0" rtl="0" algn="ctr">
              <a:lnSpc>
                <a:spcPct val="100000"/>
              </a:lnSpc>
              <a:spcBef>
                <a:spcPts val="0"/>
              </a:spcBef>
              <a:spcAft>
                <a:spcPts val="0"/>
              </a:spcAft>
              <a:buClr>
                <a:srgbClr val="0D0D0D"/>
              </a:buClr>
              <a:buSzPts val="1800"/>
              <a:buFont typeface="Verdana"/>
              <a:buNone/>
            </a:pPr>
            <a:r>
              <a:rPr b="1" i="0" lang="en-US" sz="1800" u="none">
                <a:solidFill>
                  <a:srgbClr val="0D0D0D"/>
                </a:solidFill>
                <a:latin typeface="Verdana"/>
                <a:ea typeface="Verdana"/>
                <a:cs typeface="Verdana"/>
                <a:sym typeface="Verdana"/>
              </a:rPr>
              <a:t>CSHT </a:t>
            </a:r>
            <a:endParaRPr/>
          </a:p>
          <a:p>
            <a:pPr indent="0" lvl="0" marL="0" marR="0" rtl="0" algn="ctr">
              <a:lnSpc>
                <a:spcPct val="100000"/>
              </a:lnSpc>
              <a:spcBef>
                <a:spcPts val="0"/>
              </a:spcBef>
              <a:spcAft>
                <a:spcPts val="0"/>
              </a:spcAft>
              <a:buClr>
                <a:srgbClr val="0D0D0D"/>
              </a:buClr>
              <a:buSzPts val="1800"/>
              <a:buFont typeface="Verdana"/>
              <a:buNone/>
            </a:pPr>
            <a:r>
              <a:rPr b="1" i="0" lang="en-US" sz="1800" u="none">
                <a:solidFill>
                  <a:srgbClr val="0D0D0D"/>
                </a:solidFill>
                <a:latin typeface="Verdana"/>
                <a:ea typeface="Verdana"/>
                <a:cs typeface="Verdana"/>
                <a:sym typeface="Verdana"/>
              </a:rPr>
              <a:t>THAY ĐỔI </a:t>
            </a:r>
            <a:endParaRPr/>
          </a:p>
          <a:p>
            <a:pPr indent="0" lvl="0" marL="0" marR="0" rtl="0" algn="ctr">
              <a:lnSpc>
                <a:spcPct val="100000"/>
              </a:lnSpc>
              <a:spcBef>
                <a:spcPts val="0"/>
              </a:spcBef>
              <a:spcAft>
                <a:spcPts val="0"/>
              </a:spcAft>
              <a:buClr>
                <a:srgbClr val="0D0D0D"/>
              </a:buClr>
              <a:buSzPts val="1800"/>
              <a:buFont typeface="Verdana"/>
              <a:buNone/>
            </a:pPr>
            <a:r>
              <a:rPr b="1" i="0" lang="en-US" sz="1800" u="none">
                <a:solidFill>
                  <a:srgbClr val="0D0D0D"/>
                </a:solidFill>
                <a:latin typeface="Verdana"/>
                <a:ea typeface="Verdana"/>
                <a:cs typeface="Verdana"/>
                <a:sym typeface="Verdana"/>
              </a:rPr>
              <a:t>THÌ </a:t>
            </a:r>
            <a:endParaRPr/>
          </a:p>
          <a:p>
            <a:pPr indent="0" lvl="0" marL="0" marR="0" rtl="0" algn="ctr">
              <a:lnSpc>
                <a:spcPct val="100000"/>
              </a:lnSpc>
              <a:spcBef>
                <a:spcPts val="0"/>
              </a:spcBef>
              <a:spcAft>
                <a:spcPts val="0"/>
              </a:spcAft>
              <a:buClr>
                <a:srgbClr val="0D0D0D"/>
              </a:buClr>
              <a:buSzPts val="1800"/>
              <a:buFont typeface="Verdana"/>
              <a:buNone/>
            </a:pPr>
            <a:r>
              <a:rPr b="1" i="0" lang="en-US" sz="1800" u="none">
                <a:solidFill>
                  <a:srgbClr val="0D0D0D"/>
                </a:solidFill>
                <a:latin typeface="Verdana"/>
                <a:ea typeface="Verdana"/>
                <a:cs typeface="Verdana"/>
                <a:sym typeface="Verdana"/>
              </a:rPr>
              <a:t>SỚM HAY </a:t>
            </a:r>
            <a:endParaRPr/>
          </a:p>
          <a:p>
            <a:pPr indent="0" lvl="0" marL="0" marR="0" rtl="0" algn="ctr">
              <a:lnSpc>
                <a:spcPct val="100000"/>
              </a:lnSpc>
              <a:spcBef>
                <a:spcPts val="0"/>
              </a:spcBef>
              <a:spcAft>
                <a:spcPts val="0"/>
              </a:spcAft>
              <a:buClr>
                <a:srgbClr val="0D0D0D"/>
              </a:buClr>
              <a:buSzPts val="1800"/>
              <a:buFont typeface="Verdana"/>
              <a:buNone/>
            </a:pPr>
            <a:r>
              <a:rPr b="1" i="0" lang="en-US" sz="1800" u="none">
                <a:solidFill>
                  <a:srgbClr val="0D0D0D"/>
                </a:solidFill>
                <a:latin typeface="Verdana"/>
                <a:ea typeface="Verdana"/>
                <a:cs typeface="Verdana"/>
                <a:sym typeface="Verdana"/>
              </a:rPr>
              <a:t>MUỘN GÌ</a:t>
            </a:r>
            <a:endParaRPr/>
          </a:p>
          <a:p>
            <a:pPr indent="0" lvl="0" marL="0" marR="0" rtl="0" algn="ctr">
              <a:lnSpc>
                <a:spcPct val="100000"/>
              </a:lnSpc>
              <a:spcBef>
                <a:spcPts val="0"/>
              </a:spcBef>
              <a:spcAft>
                <a:spcPts val="0"/>
              </a:spcAft>
              <a:buClr>
                <a:srgbClr val="0D0D0D"/>
              </a:buClr>
              <a:buSzPts val="1800"/>
              <a:buFont typeface="Verdana"/>
              <a:buNone/>
            </a:pPr>
            <a:r>
              <a:rPr b="1" i="0" lang="en-US" sz="1800" u="none">
                <a:solidFill>
                  <a:srgbClr val="0D0D0D"/>
                </a:solidFill>
                <a:latin typeface="Verdana"/>
                <a:ea typeface="Verdana"/>
                <a:cs typeface="Verdana"/>
                <a:sym typeface="Verdana"/>
              </a:rPr>
              <a:t>KTTT </a:t>
            </a:r>
            <a:endParaRPr/>
          </a:p>
          <a:p>
            <a:pPr indent="0" lvl="0" marL="0" marR="0" rtl="0" algn="ctr">
              <a:lnSpc>
                <a:spcPct val="100000"/>
              </a:lnSpc>
              <a:spcBef>
                <a:spcPts val="0"/>
              </a:spcBef>
              <a:spcAft>
                <a:spcPts val="0"/>
              </a:spcAft>
              <a:buClr>
                <a:srgbClr val="0D0D0D"/>
              </a:buClr>
              <a:buSzPts val="1800"/>
              <a:buFont typeface="Verdana"/>
              <a:buNone/>
            </a:pPr>
            <a:r>
              <a:rPr b="1" i="0" lang="en-US" sz="1800" u="none">
                <a:solidFill>
                  <a:srgbClr val="0D0D0D"/>
                </a:solidFill>
                <a:latin typeface="Verdana"/>
                <a:ea typeface="Verdana"/>
                <a:cs typeface="Verdana"/>
                <a:sym typeface="Verdana"/>
              </a:rPr>
              <a:t>SẼ </a:t>
            </a:r>
            <a:endParaRPr/>
          </a:p>
          <a:p>
            <a:pPr indent="0" lvl="0" marL="0" marR="0" rtl="0" algn="ctr">
              <a:lnSpc>
                <a:spcPct val="100000"/>
              </a:lnSpc>
              <a:spcBef>
                <a:spcPts val="0"/>
              </a:spcBef>
              <a:spcAft>
                <a:spcPts val="0"/>
              </a:spcAft>
              <a:buClr>
                <a:srgbClr val="0D0D0D"/>
              </a:buClr>
              <a:buSzPts val="1800"/>
              <a:buFont typeface="Verdana"/>
              <a:buNone/>
            </a:pPr>
            <a:r>
              <a:rPr b="1" i="0" lang="en-US" sz="1800" u="none">
                <a:solidFill>
                  <a:srgbClr val="0D0D0D"/>
                </a:solidFill>
                <a:latin typeface="Verdana"/>
                <a:ea typeface="Verdana"/>
                <a:cs typeface="Verdana"/>
                <a:sym typeface="Verdana"/>
              </a:rPr>
              <a:t>THAY ĐỔI </a:t>
            </a:r>
            <a:endParaRPr/>
          </a:p>
          <a:p>
            <a:pPr indent="0" lvl="0" marL="0" marR="0" rtl="0" algn="ctr">
              <a:lnSpc>
                <a:spcPct val="100000"/>
              </a:lnSpc>
              <a:spcBef>
                <a:spcPts val="0"/>
              </a:spcBef>
              <a:spcAft>
                <a:spcPts val="0"/>
              </a:spcAft>
              <a:buClr>
                <a:srgbClr val="0D0D0D"/>
              </a:buClr>
              <a:buSzPts val="1800"/>
              <a:buFont typeface="Verdana"/>
              <a:buNone/>
            </a:pPr>
            <a:r>
              <a:rPr b="1" i="0" lang="en-US" sz="1800" u="none">
                <a:solidFill>
                  <a:srgbClr val="0D0D0D"/>
                </a:solidFill>
                <a:latin typeface="Verdana"/>
                <a:ea typeface="Verdana"/>
                <a:cs typeface="Verdana"/>
                <a:sym typeface="Verdana"/>
              </a:rPr>
              <a:t>THEO</a:t>
            </a:r>
            <a:endParaRPr/>
          </a:p>
          <a:p>
            <a:pPr indent="0" lvl="0" marL="0" marR="0" rtl="0" algn="l">
              <a:lnSpc>
                <a:spcPct val="100000"/>
              </a:lnSpc>
              <a:spcBef>
                <a:spcPts val="0"/>
              </a:spcBef>
              <a:spcAft>
                <a:spcPts val="0"/>
              </a:spcAft>
              <a:buNone/>
            </a:pPr>
            <a:r>
              <a:t/>
            </a:r>
            <a:endParaRPr b="1" i="0" sz="1800" u="none">
              <a:solidFill>
                <a:srgbClr val="0D0D0D"/>
              </a:solidFill>
              <a:latin typeface="Verdana"/>
              <a:ea typeface="Verdana"/>
              <a:cs typeface="Verdana"/>
              <a:sym typeface="Verdana"/>
            </a:endParaRPr>
          </a:p>
        </p:txBody>
      </p:sp>
      <p:pic>
        <p:nvPicPr>
          <p:cNvPr id="647" name="Google Shape;647;p32"/>
          <p:cNvPicPr preferRelativeResize="0"/>
          <p:nvPr/>
        </p:nvPicPr>
        <p:blipFill rotWithShape="1">
          <a:blip r:embed="rId5">
            <a:alphaModFix/>
          </a:blip>
          <a:srcRect b="0" l="0" r="0" t="0"/>
          <a:stretch/>
        </p:blipFill>
        <p:spPr>
          <a:xfrm>
            <a:off x="8839200" y="6553200"/>
            <a:ext cx="304800" cy="30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822"/>
                                        <p:tgtEl>
                                          <p:spTgt spid="643"/>
                                        </p:tgtEl>
                                      </p:cBhvr>
                                    </p:animEffect>
                                  </p:childTnLst>
                                </p:cTn>
                              </p:par>
                              <p:par>
                                <p:cTn fill="hold" nodeType="with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822"/>
                                        <p:tgtEl>
                                          <p:spTgt spid="644"/>
                                        </p:tgtEl>
                                      </p:cBhvr>
                                    </p:animEffect>
                                  </p:childTnLst>
                                </p:cTn>
                              </p:par>
                              <p:par>
                                <p:cTn fill="hold" nodeType="with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822"/>
                                        <p:tgtEl>
                                          <p:spTgt spid="640"/>
                                        </p:tgtEl>
                                      </p:cBhvr>
                                    </p:animEffect>
                                  </p:childTnLst>
                                </p:cTn>
                              </p:par>
                              <p:par>
                                <p:cTn fill="hold" nodeType="with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822"/>
                                        <p:tgtEl>
                                          <p:spTgt spid="641"/>
                                        </p:tgtEl>
                                      </p:cBhvr>
                                    </p:animEffect>
                                  </p:childTnLst>
                                </p:cTn>
                              </p:par>
                              <p:par>
                                <p:cTn fill="hold" nodeType="with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822"/>
                                        <p:tgtEl>
                                          <p:spTgt spid="6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500"/>
                                        <p:tgtEl>
                                          <p:spTgt spid="62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500"/>
                                        <p:tgtEl>
                                          <p:spTgt spid="62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500"/>
                                        <p:tgtEl>
                                          <p:spTgt spid="6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500"/>
                                        <p:tgtEl>
                                          <p:spTgt spid="6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2000"/>
                                        <p:tgtEl>
                                          <p:spTgt spid="6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500"/>
                                        <p:tgtEl>
                                          <p:spTgt spid="635"/>
                                        </p:tgtEl>
                                      </p:cBhvr>
                                    </p:animEffect>
                                  </p:childTnLst>
                                </p:cTn>
                              </p:par>
                              <p:par>
                                <p:cTn fill="hold" nodeType="with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500"/>
                                        <p:tgtEl>
                                          <p:spTgt spid="636"/>
                                        </p:tgtEl>
                                      </p:cBhvr>
                                    </p:animEffect>
                                  </p:childTnLst>
                                </p:cTn>
                              </p:par>
                              <p:par>
                                <p:cTn fill="hold" nodeType="with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500"/>
                                        <p:tgtEl>
                                          <p:spTgt spid="6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28"/>
                                        </p:tgtEl>
                                        <p:attrNameLst>
                                          <p:attrName>style.visibility</p:attrName>
                                        </p:attrNameLst>
                                      </p:cBhvr>
                                      <p:to>
                                        <p:strVal val="visible"/>
                                      </p:to>
                                    </p:set>
                                    <p:anim calcmode="lin" valueType="num">
                                      <p:cBhvr additive="base">
                                        <p:cTn dur="500"/>
                                        <p:tgtEl>
                                          <p:spTgt spid="62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822"/>
                                        <p:tgtEl>
                                          <p:spTgt spid="6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500"/>
                                        <p:tgtEl>
                                          <p:spTgt spid="6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500"/>
                                        <p:tgtEl>
                                          <p:spTgt spid="6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46"/>
                                        </p:tgtEl>
                                        <p:attrNameLst>
                                          <p:attrName>style.visibility</p:attrName>
                                        </p:attrNameLst>
                                      </p:cBhvr>
                                      <p:to>
                                        <p:strVal val="visible"/>
                                      </p:to>
                                    </p:set>
                                    <p:anim calcmode="lin" valueType="num">
                                      <p:cBhvr additive="base">
                                        <p:cTn dur="500"/>
                                        <p:tgtEl>
                                          <p:spTgt spid="646"/>
                                        </p:tgtEl>
                                        <p:attrNameLst>
                                          <p:attrName>ppt_w</p:attrName>
                                        </p:attrNameLst>
                                      </p:cBhvr>
                                      <p:tavLst>
                                        <p:tav fmla="" tm="0">
                                          <p:val>
                                            <p:strVal val="0"/>
                                          </p:val>
                                        </p:tav>
                                        <p:tav fmla="" tm="100000">
                                          <p:val>
                                            <p:strVal val="#ppt_w"/>
                                          </p:val>
                                        </p:tav>
                                      </p:tavLst>
                                    </p:anim>
                                    <p:anim calcmode="lin" valueType="num">
                                      <p:cBhvr additive="base">
                                        <p:cTn dur="500"/>
                                        <p:tgtEl>
                                          <p:spTgt spid="64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500"/>
                                        <p:tgtEl>
                                          <p:spTgt spid="639"/>
                                        </p:tgtEl>
                                      </p:cBhvr>
                                    </p:animEffect>
                                  </p:childTnLst>
                                </p:cTn>
                              </p:par>
                              <p:par>
                                <p:cTn fill="hold" nodeType="with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500"/>
                                        <p:tgtEl>
                                          <p:spTgt spid="6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500"/>
                                        <p:tgtEl>
                                          <p:spTgt spid="6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5000"/>
                                        <p:tgtEl>
                                          <p:spTgt spid="6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33"/>
          <p:cNvSpPr txBox="1"/>
          <p:nvPr>
            <p:ph type="title"/>
          </p:nvPr>
        </p:nvSpPr>
        <p:spPr>
          <a:xfrm>
            <a:off x="0" y="0"/>
            <a:ext cx="5795962" cy="692150"/>
          </a:xfrm>
          <a:prstGeom prst="rect">
            <a:avLst/>
          </a:prstGeom>
          <a:solidFill>
            <a:srgbClr val="FFFF00"/>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2800"/>
              <a:buFont typeface="Arial"/>
              <a:buNone/>
            </a:pPr>
            <a:r>
              <a:rPr b="1" i="0" lang="en-US" sz="2800" u="none">
                <a:solidFill>
                  <a:srgbClr val="000000"/>
                </a:solidFill>
                <a:latin typeface="Arial"/>
                <a:ea typeface="Arial"/>
                <a:cs typeface="Arial"/>
                <a:sym typeface="Arial"/>
              </a:rPr>
              <a:t>* KTTT TÁC ĐỘNG LẠI CSHT</a:t>
            </a:r>
            <a:endParaRPr/>
          </a:p>
        </p:txBody>
      </p:sp>
      <p:cxnSp>
        <p:nvCxnSpPr>
          <p:cNvPr id="654" name="Google Shape;654;p33"/>
          <p:cNvCxnSpPr/>
          <p:nvPr/>
        </p:nvCxnSpPr>
        <p:spPr>
          <a:xfrm>
            <a:off x="2438400" y="3810000"/>
            <a:ext cx="609600" cy="2286000"/>
          </a:xfrm>
          <a:prstGeom prst="straightConnector1">
            <a:avLst/>
          </a:prstGeom>
          <a:noFill/>
          <a:ln cap="flat" cmpd="sng" w="38100">
            <a:solidFill>
              <a:schemeClr val="dk1"/>
            </a:solidFill>
            <a:prstDash val="solid"/>
            <a:miter lim="800000"/>
            <a:headEnd len="med" w="med" type="none"/>
            <a:tailEnd len="med" w="med" type="triangle"/>
          </a:ln>
        </p:spPr>
      </p:cxnSp>
      <p:pic>
        <p:nvPicPr>
          <p:cNvPr id="655" name="Google Shape;655;p33"/>
          <p:cNvPicPr preferRelativeResize="0"/>
          <p:nvPr/>
        </p:nvPicPr>
        <p:blipFill rotWithShape="1">
          <a:blip r:embed="rId3">
            <a:alphaModFix/>
          </a:blip>
          <a:srcRect b="0" l="0" r="0" t="0"/>
          <a:stretch/>
        </p:blipFill>
        <p:spPr>
          <a:xfrm>
            <a:off x="8839200" y="6553200"/>
            <a:ext cx="304800" cy="304800"/>
          </a:xfrm>
          <a:prstGeom prst="rect">
            <a:avLst/>
          </a:prstGeom>
          <a:noFill/>
          <a:ln>
            <a:noFill/>
          </a:ln>
        </p:spPr>
      </p:pic>
      <p:cxnSp>
        <p:nvCxnSpPr>
          <p:cNvPr id="656" name="Google Shape;656;p33"/>
          <p:cNvCxnSpPr/>
          <p:nvPr/>
        </p:nvCxnSpPr>
        <p:spPr>
          <a:xfrm>
            <a:off x="2057400" y="2209800"/>
            <a:ext cx="360362" cy="0"/>
          </a:xfrm>
          <a:prstGeom prst="straightConnector1">
            <a:avLst/>
          </a:prstGeom>
          <a:noFill/>
          <a:ln cap="flat" cmpd="sng" w="38100">
            <a:solidFill>
              <a:schemeClr val="dk1"/>
            </a:solidFill>
            <a:prstDash val="solid"/>
            <a:miter lim="800000"/>
            <a:headEnd len="med" w="med" type="none"/>
            <a:tailEnd len="med" w="med" type="none"/>
          </a:ln>
        </p:spPr>
      </p:cxnSp>
      <p:cxnSp>
        <p:nvCxnSpPr>
          <p:cNvPr id="657" name="Google Shape;657;p33"/>
          <p:cNvCxnSpPr/>
          <p:nvPr/>
        </p:nvCxnSpPr>
        <p:spPr>
          <a:xfrm rot="10800000">
            <a:off x="2438400" y="2209800"/>
            <a:ext cx="0" cy="3352800"/>
          </a:xfrm>
          <a:prstGeom prst="straightConnector1">
            <a:avLst/>
          </a:prstGeom>
          <a:noFill/>
          <a:ln cap="flat" cmpd="sng" w="38100">
            <a:solidFill>
              <a:schemeClr val="dk1"/>
            </a:solidFill>
            <a:prstDash val="solid"/>
            <a:miter lim="800000"/>
            <a:headEnd len="med" w="med" type="none"/>
            <a:tailEnd len="med" w="med" type="none"/>
          </a:ln>
        </p:spPr>
      </p:cxnSp>
      <p:cxnSp>
        <p:nvCxnSpPr>
          <p:cNvPr id="658" name="Google Shape;658;p33"/>
          <p:cNvCxnSpPr/>
          <p:nvPr/>
        </p:nvCxnSpPr>
        <p:spPr>
          <a:xfrm rot="10800000">
            <a:off x="2057400" y="5562600"/>
            <a:ext cx="381000" cy="0"/>
          </a:xfrm>
          <a:prstGeom prst="straightConnector1">
            <a:avLst/>
          </a:prstGeom>
          <a:noFill/>
          <a:ln cap="flat" cmpd="sng" w="38100">
            <a:solidFill>
              <a:schemeClr val="dk1"/>
            </a:solidFill>
            <a:prstDash val="solid"/>
            <a:miter lim="800000"/>
            <a:headEnd len="med" w="med" type="none"/>
            <a:tailEnd len="med" w="med" type="triangle"/>
          </a:ln>
        </p:spPr>
      </p:cxnSp>
      <p:cxnSp>
        <p:nvCxnSpPr>
          <p:cNvPr id="659" name="Google Shape;659;p33"/>
          <p:cNvCxnSpPr/>
          <p:nvPr/>
        </p:nvCxnSpPr>
        <p:spPr>
          <a:xfrm>
            <a:off x="49212" y="1485900"/>
            <a:ext cx="2195512" cy="0"/>
          </a:xfrm>
          <a:prstGeom prst="straightConnector1">
            <a:avLst/>
          </a:prstGeom>
          <a:noFill/>
          <a:ln cap="flat" cmpd="sng" w="38100">
            <a:solidFill>
              <a:schemeClr val="dk1"/>
            </a:solidFill>
            <a:prstDash val="solid"/>
            <a:miter lim="800000"/>
            <a:headEnd len="med" w="med" type="none"/>
            <a:tailEnd len="med" w="med" type="none"/>
          </a:ln>
        </p:spPr>
      </p:cxnSp>
      <p:cxnSp>
        <p:nvCxnSpPr>
          <p:cNvPr id="660" name="Google Shape;660;p33"/>
          <p:cNvCxnSpPr/>
          <p:nvPr/>
        </p:nvCxnSpPr>
        <p:spPr>
          <a:xfrm>
            <a:off x="1133475" y="838200"/>
            <a:ext cx="1152525" cy="647700"/>
          </a:xfrm>
          <a:prstGeom prst="straightConnector1">
            <a:avLst/>
          </a:prstGeom>
          <a:noFill/>
          <a:ln cap="flat" cmpd="sng" w="38100">
            <a:solidFill>
              <a:schemeClr val="dk1"/>
            </a:solidFill>
            <a:prstDash val="solid"/>
            <a:miter lim="800000"/>
            <a:headEnd len="med" w="med" type="none"/>
            <a:tailEnd len="med" w="med" type="triangle"/>
          </a:ln>
        </p:spPr>
      </p:cxnSp>
      <p:cxnSp>
        <p:nvCxnSpPr>
          <p:cNvPr id="661" name="Google Shape;661;p33"/>
          <p:cNvCxnSpPr/>
          <p:nvPr/>
        </p:nvCxnSpPr>
        <p:spPr>
          <a:xfrm flipH="1">
            <a:off x="17462" y="838200"/>
            <a:ext cx="1150937" cy="647700"/>
          </a:xfrm>
          <a:prstGeom prst="straightConnector1">
            <a:avLst/>
          </a:prstGeom>
          <a:noFill/>
          <a:ln cap="flat" cmpd="sng" w="38100">
            <a:solidFill>
              <a:schemeClr val="dk1"/>
            </a:solidFill>
            <a:prstDash val="solid"/>
            <a:miter lim="800000"/>
            <a:headEnd len="med" w="med" type="none"/>
            <a:tailEnd len="med" w="med" type="triangle"/>
          </a:ln>
        </p:spPr>
      </p:cxnSp>
      <p:sp>
        <p:nvSpPr>
          <p:cNvPr id="662" name="Google Shape;662;p33"/>
          <p:cNvSpPr txBox="1"/>
          <p:nvPr/>
        </p:nvSpPr>
        <p:spPr>
          <a:xfrm>
            <a:off x="168275" y="4343400"/>
            <a:ext cx="1889125" cy="2209800"/>
          </a:xfrm>
          <a:prstGeom prst="rect">
            <a:avLst/>
          </a:prstGeom>
          <a:blipFill rotWithShape="1">
            <a:blip r:embed="rId4">
              <a:alphaModFix/>
            </a:blip>
            <a:tile algn="tl" flip="none" tx="0" sx="100000" ty="0" sy="100000"/>
          </a:blip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2000"/>
              <a:buFont typeface="Verdana"/>
              <a:buNone/>
            </a:pPr>
            <a:r>
              <a:rPr b="1" i="0" lang="en-US" sz="2000" u="none">
                <a:solidFill>
                  <a:srgbClr val="0D0D0D"/>
                </a:solidFill>
                <a:latin typeface="Verdana"/>
                <a:ea typeface="Verdana"/>
                <a:cs typeface="Verdana"/>
                <a:sym typeface="Verdana"/>
              </a:rPr>
              <a:t>CƠ SỞ </a:t>
            </a:r>
            <a:endParaRPr/>
          </a:p>
          <a:p>
            <a:pPr indent="0" lvl="0" marL="0" marR="0" rtl="0" algn="ctr">
              <a:lnSpc>
                <a:spcPct val="100000"/>
              </a:lnSpc>
              <a:spcBef>
                <a:spcPts val="0"/>
              </a:spcBef>
              <a:spcAft>
                <a:spcPts val="0"/>
              </a:spcAft>
              <a:buClr>
                <a:srgbClr val="0D0D0D"/>
              </a:buClr>
              <a:buSzPts val="2000"/>
              <a:buFont typeface="Verdana"/>
              <a:buNone/>
            </a:pPr>
            <a:r>
              <a:rPr b="1" i="0" lang="en-US" sz="2000" u="none">
                <a:solidFill>
                  <a:srgbClr val="0D0D0D"/>
                </a:solidFill>
                <a:latin typeface="Verdana"/>
                <a:ea typeface="Verdana"/>
                <a:cs typeface="Verdana"/>
                <a:sym typeface="Verdana"/>
              </a:rPr>
              <a:t>HẠ TẦNG</a:t>
            </a:r>
            <a:endParaRPr/>
          </a:p>
        </p:txBody>
      </p:sp>
      <p:sp>
        <p:nvSpPr>
          <p:cNvPr id="663" name="Google Shape;663;p33"/>
          <p:cNvSpPr txBox="1"/>
          <p:nvPr/>
        </p:nvSpPr>
        <p:spPr>
          <a:xfrm>
            <a:off x="168275" y="1524000"/>
            <a:ext cx="1889125" cy="2819400"/>
          </a:xfrm>
          <a:prstGeom prst="rect">
            <a:avLst/>
          </a:prstGeom>
          <a:solidFill>
            <a:srgbClr val="00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Verdana"/>
              <a:buNone/>
            </a:pPr>
            <a:r>
              <a:rPr b="1" i="0" lang="en-US" sz="2000" u="none">
                <a:solidFill>
                  <a:srgbClr val="000000"/>
                </a:solidFill>
                <a:latin typeface="Verdana"/>
                <a:ea typeface="Verdana"/>
                <a:cs typeface="Verdana"/>
                <a:sym typeface="Verdana"/>
              </a:rPr>
              <a:t>KIẾN TRÚC </a:t>
            </a:r>
            <a:endParaRPr/>
          </a:p>
          <a:p>
            <a:pPr indent="0" lvl="0" marL="0" marR="0" rtl="0" algn="ctr">
              <a:lnSpc>
                <a:spcPct val="100000"/>
              </a:lnSpc>
              <a:spcBef>
                <a:spcPts val="0"/>
              </a:spcBef>
              <a:spcAft>
                <a:spcPts val="0"/>
              </a:spcAft>
              <a:buClr>
                <a:srgbClr val="000000"/>
              </a:buClr>
              <a:buSzPts val="2000"/>
              <a:buFont typeface="Verdana"/>
              <a:buNone/>
            </a:pPr>
            <a:r>
              <a:rPr b="1" i="0" lang="en-US" sz="2000" u="none">
                <a:solidFill>
                  <a:srgbClr val="000000"/>
                </a:solidFill>
                <a:latin typeface="Verdana"/>
                <a:ea typeface="Verdana"/>
                <a:cs typeface="Verdana"/>
                <a:sym typeface="Verdana"/>
              </a:rPr>
              <a:t>THƯỢNG</a:t>
            </a:r>
            <a:endParaRPr/>
          </a:p>
          <a:p>
            <a:pPr indent="0" lvl="0" marL="0" marR="0" rtl="0" algn="ctr">
              <a:lnSpc>
                <a:spcPct val="100000"/>
              </a:lnSpc>
              <a:spcBef>
                <a:spcPts val="0"/>
              </a:spcBef>
              <a:spcAft>
                <a:spcPts val="0"/>
              </a:spcAft>
              <a:buClr>
                <a:srgbClr val="000000"/>
              </a:buClr>
              <a:buSzPts val="2000"/>
              <a:buFont typeface="Verdana"/>
              <a:buNone/>
            </a:pPr>
            <a:r>
              <a:rPr b="1" i="0" lang="en-US" sz="2000" u="none">
                <a:solidFill>
                  <a:srgbClr val="000000"/>
                </a:solidFill>
                <a:latin typeface="Verdana"/>
                <a:ea typeface="Verdana"/>
                <a:cs typeface="Verdana"/>
                <a:sym typeface="Verdana"/>
              </a:rPr>
              <a:t>TẦNG</a:t>
            </a:r>
            <a:endParaRPr/>
          </a:p>
        </p:txBody>
      </p:sp>
      <p:sp>
        <p:nvSpPr>
          <p:cNvPr id="664" name="Google Shape;664;p33"/>
          <p:cNvSpPr txBox="1"/>
          <p:nvPr/>
        </p:nvSpPr>
        <p:spPr>
          <a:xfrm>
            <a:off x="3048000" y="4876800"/>
            <a:ext cx="6096000" cy="1981200"/>
          </a:xfrm>
          <a:prstGeom prst="rect">
            <a:avLst/>
          </a:prstGeom>
          <a:blipFill rotWithShape="1">
            <a:blip r:embed="rId4">
              <a:alphaModFix/>
            </a:blip>
            <a:tile algn="tl" flip="none" tx="0" sx="100000" ty="0" sy="100000"/>
          </a:blip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Verdana"/>
              <a:buNone/>
            </a:pPr>
            <a:r>
              <a:t/>
            </a:r>
            <a:endParaRPr b="0" i="0" sz="2000" u="none">
              <a:solidFill>
                <a:srgbClr val="0D0D0D"/>
              </a:solidFill>
              <a:latin typeface="Arial"/>
              <a:ea typeface="Arial"/>
              <a:cs typeface="Arial"/>
              <a:sym typeface="Arial"/>
            </a:endParaRPr>
          </a:p>
          <a:p>
            <a:pPr indent="0" lvl="0" marL="0" marR="0" rtl="0" algn="ctr">
              <a:lnSpc>
                <a:spcPct val="100000"/>
              </a:lnSpc>
              <a:spcBef>
                <a:spcPts val="400"/>
              </a:spcBef>
              <a:spcAft>
                <a:spcPts val="0"/>
              </a:spcAft>
              <a:buClr>
                <a:srgbClr val="0D0D0D"/>
              </a:buClr>
              <a:buSzPts val="2000"/>
              <a:buFont typeface="Arial"/>
              <a:buNone/>
            </a:pPr>
            <a:r>
              <a:rPr b="1" i="0" lang="en-US" sz="2000" u="none">
                <a:solidFill>
                  <a:srgbClr val="0D0D0D"/>
                </a:solidFill>
                <a:latin typeface="Arial"/>
                <a:ea typeface="Arial"/>
                <a:cs typeface="Arial"/>
                <a:sym typeface="Arial"/>
              </a:rPr>
              <a:t>TÁC DỤNG CỦA KTTT</a:t>
            </a:r>
            <a:endParaRPr/>
          </a:p>
          <a:p>
            <a:pPr indent="0" lvl="0" marL="0" marR="0" rtl="0" algn="ctr">
              <a:lnSpc>
                <a:spcPct val="100000"/>
              </a:lnSpc>
              <a:spcBef>
                <a:spcPts val="400"/>
              </a:spcBef>
              <a:spcAft>
                <a:spcPts val="0"/>
              </a:spcAft>
              <a:buClr>
                <a:srgbClr val="0D0D0D"/>
              </a:buClr>
              <a:buSzPts val="2000"/>
              <a:buFont typeface="Arial"/>
              <a:buNone/>
            </a:pPr>
            <a:r>
              <a:rPr b="1" i="0" lang="en-US" sz="2000" u="none">
                <a:solidFill>
                  <a:srgbClr val="0D0D0D"/>
                </a:solidFill>
                <a:latin typeface="Arial"/>
                <a:ea typeface="Arial"/>
                <a:cs typeface="Arial"/>
                <a:sym typeface="Arial"/>
              </a:rPr>
              <a:t>SẼ LÀ TÍCH CỰC KHI NÓ TÁC ĐỘNG </a:t>
            </a:r>
            <a:endParaRPr/>
          </a:p>
          <a:p>
            <a:pPr indent="0" lvl="0" marL="0" marR="0" rtl="0" algn="ctr">
              <a:lnSpc>
                <a:spcPct val="100000"/>
              </a:lnSpc>
              <a:spcBef>
                <a:spcPts val="400"/>
              </a:spcBef>
              <a:spcAft>
                <a:spcPts val="0"/>
              </a:spcAft>
              <a:buClr>
                <a:srgbClr val="0D0D0D"/>
              </a:buClr>
              <a:buSzPts val="2000"/>
              <a:buFont typeface="Arial"/>
              <a:buNone/>
            </a:pPr>
            <a:r>
              <a:rPr b="1" i="0" lang="en-US" sz="2000" u="none">
                <a:solidFill>
                  <a:srgbClr val="0D0D0D"/>
                </a:solidFill>
                <a:latin typeface="Arial"/>
                <a:ea typeface="Arial"/>
                <a:cs typeface="Arial"/>
                <a:sym typeface="Arial"/>
              </a:rPr>
              <a:t>CÙNG CHIỀU VỚI SỰ VẬN ĐỘNG CỦA </a:t>
            </a:r>
            <a:endParaRPr/>
          </a:p>
          <a:p>
            <a:pPr indent="0" lvl="0" marL="0" marR="0" rtl="0" algn="ctr">
              <a:lnSpc>
                <a:spcPct val="100000"/>
              </a:lnSpc>
              <a:spcBef>
                <a:spcPts val="400"/>
              </a:spcBef>
              <a:spcAft>
                <a:spcPts val="0"/>
              </a:spcAft>
              <a:buClr>
                <a:srgbClr val="0D0D0D"/>
              </a:buClr>
              <a:buSzPts val="2000"/>
              <a:buFont typeface="Arial"/>
              <a:buNone/>
            </a:pPr>
            <a:r>
              <a:rPr b="1" i="0" lang="en-US" sz="2000" u="none">
                <a:solidFill>
                  <a:srgbClr val="0D0D0D"/>
                </a:solidFill>
                <a:latin typeface="Arial"/>
                <a:ea typeface="Arial"/>
                <a:cs typeface="Arial"/>
                <a:sym typeface="Arial"/>
              </a:rPr>
              <a:t>NHỮNG QUY LUẬT KINH TẾ KHÁCH QUAN, </a:t>
            </a:r>
            <a:endParaRPr/>
          </a:p>
          <a:p>
            <a:pPr indent="0" lvl="0" marL="0" marR="0" rtl="0" algn="ctr">
              <a:lnSpc>
                <a:spcPct val="100000"/>
              </a:lnSpc>
              <a:spcBef>
                <a:spcPts val="400"/>
              </a:spcBef>
              <a:spcAft>
                <a:spcPts val="0"/>
              </a:spcAft>
              <a:buClr>
                <a:srgbClr val="0D0D0D"/>
              </a:buClr>
              <a:buSzPts val="2000"/>
              <a:buFont typeface="Arial"/>
              <a:buNone/>
            </a:pPr>
            <a:r>
              <a:rPr b="1" i="0" lang="en-US" sz="2000" u="none">
                <a:solidFill>
                  <a:srgbClr val="0D0D0D"/>
                </a:solidFill>
                <a:latin typeface="Arial"/>
                <a:ea typeface="Arial"/>
                <a:cs typeface="Arial"/>
                <a:sym typeface="Arial"/>
              </a:rPr>
              <a:t>NGƯỢC LẠI, SẼ LÀ LỰC CẢN CSHT</a:t>
            </a:r>
            <a:endParaRPr/>
          </a:p>
          <a:p>
            <a:pPr indent="0" lvl="0" marL="0" marR="0" rtl="0" algn="l">
              <a:lnSpc>
                <a:spcPct val="100000"/>
              </a:lnSpc>
              <a:spcBef>
                <a:spcPts val="0"/>
              </a:spcBef>
              <a:spcAft>
                <a:spcPts val="0"/>
              </a:spcAft>
              <a:buNone/>
            </a:pPr>
            <a:r>
              <a:t/>
            </a:r>
            <a:endParaRPr b="1" i="0" sz="2000" u="none">
              <a:solidFill>
                <a:srgbClr val="0D0D0D"/>
              </a:solidFill>
              <a:latin typeface="Arial"/>
              <a:ea typeface="Arial"/>
              <a:cs typeface="Arial"/>
              <a:sym typeface="Arial"/>
            </a:endParaRPr>
          </a:p>
        </p:txBody>
      </p:sp>
      <p:sp>
        <p:nvSpPr>
          <p:cNvPr id="665" name="Google Shape;665;p33"/>
          <p:cNvSpPr txBox="1"/>
          <p:nvPr/>
        </p:nvSpPr>
        <p:spPr>
          <a:xfrm>
            <a:off x="3048000" y="2819400"/>
            <a:ext cx="6096000" cy="1981200"/>
          </a:xfrm>
          <a:prstGeom prst="rect">
            <a:avLst/>
          </a:prstGeom>
          <a:solidFill>
            <a:schemeClr val="lt1"/>
          </a:solidFill>
          <a:ln cap="flat" cmpd="sng" w="9525">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Verdana"/>
              <a:buNone/>
            </a:pPr>
            <a:r>
              <a:t/>
            </a:r>
            <a:endParaRPr b="0" i="0" sz="2000" u="none">
              <a:solidFill>
                <a:srgbClr val="FFFFFF"/>
              </a:solidFill>
              <a:latin typeface="Arial"/>
              <a:ea typeface="Arial"/>
              <a:cs typeface="Arial"/>
              <a:sym typeface="Arial"/>
            </a:endParaRPr>
          </a:p>
          <a:p>
            <a:pPr indent="0" lvl="0" marL="0" marR="0" rtl="0" algn="ctr">
              <a:lnSpc>
                <a:spcPct val="100000"/>
              </a:lnSpc>
              <a:spcBef>
                <a:spcPts val="400"/>
              </a:spcBef>
              <a:spcAft>
                <a:spcPts val="0"/>
              </a:spcAft>
              <a:buClr>
                <a:srgbClr val="000000"/>
              </a:buClr>
              <a:buSzPts val="2000"/>
              <a:buFont typeface="Arial"/>
              <a:buNone/>
            </a:pPr>
            <a:r>
              <a:rPr b="1" i="0" lang="en-US" sz="2000" u="none">
                <a:solidFill>
                  <a:srgbClr val="000000"/>
                </a:solidFill>
                <a:latin typeface="Arial"/>
                <a:ea typeface="Arial"/>
                <a:cs typeface="Arial"/>
                <a:sym typeface="Arial"/>
              </a:rPr>
              <a:t>KTTT TÁC ĐỘNG ĐẾN CSHT BẰNG</a:t>
            </a:r>
            <a:endParaRPr/>
          </a:p>
          <a:p>
            <a:pPr indent="0" lvl="0" marL="0" marR="0" rtl="0" algn="ctr">
              <a:lnSpc>
                <a:spcPct val="100000"/>
              </a:lnSpc>
              <a:spcBef>
                <a:spcPts val="400"/>
              </a:spcBef>
              <a:spcAft>
                <a:spcPts val="0"/>
              </a:spcAft>
              <a:buClr>
                <a:srgbClr val="000000"/>
              </a:buClr>
              <a:buSzPts val="2000"/>
              <a:buFont typeface="Arial"/>
              <a:buNone/>
            </a:pPr>
            <a:r>
              <a:rPr b="1" i="0" lang="en-US" sz="2000" u="none">
                <a:solidFill>
                  <a:srgbClr val="000000"/>
                </a:solidFill>
                <a:latin typeface="Arial"/>
                <a:ea typeface="Arial"/>
                <a:cs typeface="Arial"/>
                <a:sym typeface="Arial"/>
              </a:rPr>
              <a:t>NHIỀU HÌNH THỨC, CƠ CHẾ KHÁC NHAU</a:t>
            </a:r>
            <a:endParaRPr/>
          </a:p>
          <a:p>
            <a:pPr indent="0" lvl="0" marL="0" marR="0" rtl="0" algn="ctr">
              <a:lnSpc>
                <a:spcPct val="100000"/>
              </a:lnSpc>
              <a:spcBef>
                <a:spcPts val="400"/>
              </a:spcBef>
              <a:spcAft>
                <a:spcPts val="0"/>
              </a:spcAft>
              <a:buClr>
                <a:srgbClr val="000000"/>
              </a:buClr>
              <a:buSzPts val="2000"/>
              <a:buFont typeface="Arial"/>
              <a:buNone/>
            </a:pPr>
            <a:r>
              <a:rPr b="1" i="0" lang="en-US" sz="2000" u="none">
                <a:solidFill>
                  <a:srgbClr val="000000"/>
                </a:solidFill>
                <a:latin typeface="Arial"/>
                <a:ea typeface="Arial"/>
                <a:cs typeface="Arial"/>
                <a:sym typeface="Arial"/>
              </a:rPr>
              <a:t>TRONG ĐÓ, NHÀ NƯỚC LÀ YẾU TỐ</a:t>
            </a:r>
            <a:endParaRPr/>
          </a:p>
          <a:p>
            <a:pPr indent="0" lvl="0" marL="0" marR="0" rtl="0" algn="ctr">
              <a:lnSpc>
                <a:spcPct val="100000"/>
              </a:lnSpc>
              <a:spcBef>
                <a:spcPts val="400"/>
              </a:spcBef>
              <a:spcAft>
                <a:spcPts val="0"/>
              </a:spcAft>
              <a:buClr>
                <a:srgbClr val="000000"/>
              </a:buClr>
              <a:buSzPts val="2000"/>
              <a:buFont typeface="Arial"/>
              <a:buNone/>
            </a:pPr>
            <a:r>
              <a:rPr b="1" i="0" lang="en-US" sz="2000" u="none">
                <a:solidFill>
                  <a:srgbClr val="000000"/>
                </a:solidFill>
                <a:latin typeface="Arial"/>
                <a:ea typeface="Arial"/>
                <a:cs typeface="Arial"/>
                <a:sym typeface="Arial"/>
              </a:rPr>
              <a:t>TÁC ĐỘNG TRỰC TIẾP NHẤT</a:t>
            </a:r>
            <a:endParaRPr/>
          </a:p>
          <a:p>
            <a:pPr indent="0" lvl="0" marL="0" marR="0" rtl="0" algn="l">
              <a:lnSpc>
                <a:spcPct val="100000"/>
              </a:lnSpc>
              <a:spcBef>
                <a:spcPts val="0"/>
              </a:spcBef>
              <a:spcAft>
                <a:spcPts val="0"/>
              </a:spcAft>
              <a:buNone/>
            </a:pPr>
            <a:r>
              <a:t/>
            </a:r>
            <a:endParaRPr b="1" i="0" sz="2000" u="none">
              <a:solidFill>
                <a:srgbClr val="000000"/>
              </a:solidFill>
              <a:latin typeface="Arial"/>
              <a:ea typeface="Arial"/>
              <a:cs typeface="Arial"/>
              <a:sym typeface="Arial"/>
            </a:endParaRPr>
          </a:p>
        </p:txBody>
      </p:sp>
      <p:sp>
        <p:nvSpPr>
          <p:cNvPr id="666" name="Google Shape;666;p33"/>
          <p:cNvSpPr txBox="1"/>
          <p:nvPr/>
        </p:nvSpPr>
        <p:spPr>
          <a:xfrm>
            <a:off x="3048000" y="762000"/>
            <a:ext cx="6096000" cy="19812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2000"/>
              <a:buFont typeface="Verdana"/>
              <a:buNone/>
            </a:pPr>
            <a:r>
              <a:rPr b="1" i="0" lang="en-US" sz="2000" u="none">
                <a:solidFill>
                  <a:srgbClr val="0D0D0D"/>
                </a:solidFill>
                <a:latin typeface="Verdana"/>
                <a:ea typeface="Verdana"/>
                <a:cs typeface="Verdana"/>
                <a:sym typeface="Verdana"/>
              </a:rPr>
              <a:t>KTTT </a:t>
            </a:r>
            <a:endParaRPr/>
          </a:p>
          <a:p>
            <a:pPr indent="0" lvl="0" marL="0" marR="0" rtl="0" algn="ctr">
              <a:lnSpc>
                <a:spcPct val="100000"/>
              </a:lnSpc>
              <a:spcBef>
                <a:spcPts val="0"/>
              </a:spcBef>
              <a:spcAft>
                <a:spcPts val="0"/>
              </a:spcAft>
              <a:buClr>
                <a:srgbClr val="0D0D0D"/>
              </a:buClr>
              <a:buSzPts val="2000"/>
              <a:buFont typeface="Verdana"/>
              <a:buNone/>
            </a:pPr>
            <a:r>
              <a:rPr b="1" i="0" lang="en-US" sz="2000" u="none">
                <a:solidFill>
                  <a:srgbClr val="0D0D0D"/>
                </a:solidFill>
                <a:latin typeface="Verdana"/>
                <a:ea typeface="Verdana"/>
                <a:cs typeface="Verdana"/>
                <a:sym typeface="Verdana"/>
              </a:rPr>
              <a:t>BẢO VỆ, DUY TRÌ HOẶC </a:t>
            </a:r>
            <a:endParaRPr/>
          </a:p>
          <a:p>
            <a:pPr indent="0" lvl="0" marL="0" marR="0" rtl="0" algn="ctr">
              <a:lnSpc>
                <a:spcPct val="100000"/>
              </a:lnSpc>
              <a:spcBef>
                <a:spcPts val="0"/>
              </a:spcBef>
              <a:spcAft>
                <a:spcPts val="0"/>
              </a:spcAft>
              <a:buClr>
                <a:srgbClr val="0D0D0D"/>
              </a:buClr>
              <a:buSzPts val="2000"/>
              <a:buFont typeface="Verdana"/>
              <a:buNone/>
            </a:pPr>
            <a:r>
              <a:rPr b="1" i="0" lang="en-US" sz="2000" u="none">
                <a:solidFill>
                  <a:srgbClr val="0D0D0D"/>
                </a:solidFill>
                <a:latin typeface="Verdana"/>
                <a:ea typeface="Verdana"/>
                <a:cs typeface="Verdana"/>
                <a:sym typeface="Verdana"/>
              </a:rPr>
              <a:t>PHÁ HUỸ CSHT VÀ KTTT CŨ </a:t>
            </a:r>
            <a:endParaRPr/>
          </a:p>
          <a:p>
            <a:pPr indent="0" lvl="0" marL="0" marR="0" rtl="0" algn="ctr">
              <a:lnSpc>
                <a:spcPct val="100000"/>
              </a:lnSpc>
              <a:spcBef>
                <a:spcPts val="0"/>
              </a:spcBef>
              <a:spcAft>
                <a:spcPts val="0"/>
              </a:spcAft>
              <a:buClr>
                <a:srgbClr val="0D0D0D"/>
              </a:buClr>
              <a:buSzPts val="2000"/>
              <a:buFont typeface="Verdana"/>
              <a:buNone/>
            </a:pPr>
            <a:r>
              <a:rPr b="1" i="0" lang="en-US" sz="2000" u="none">
                <a:solidFill>
                  <a:srgbClr val="0D0D0D"/>
                </a:solidFill>
                <a:latin typeface="Verdana"/>
                <a:ea typeface="Verdana"/>
                <a:cs typeface="Verdana"/>
                <a:sym typeface="Verdana"/>
              </a:rPr>
              <a:t>THÔNG QUA </a:t>
            </a:r>
            <a:endParaRPr/>
          </a:p>
          <a:p>
            <a:pPr indent="0" lvl="0" marL="0" marR="0" rtl="0" algn="ctr">
              <a:lnSpc>
                <a:spcPct val="100000"/>
              </a:lnSpc>
              <a:spcBef>
                <a:spcPts val="0"/>
              </a:spcBef>
              <a:spcAft>
                <a:spcPts val="0"/>
              </a:spcAft>
              <a:buClr>
                <a:srgbClr val="0D0D0D"/>
              </a:buClr>
              <a:buSzPts val="2000"/>
              <a:buFont typeface="Verdana"/>
              <a:buNone/>
            </a:pPr>
            <a:r>
              <a:rPr b="1" i="0" lang="en-US" sz="2000" u="none">
                <a:solidFill>
                  <a:srgbClr val="0D0D0D"/>
                </a:solidFill>
                <a:latin typeface="Verdana"/>
                <a:ea typeface="Verdana"/>
                <a:cs typeface="Verdana"/>
                <a:sym typeface="Verdana"/>
              </a:rPr>
              <a:t>CÁC CHÍNH SÁCH KT - XH</a:t>
            </a:r>
            <a:endParaRPr/>
          </a:p>
        </p:txBody>
      </p:sp>
      <p:cxnSp>
        <p:nvCxnSpPr>
          <p:cNvPr id="667" name="Google Shape;667;p33"/>
          <p:cNvCxnSpPr/>
          <p:nvPr/>
        </p:nvCxnSpPr>
        <p:spPr>
          <a:xfrm>
            <a:off x="2438400" y="3810000"/>
            <a:ext cx="609600" cy="0"/>
          </a:xfrm>
          <a:prstGeom prst="straightConnector1">
            <a:avLst/>
          </a:prstGeom>
          <a:noFill/>
          <a:ln cap="flat" cmpd="sng" w="38100">
            <a:solidFill>
              <a:schemeClr val="dk1"/>
            </a:solidFill>
            <a:prstDash val="solid"/>
            <a:miter lim="800000"/>
            <a:headEnd len="med" w="med" type="none"/>
            <a:tailEnd len="med" w="med" type="triangle"/>
          </a:ln>
        </p:spPr>
      </p:cxnSp>
      <p:cxnSp>
        <p:nvCxnSpPr>
          <p:cNvPr id="668" name="Google Shape;668;p33"/>
          <p:cNvCxnSpPr/>
          <p:nvPr/>
        </p:nvCxnSpPr>
        <p:spPr>
          <a:xfrm flipH="1" rot="10800000">
            <a:off x="2438400" y="1828800"/>
            <a:ext cx="609600" cy="1981200"/>
          </a:xfrm>
          <a:prstGeom prst="straightConnector1">
            <a:avLst/>
          </a:prstGeom>
          <a:noFill/>
          <a:ln cap="flat" cmpd="sng" w="38100">
            <a:solidFill>
              <a:schemeClr val="dk1"/>
            </a:solidFill>
            <a:prstDash val="solid"/>
            <a:miter lim="800000"/>
            <a:headEnd len="med" w="med" type="none"/>
            <a:tailEnd len="med" w="med" type="triangle"/>
          </a:ln>
        </p:spPr>
      </p:cxnSp>
      <p:pic>
        <p:nvPicPr>
          <p:cNvPr id="669" name="Google Shape;669;p33"/>
          <p:cNvPicPr preferRelativeResize="0"/>
          <p:nvPr/>
        </p:nvPicPr>
        <p:blipFill rotWithShape="1">
          <a:blip r:embed="rId5">
            <a:alphaModFix/>
          </a:blip>
          <a:srcRect b="0" l="0" r="0" t="0"/>
          <a:stretch/>
        </p:blipFill>
        <p:spPr>
          <a:xfrm>
            <a:off x="8839200" y="6553200"/>
            <a:ext cx="304800" cy="30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822"/>
                                        <p:tgtEl>
                                          <p:spTgt spid="662"/>
                                        </p:tgtEl>
                                      </p:cBhvr>
                                    </p:animEffect>
                                  </p:childTnLst>
                                </p:cTn>
                              </p:par>
                              <p:par>
                                <p:cTn fill="hold" nodeType="with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822"/>
                                        <p:tgtEl>
                                          <p:spTgt spid="663"/>
                                        </p:tgtEl>
                                      </p:cBhvr>
                                    </p:animEffect>
                                  </p:childTnLst>
                                </p:cTn>
                              </p:par>
                              <p:par>
                                <p:cTn fill="hold" nodeType="with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822"/>
                                        <p:tgtEl>
                                          <p:spTgt spid="659"/>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822"/>
                                        <p:tgtEl>
                                          <p:spTgt spid="660"/>
                                        </p:tgtEl>
                                      </p:cBhvr>
                                    </p:animEffect>
                                  </p:childTnLst>
                                </p:cTn>
                              </p:par>
                              <p:par>
                                <p:cTn fill="hold" nodeType="with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1822"/>
                                        <p:tgtEl>
                                          <p:spTgt spid="661"/>
                                        </p:tgtEl>
                                      </p:cBhvr>
                                    </p:animEffect>
                                  </p:childTnLst>
                                </p:cTn>
                              </p:par>
                            </p:childTnLst>
                          </p:cTn>
                        </p:par>
                        <p:par>
                          <p:cTn fill="hold">
                            <p:stCondLst>
                              <p:cond delay="1822"/>
                            </p:stCondLst>
                            <p:childTnLst>
                              <p:par>
                                <p:cTn fill="hold" nodeType="after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500"/>
                                        <p:tgtEl>
                                          <p:spTgt spid="656"/>
                                        </p:tgtEl>
                                      </p:cBhvr>
                                    </p:animEffect>
                                  </p:childTnLst>
                                </p:cTn>
                              </p:par>
                            </p:childTnLst>
                          </p:cTn>
                        </p:par>
                        <p:par>
                          <p:cTn fill="hold">
                            <p:stCondLst>
                              <p:cond delay="2322"/>
                            </p:stCondLst>
                            <p:childTnLst>
                              <p:par>
                                <p:cTn fill="hold" nodeType="after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500"/>
                                        <p:tgtEl>
                                          <p:spTgt spid="6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500"/>
                                        <p:tgtEl>
                                          <p:spTgt spid="6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2000"/>
                                        <p:tgtEl>
                                          <p:spTgt spid="668"/>
                                        </p:tgtEl>
                                      </p:cBhvr>
                                    </p:animEffect>
                                  </p:childTnLst>
                                </p:cTn>
                              </p:par>
                              <p:par>
                                <p:cTn fill="hold" nodeType="with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2000"/>
                                        <p:tgtEl>
                                          <p:spTgt spid="667"/>
                                        </p:tgtEl>
                                      </p:cBhvr>
                                    </p:animEffect>
                                  </p:childTnLst>
                                </p:cTn>
                              </p:par>
                              <p:par>
                                <p:cTn fill="hold" nodeType="with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2000"/>
                                        <p:tgtEl>
                                          <p:spTgt spid="6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500"/>
                                        <p:tgtEl>
                                          <p:spTgt spid="6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2000"/>
                                        <p:tgtEl>
                                          <p:spTgt spid="6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5000"/>
                                        <p:tgtEl>
                                          <p:spTgt spid="6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34"/>
          <p:cNvSpPr/>
          <p:nvPr/>
        </p:nvSpPr>
        <p:spPr>
          <a:xfrm>
            <a:off x="762000" y="69850"/>
            <a:ext cx="7848600" cy="914400"/>
          </a:xfrm>
          <a:prstGeom prst="ellipse">
            <a:avLst/>
          </a:prstGeom>
          <a:solidFill>
            <a:srgbClr val="FFC00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SzPts val="3600"/>
              <a:buFont typeface="Times New Roman"/>
              <a:buNone/>
            </a:pPr>
            <a:r>
              <a:rPr b="1" i="0" lang="en-US" sz="3600" u="none">
                <a:solidFill>
                  <a:srgbClr val="000066"/>
                </a:solidFill>
                <a:latin typeface="Times New Roman"/>
                <a:ea typeface="Times New Roman"/>
                <a:cs typeface="Times New Roman"/>
                <a:sym typeface="Times New Roman"/>
              </a:rPr>
              <a:t>Ý nghĩa phương pháp luận</a:t>
            </a:r>
            <a:endParaRPr/>
          </a:p>
        </p:txBody>
      </p:sp>
      <p:sp>
        <p:nvSpPr>
          <p:cNvPr id="675" name="Google Shape;675;p34"/>
          <p:cNvSpPr/>
          <p:nvPr/>
        </p:nvSpPr>
        <p:spPr>
          <a:xfrm>
            <a:off x="152400" y="1295400"/>
            <a:ext cx="3048000" cy="4267200"/>
          </a:xfrm>
          <a:custGeom>
            <a:rect b="b" l="l" r="r" t="t"/>
            <a:pathLst>
              <a:path extrusionOk="0" h="4267200" w="3048000">
                <a:moveTo>
                  <a:pt x="0" y="0"/>
                </a:moveTo>
                <a:lnTo>
                  <a:pt x="2539990" y="0"/>
                </a:lnTo>
                <a:lnTo>
                  <a:pt x="3048000" y="508010"/>
                </a:lnTo>
                <a:lnTo>
                  <a:pt x="3048000" y="4267200"/>
                </a:lnTo>
                <a:lnTo>
                  <a:pt x="3048000" y="4267200"/>
                </a:lnTo>
                <a:lnTo>
                  <a:pt x="508010" y="4267200"/>
                </a:lnTo>
                <a:lnTo>
                  <a:pt x="0" y="3759190"/>
                </a:lnTo>
                <a:lnTo>
                  <a:pt x="0" y="0"/>
                </a:lnTo>
                <a:close/>
              </a:path>
            </a:pathLst>
          </a:custGeom>
          <a:solidFill>
            <a:srgbClr val="FFC8C8"/>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Là cơ sở khoa học cho việc nhận thức một cách đúng đắn </a:t>
            </a:r>
            <a:r>
              <a:rPr b="0" i="1" lang="en-US" sz="2400" u="none">
                <a:solidFill>
                  <a:schemeClr val="dk1"/>
                </a:solidFill>
                <a:latin typeface="Times New Roman"/>
                <a:ea typeface="Times New Roman"/>
                <a:cs typeface="Times New Roman"/>
                <a:sym typeface="Times New Roman"/>
              </a:rPr>
              <a:t>mối quan hệ giữa kinh tế và chính trị, </a:t>
            </a:r>
            <a:r>
              <a:rPr b="0" i="0" lang="en-US" sz="2400" u="none">
                <a:solidFill>
                  <a:schemeClr val="dk1"/>
                </a:solidFill>
                <a:latin typeface="Times New Roman"/>
                <a:ea typeface="Times New Roman"/>
                <a:cs typeface="Times New Roman"/>
                <a:sym typeface="Times New Roman"/>
              </a:rPr>
              <a:t>trong đó kinh tế quyết định chính trị, chính trị tác động trở lại to lớn, mạnh mẽ đối với kinh tế</a:t>
            </a:r>
            <a:endParaRPr/>
          </a:p>
        </p:txBody>
      </p:sp>
      <p:sp>
        <p:nvSpPr>
          <p:cNvPr id="676" name="Google Shape;676;p34"/>
          <p:cNvSpPr/>
          <p:nvPr/>
        </p:nvSpPr>
        <p:spPr>
          <a:xfrm>
            <a:off x="3484562" y="1905000"/>
            <a:ext cx="2667000" cy="4208462"/>
          </a:xfrm>
          <a:custGeom>
            <a:rect b="b" l="l" r="r" t="t"/>
            <a:pathLst>
              <a:path extrusionOk="0" h="4208463" w="2667000">
                <a:moveTo>
                  <a:pt x="0" y="0"/>
                </a:moveTo>
                <a:lnTo>
                  <a:pt x="2222491" y="0"/>
                </a:lnTo>
                <a:lnTo>
                  <a:pt x="2667000" y="444509"/>
                </a:lnTo>
                <a:lnTo>
                  <a:pt x="2667000" y="4208463"/>
                </a:lnTo>
                <a:lnTo>
                  <a:pt x="2667000" y="4208463"/>
                </a:lnTo>
                <a:lnTo>
                  <a:pt x="444509" y="4208463"/>
                </a:lnTo>
                <a:lnTo>
                  <a:pt x="0" y="3763954"/>
                </a:lnTo>
                <a:lnTo>
                  <a:pt x="0" y="0"/>
                </a:lnTo>
                <a:close/>
              </a:path>
            </a:pathLst>
          </a:custGeom>
          <a:gradFill>
            <a:gsLst>
              <a:gs pos="0">
                <a:srgbClr val="8AD3FF"/>
              </a:gs>
              <a:gs pos="35000">
                <a:srgbClr val="ADDEFF"/>
              </a:gs>
              <a:gs pos="100000">
                <a:srgbClr val="DCF1FF"/>
              </a:gs>
            </a:gsLst>
            <a:lin ang="16200000" scaled="0"/>
          </a:gradFill>
          <a:ln cap="flat" cmpd="sng" w="9525">
            <a:solidFill>
              <a:srgbClr val="56ADFC"/>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Trong nhận thức và thực tiễn, nếu tách rời hoặc tuyệt đối hoá một yếu tố nào giữa kinh tế và chính trị đều là sai lầm</a:t>
            </a:r>
            <a:endParaRPr/>
          </a:p>
        </p:txBody>
      </p:sp>
      <p:sp>
        <p:nvSpPr>
          <p:cNvPr id="677" name="Google Shape;677;p34"/>
          <p:cNvSpPr/>
          <p:nvPr/>
        </p:nvSpPr>
        <p:spPr>
          <a:xfrm>
            <a:off x="6434137" y="2667000"/>
            <a:ext cx="2590800" cy="4038600"/>
          </a:xfrm>
          <a:custGeom>
            <a:rect b="b" l="l" r="r" t="t"/>
            <a:pathLst>
              <a:path extrusionOk="0" h="4038600" w="2590800">
                <a:moveTo>
                  <a:pt x="0" y="0"/>
                </a:moveTo>
                <a:lnTo>
                  <a:pt x="2158991" y="0"/>
                </a:lnTo>
                <a:lnTo>
                  <a:pt x="2590800" y="431809"/>
                </a:lnTo>
                <a:lnTo>
                  <a:pt x="2590800" y="4038600"/>
                </a:lnTo>
                <a:lnTo>
                  <a:pt x="2590800" y="4038600"/>
                </a:lnTo>
                <a:lnTo>
                  <a:pt x="431809" y="4038600"/>
                </a:lnTo>
                <a:lnTo>
                  <a:pt x="0" y="3606791"/>
                </a:lnTo>
                <a:lnTo>
                  <a:pt x="0" y="0"/>
                </a:lnTo>
                <a:close/>
              </a:path>
            </a:pathLst>
          </a:cu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Đảng Cộng sản Việt Nam chủ trương đổi mới toàn diện cả kinh tế và chính trị, trong đó đổi mới kinh tế là trung tâm, đồng thời đổi mới chính trị</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000"/>
                                        <p:tgtEl>
                                          <p:spTgt spid="6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1000"/>
                                        <p:tgtEl>
                                          <p:spTgt spid="6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500"/>
                                        <p:tgtEl>
                                          <p:spTgt spid="6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35"/>
          <p:cNvSpPr txBox="1"/>
          <p:nvPr>
            <p:ph type="title"/>
          </p:nvPr>
        </p:nvSpPr>
        <p:spPr>
          <a:xfrm>
            <a:off x="0" y="76200"/>
            <a:ext cx="8991600" cy="117633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Times New Roman"/>
              <a:buNone/>
            </a:pPr>
            <a:br>
              <a:rPr b="1" i="0" lang="en-US" sz="3600" u="none">
                <a:solidFill>
                  <a:schemeClr val="dk2"/>
                </a:solidFill>
                <a:latin typeface="Times New Roman"/>
                <a:ea typeface="Times New Roman"/>
                <a:cs typeface="Times New Roman"/>
                <a:sym typeface="Times New Roman"/>
              </a:rPr>
            </a:br>
            <a:r>
              <a:rPr b="1" i="0" lang="en-US" sz="3600" u="none">
                <a:solidFill>
                  <a:schemeClr val="dk2"/>
                </a:solidFill>
                <a:latin typeface="Times New Roman"/>
                <a:ea typeface="Times New Roman"/>
                <a:cs typeface="Times New Roman"/>
                <a:sym typeface="Times New Roman"/>
              </a:rPr>
              <a:t>4. Sự phát triển các hình thái kinh tế - xã hội là một quá trình lịch sử - tự nhiên</a:t>
            </a:r>
            <a:br>
              <a:rPr b="1" i="0" lang="en-US" sz="3600" u="none">
                <a:solidFill>
                  <a:schemeClr val="dk2"/>
                </a:solidFill>
                <a:latin typeface="Times New Roman"/>
                <a:ea typeface="Times New Roman"/>
                <a:cs typeface="Times New Roman"/>
                <a:sym typeface="Times New Roman"/>
              </a:rPr>
            </a:br>
            <a:endParaRPr/>
          </a:p>
        </p:txBody>
      </p:sp>
      <p:pic>
        <p:nvPicPr>
          <p:cNvPr id="683" name="Google Shape;683;p35"/>
          <p:cNvPicPr preferRelativeResize="0"/>
          <p:nvPr/>
        </p:nvPicPr>
        <p:blipFill rotWithShape="1">
          <a:blip r:embed="rId3">
            <a:alphaModFix/>
          </a:blip>
          <a:srcRect b="0" l="0" r="0" t="0"/>
          <a:stretch/>
        </p:blipFill>
        <p:spPr>
          <a:xfrm>
            <a:off x="219075" y="1511300"/>
            <a:ext cx="9918700" cy="409098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36"/>
          <p:cNvSpPr txBox="1"/>
          <p:nvPr>
            <p:ph type="title"/>
          </p:nvPr>
        </p:nvSpPr>
        <p:spPr>
          <a:xfrm>
            <a:off x="228600" y="0"/>
            <a:ext cx="8458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Times New Roman"/>
              <a:buNone/>
            </a:pPr>
            <a:r>
              <a:rPr b="1" i="1" lang="en-US" sz="3200" u="none">
                <a:solidFill>
                  <a:schemeClr val="dk2"/>
                </a:solidFill>
                <a:latin typeface="Times New Roman"/>
                <a:ea typeface="Times New Roman"/>
                <a:cs typeface="Times New Roman"/>
                <a:sym typeface="Times New Roman"/>
              </a:rPr>
              <a:t>a. Phạm trù hình thái kinh tế - xã hội </a:t>
            </a:r>
            <a:br>
              <a:rPr b="1" i="1" lang="en-US" sz="3200" u="none">
                <a:solidFill>
                  <a:schemeClr val="dk2"/>
                </a:solidFill>
                <a:latin typeface="Times New Roman"/>
                <a:ea typeface="Times New Roman"/>
                <a:cs typeface="Times New Roman"/>
                <a:sym typeface="Times New Roman"/>
              </a:rPr>
            </a:br>
            <a:endParaRPr/>
          </a:p>
        </p:txBody>
      </p:sp>
      <p:pic>
        <p:nvPicPr>
          <p:cNvPr descr="C:\Users\user\Desktop\20421243-images575553_marx.jpg" id="689" name="Google Shape;689;p36"/>
          <p:cNvPicPr preferRelativeResize="0"/>
          <p:nvPr>
            <p:ph idx="1" type="body"/>
          </p:nvPr>
        </p:nvPicPr>
        <p:blipFill rotWithShape="1">
          <a:blip r:embed="rId3">
            <a:alphaModFix/>
          </a:blip>
          <a:srcRect b="0" l="0" r="0" t="0"/>
          <a:stretch/>
        </p:blipFill>
        <p:spPr>
          <a:xfrm>
            <a:off x="5105400" y="1219200"/>
            <a:ext cx="3810000" cy="5410200"/>
          </a:xfrm>
          <a:prstGeom prst="rect">
            <a:avLst/>
          </a:prstGeom>
          <a:noFill/>
          <a:ln>
            <a:noFill/>
          </a:ln>
        </p:spPr>
      </p:pic>
      <p:sp>
        <p:nvSpPr>
          <p:cNvPr id="690" name="Google Shape;690;p36"/>
          <p:cNvSpPr/>
          <p:nvPr/>
        </p:nvSpPr>
        <p:spPr>
          <a:xfrm>
            <a:off x="20637" y="1571625"/>
            <a:ext cx="5084762" cy="5029200"/>
          </a:xfrm>
          <a:prstGeom prst="flowChartMagneticTape">
            <a:avLst/>
          </a:prstGeom>
          <a:solidFill>
            <a:srgbClr val="DEEFFF"/>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200"/>
              <a:buFont typeface="Verdana"/>
              <a:buNone/>
            </a:pPr>
            <a:r>
              <a:t/>
            </a:r>
            <a:endParaRPr b="0" i="0" sz="2200" u="non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2200"/>
              <a:buFont typeface="Times New Roman"/>
              <a:buNone/>
            </a:pPr>
            <a:r>
              <a:rPr b="0" i="0" lang="en-US" sz="2200" u="none">
                <a:solidFill>
                  <a:schemeClr val="dk1"/>
                </a:solidFill>
                <a:latin typeface="Times New Roman"/>
                <a:ea typeface="Times New Roman"/>
                <a:cs typeface="Times New Roman"/>
                <a:sym typeface="Times New Roman"/>
              </a:rPr>
              <a:t>Hình thái kinh tế - xã hội là một phạm trù cơ bản của chủ nghĩa duy vật lịch sử dùng để chỉ xã hội ở từng giai đoạn phát triển lịch sử nhất định, với một kiểu quan hệ sản xuất đặc trưng cho xã hội đó, phù hợp với một trình độ nhất định của lực lượng sản xuất và với một kiến trúc thượng tầng tương ứng được xây dựng lên trên quan hệ sản xuất đó.</a:t>
            </a:r>
            <a:endParaRPr/>
          </a:p>
        </p:txBody>
      </p:sp>
      <p:sp>
        <p:nvSpPr>
          <p:cNvPr id="691" name="Google Shape;691;p36"/>
          <p:cNvSpPr/>
          <p:nvPr/>
        </p:nvSpPr>
        <p:spPr>
          <a:xfrm>
            <a:off x="457200" y="722312"/>
            <a:ext cx="2646362" cy="592137"/>
          </a:xfrm>
          <a:prstGeom prst="parallelogram">
            <a:avLst>
              <a:gd fmla="val 1208" name="adj"/>
            </a:avLst>
          </a:prstGeom>
          <a:solidFill>
            <a:srgbClr val="E75407"/>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EE9DE"/>
              </a:buClr>
              <a:buSzPts val="2800"/>
              <a:buFont typeface="Times New Roman"/>
              <a:buNone/>
            </a:pPr>
            <a:r>
              <a:rPr b="1" i="1" lang="en-US" sz="2800" u="none">
                <a:solidFill>
                  <a:srgbClr val="FEE9DE"/>
                </a:solidFill>
                <a:latin typeface="Times New Roman"/>
                <a:ea typeface="Times New Roman"/>
                <a:cs typeface="Times New Roman"/>
                <a:sym typeface="Times New Roman"/>
              </a:rPr>
              <a:t>* Khái niệm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8"/>
                                        </p:tgtEl>
                                        <p:attrNameLst>
                                          <p:attrName>style.visibility</p:attrName>
                                        </p:attrNameLst>
                                      </p:cBhvr>
                                      <p:to>
                                        <p:strVal val="visible"/>
                                      </p:to>
                                    </p:set>
                                    <p:animEffect filter="fade" transition="in">
                                      <p:cBhvr>
                                        <p:cTn dur="500"/>
                                        <p:tgtEl>
                                          <p:spTgt spid="6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2000"/>
                                        <p:tgtEl>
                                          <p:spTgt spid="689"/>
                                        </p:tgtEl>
                                      </p:cBhvr>
                                    </p:animEffect>
                                  </p:childTnLst>
                                </p:cTn>
                              </p:par>
                              <p:par>
                                <p:cTn fill="hold" nodeType="with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2000"/>
                                        <p:tgtEl>
                                          <p:spTgt spid="691"/>
                                        </p:tgtEl>
                                      </p:cBhvr>
                                    </p:animEffect>
                                  </p:childTnLst>
                                </p:cTn>
                              </p:par>
                              <p:par>
                                <p:cTn fill="hold" nodeType="with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2000"/>
                                        <p:tgtEl>
                                          <p:spTgt spid="6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graphicFrame>
        <p:nvGraphicFramePr>
          <p:cNvPr id="697" name="Google Shape;697;p37"/>
          <p:cNvGraphicFramePr/>
          <p:nvPr/>
        </p:nvGraphicFramePr>
        <p:xfrm>
          <a:off x="990600" y="838200"/>
          <a:ext cx="3000000" cy="3000000"/>
        </p:xfrm>
        <a:graphic>
          <a:graphicData uri="http://schemas.openxmlformats.org/drawingml/2006/table">
            <a:tbl>
              <a:tblPr>
                <a:noFill/>
                <a:tableStyleId>{FF1F9593-9E50-46BB-96C4-A68275546E54}</a:tableStyleId>
              </a:tblPr>
              <a:tblGrid>
                <a:gridCol w="1447800"/>
                <a:gridCol w="5680075"/>
              </a:tblGrid>
              <a:tr h="1487475">
                <a:tc rowSpan="2">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Ki</a:t>
                      </a:r>
                      <a:r>
                        <a:rPr b="0" i="0" lang="en-US" sz="2800" u="none" cap="none" strike="noStrike">
                          <a:solidFill>
                            <a:schemeClr val="dk1"/>
                          </a:solidFill>
                          <a:latin typeface="Times New Roman"/>
                          <a:ea typeface="Times New Roman"/>
                          <a:cs typeface="Times New Roman"/>
                          <a:sym typeface="Times New Roman"/>
                        </a:rPr>
                        <a:t>ến trúc thượng tầng</a:t>
                      </a:r>
                      <a:endParaRPr/>
                    </a:p>
                  </a:txBody>
                  <a:tcPr marT="45725" marB="45725" marR="91425" marL="91425" anchor="ctr" anchorCtr="1">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EF2EC"/>
                    </a:solidFill>
                  </a:tcPr>
                </a:tc>
                <a:tc>
                  <a:txBody>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 Là sự thể hiện các mối quan hệ giữa người với người trong lĩnh vực tinh thần, tiêu biểu cho bộ mặt tinh thần của đời sống xã hội</a:t>
                      </a:r>
                      <a:endParaRPr/>
                    </a:p>
                  </a:txBody>
                  <a:tcPr marT="45725" marB="45725" marR="91425" marL="9142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solidFill>
                      <a:srgbClr val="FEF2EC"/>
                    </a:solidFill>
                  </a:tcPr>
                </a:tc>
              </a:tr>
              <a:tr h="457200">
                <a:tc vMerge="1"/>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 Là công cụ bảo vệ và phát triển CSHT</a:t>
                      </a:r>
                      <a:endParaRPr/>
                    </a:p>
                  </a:txBody>
                  <a:tcPr marT="45725" marB="45725" marR="91425" marL="91425" anchor="ctr" anchorCtr="1">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solidFill>
                      <a:srgbClr val="FEF2EC"/>
                    </a:solidFill>
                  </a:tcPr>
                </a:tc>
              </a:tr>
              <a:tr h="1720850">
                <a:tc>
                  <a:txBody>
                    <a:bodyPr/>
                    <a:lstStyle/>
                    <a:p>
                      <a:pPr indent="0" lvl="0" marL="0" marR="0" rtl="0" algn="ctr">
                        <a:lnSpc>
                          <a:spcPct val="100000"/>
                        </a:lnSpc>
                        <a:spcBef>
                          <a:spcPts val="0"/>
                        </a:spcBef>
                        <a:spcAft>
                          <a:spcPts val="0"/>
                        </a:spcAft>
                        <a:buClr>
                          <a:srgbClr val="FFFF00"/>
                        </a:buClr>
                        <a:buSzPts val="2800"/>
                        <a:buFont typeface="Times New Roman"/>
                        <a:buNone/>
                      </a:pPr>
                      <a:r>
                        <a:rPr b="0" i="0" lang="en-US" sz="2800" u="none" cap="none" strike="noStrike">
                          <a:solidFill>
                            <a:srgbClr val="FFFF00"/>
                          </a:solidFill>
                          <a:latin typeface="Times New Roman"/>
                          <a:ea typeface="Times New Roman"/>
                          <a:cs typeface="Times New Roman"/>
                          <a:sym typeface="Times New Roman"/>
                        </a:rPr>
                        <a:t>Quan hệ sản xuất</a:t>
                      </a:r>
                      <a:endParaRPr/>
                    </a:p>
                  </a:txBody>
                  <a:tcPr marT="45725" marB="45725" marR="91425" marL="91425" anchor="ctr" anchorCtr="1">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114300" lvl="0" marL="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 </a:t>
                      </a:r>
                      <a:r>
                        <a:rPr b="0" i="0" lang="en-US" sz="2400" u="none" cap="none" strike="noStrike">
                          <a:solidFill>
                            <a:schemeClr val="lt1"/>
                          </a:solidFill>
                          <a:latin typeface="Times New Roman"/>
                          <a:ea typeface="Times New Roman"/>
                          <a:cs typeface="Times New Roman"/>
                          <a:sym typeface="Times New Roman"/>
                        </a:rPr>
                        <a:t>Là quan hệ khách quan, cơ bản, chi phối và quyết định mọi quan hệ xã hội, đồng thời là tiêu chuẩn quan trọng nhất để phân biệt bản chất các chế độ xã hội khác nhau. </a:t>
                      </a:r>
                      <a:endParaRPr/>
                    </a:p>
                  </a:txBody>
                  <a:tcPr marT="45725" marB="45725" marR="91425" marL="9142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r>
              <a:tr h="2182800">
                <a:tc>
                  <a:txBody>
                    <a:bodyPr/>
                    <a:lstStyle/>
                    <a:p>
                      <a:pPr indent="0" lvl="0" marL="0" marR="0" rtl="0" algn="ctr">
                        <a:lnSpc>
                          <a:spcPct val="100000"/>
                        </a:lnSpc>
                        <a:spcBef>
                          <a:spcPts val="0"/>
                        </a:spcBef>
                        <a:spcAft>
                          <a:spcPts val="0"/>
                        </a:spcAft>
                        <a:buClr>
                          <a:schemeClr val="dk1"/>
                        </a:buClr>
                        <a:buSzPts val="2600"/>
                        <a:buFont typeface="Times New Roman"/>
                        <a:buNone/>
                      </a:pPr>
                      <a:r>
                        <a:rPr b="0" i="0" lang="en-US" sz="2600" u="none" cap="none" strike="noStrike">
                          <a:solidFill>
                            <a:schemeClr val="dk1"/>
                          </a:solidFill>
                          <a:latin typeface="Times New Roman"/>
                          <a:ea typeface="Times New Roman"/>
                          <a:cs typeface="Times New Roman"/>
                          <a:sym typeface="Times New Roman"/>
                        </a:rPr>
                        <a:t>Lực lượng sản xuất</a:t>
                      </a:r>
                      <a:endParaRPr/>
                    </a:p>
                  </a:txBody>
                  <a:tcPr marT="45725" marB="45725" marR="91425" marL="9142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152400" lvl="0" marL="0" marR="0" rtl="0" algn="l">
                        <a:lnSpc>
                          <a:spcPct val="100000"/>
                        </a:lnSpc>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 Là nền tảng VC-KT của HT KT-XH</a:t>
                      </a:r>
                      <a:endParaRPr/>
                    </a:p>
                    <a:p>
                      <a:pPr indent="-152400" lvl="0" marL="0" marR="0" rtl="0" algn="l">
                        <a:lnSpc>
                          <a:spcPct val="100000"/>
                        </a:lnSpc>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 Là tiêu chuẩn khách quan để phân biệt các thời đại kinh tế khác nhau.</a:t>
                      </a:r>
                      <a:endParaRPr/>
                    </a:p>
                    <a:p>
                      <a:pPr indent="-152400" lvl="0" marL="0" marR="0" rtl="0" algn="l">
                        <a:lnSpc>
                          <a:spcPct val="100000"/>
                        </a:lnSpc>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 Là yếu tố xét đến cùng quyết định sự vận động, phát triển của HTKT -XH</a:t>
                      </a:r>
                      <a:endParaRPr/>
                    </a:p>
                  </a:txBody>
                  <a:tcPr marT="45725" marB="45725" marR="91425" marL="9142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698" name="Google Shape;698;p37"/>
          <p:cNvSpPr txBox="1"/>
          <p:nvPr/>
        </p:nvSpPr>
        <p:spPr>
          <a:xfrm>
            <a:off x="533400" y="152400"/>
            <a:ext cx="8305800" cy="5794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 Kết cấu của hình thái KT-XH</a:t>
            </a:r>
            <a:endParaRPr/>
          </a:p>
        </p:txBody>
      </p:sp>
      <p:sp>
        <p:nvSpPr>
          <p:cNvPr id="699" name="Google Shape;699;p37"/>
          <p:cNvSpPr/>
          <p:nvPr/>
        </p:nvSpPr>
        <p:spPr>
          <a:xfrm>
            <a:off x="381000" y="4343400"/>
            <a:ext cx="609600" cy="1905000"/>
          </a:xfrm>
          <a:custGeom>
            <a:rect b="b" l="l" r="r" t="t"/>
            <a:pathLst>
              <a:path extrusionOk="0" h="1104" w="440">
                <a:moveTo>
                  <a:pt x="440" y="1104"/>
                </a:moveTo>
                <a:cubicBezTo>
                  <a:pt x="228" y="956"/>
                  <a:pt x="16" y="808"/>
                  <a:pt x="8" y="624"/>
                </a:cubicBezTo>
                <a:cubicBezTo>
                  <a:pt x="0" y="440"/>
                  <a:pt x="304" y="88"/>
                  <a:pt x="392" y="0"/>
                </a:cubicBezTo>
              </a:path>
            </a:pathLst>
          </a:custGeom>
          <a:noFill/>
          <a:ln cap="flat" cmpd="sng" w="76200">
            <a:solidFill>
              <a:srgbClr val="FE0C0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700" name="Google Shape;700;p37"/>
          <p:cNvSpPr/>
          <p:nvPr/>
        </p:nvSpPr>
        <p:spPr>
          <a:xfrm>
            <a:off x="342900" y="1493837"/>
            <a:ext cx="533400" cy="1828800"/>
          </a:xfrm>
          <a:custGeom>
            <a:rect b="b" l="l" r="r" t="t"/>
            <a:pathLst>
              <a:path extrusionOk="0" h="1104" w="440">
                <a:moveTo>
                  <a:pt x="440" y="1104"/>
                </a:moveTo>
                <a:cubicBezTo>
                  <a:pt x="228" y="956"/>
                  <a:pt x="16" y="808"/>
                  <a:pt x="8" y="624"/>
                </a:cubicBezTo>
                <a:cubicBezTo>
                  <a:pt x="0" y="440"/>
                  <a:pt x="304" y="88"/>
                  <a:pt x="392" y="0"/>
                </a:cubicBezTo>
              </a:path>
            </a:pathLst>
          </a:custGeom>
          <a:noFill/>
          <a:ln cap="flat" cmpd="sng" w="76200">
            <a:solidFill>
              <a:srgbClr val="FE0C0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701" name="Google Shape;701;p37"/>
          <p:cNvSpPr/>
          <p:nvPr/>
        </p:nvSpPr>
        <p:spPr>
          <a:xfrm>
            <a:off x="8069262" y="1352550"/>
            <a:ext cx="622300" cy="1752600"/>
          </a:xfrm>
          <a:custGeom>
            <a:rect b="b" l="l" r="r" t="t"/>
            <a:pathLst>
              <a:path extrusionOk="0" h="1104" w="392">
                <a:moveTo>
                  <a:pt x="0" y="0"/>
                </a:moveTo>
                <a:cubicBezTo>
                  <a:pt x="188" y="196"/>
                  <a:pt x="376" y="392"/>
                  <a:pt x="384" y="576"/>
                </a:cubicBezTo>
                <a:cubicBezTo>
                  <a:pt x="392" y="760"/>
                  <a:pt x="96" y="976"/>
                  <a:pt x="48" y="1104"/>
                </a:cubicBezTo>
              </a:path>
            </a:pathLst>
          </a:custGeom>
          <a:noFill/>
          <a:ln cap="flat" cmpd="sng" w="571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702" name="Google Shape;702;p37"/>
          <p:cNvSpPr/>
          <p:nvPr/>
        </p:nvSpPr>
        <p:spPr>
          <a:xfrm>
            <a:off x="8077200" y="4267200"/>
            <a:ext cx="622300" cy="1752600"/>
          </a:xfrm>
          <a:custGeom>
            <a:rect b="b" l="l" r="r" t="t"/>
            <a:pathLst>
              <a:path extrusionOk="0" h="1104" w="392">
                <a:moveTo>
                  <a:pt x="0" y="0"/>
                </a:moveTo>
                <a:cubicBezTo>
                  <a:pt x="188" y="196"/>
                  <a:pt x="376" y="392"/>
                  <a:pt x="384" y="576"/>
                </a:cubicBezTo>
                <a:cubicBezTo>
                  <a:pt x="392" y="760"/>
                  <a:pt x="96" y="976"/>
                  <a:pt x="48" y="1104"/>
                </a:cubicBezTo>
              </a:path>
            </a:pathLst>
          </a:custGeom>
          <a:noFill/>
          <a:ln cap="flat" cmpd="sng" w="571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703" name="Google Shape;703;p37"/>
          <p:cNvSpPr txBox="1"/>
          <p:nvPr/>
        </p:nvSpPr>
        <p:spPr>
          <a:xfrm rot="-5400000">
            <a:off x="-761206" y="3428206"/>
            <a:ext cx="2133600" cy="6111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Quyết định</a:t>
            </a:r>
            <a:endParaRPr/>
          </a:p>
        </p:txBody>
      </p:sp>
      <p:sp>
        <p:nvSpPr>
          <p:cNvPr id="704" name="Google Shape;704;p37"/>
          <p:cNvSpPr txBox="1"/>
          <p:nvPr/>
        </p:nvSpPr>
        <p:spPr>
          <a:xfrm rot="5400000">
            <a:off x="7826375" y="3517900"/>
            <a:ext cx="220980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000"/>
              <a:buFont typeface="Times New Roman"/>
              <a:buNone/>
            </a:pPr>
            <a:r>
              <a:rPr b="1" i="0" lang="en-US" sz="3000" u="none">
                <a:solidFill>
                  <a:schemeClr val="dk1"/>
                </a:solidFill>
                <a:latin typeface="Times New Roman"/>
                <a:ea typeface="Times New Roman"/>
                <a:cs typeface="Times New Roman"/>
                <a:sym typeface="Times New Roman"/>
              </a:rPr>
              <a:t>Ảnh hưởng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500"/>
                                        <p:tgtEl>
                                          <p:spTgt spid="6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500"/>
                                        <p:tgtEl>
                                          <p:spTgt spid="70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500"/>
                                        <p:tgtEl>
                                          <p:spTgt spid="7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500"/>
                                        <p:tgtEl>
                                          <p:spTgt spid="7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500"/>
                                        <p:tgtEl>
                                          <p:spTgt spid="70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500"/>
                                        <p:tgtEl>
                                          <p:spTgt spid="7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38"/>
          <p:cNvSpPr txBox="1"/>
          <p:nvPr/>
        </p:nvSpPr>
        <p:spPr>
          <a:xfrm>
            <a:off x="228600" y="671512"/>
            <a:ext cx="8769350" cy="5805487"/>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 Xã hội loài người đã phát triển qua nhiều hình thái KT-XH khác nhau trong lịch sử, sự ra đời và thay thế các hình thái KT-XH khác nhau trong lịch sử là 1 quá trình lịch sử - tự nhiên.</a:t>
            </a:r>
            <a:endParaRPr b="0" i="0" sz="2400" u="none">
              <a:solidFill>
                <a:schemeClr val="dk1"/>
              </a:solidFill>
              <a:latin typeface="Times New Roman"/>
              <a:ea typeface="Times New Roman"/>
              <a:cs typeface="Times New Roman"/>
              <a:sym typeface="Times New Roman"/>
            </a:endParaRPr>
          </a:p>
          <a:p>
            <a:pPr indent="0" lvl="0" marL="0" marR="0" rtl="0" algn="just">
              <a:lnSpc>
                <a:spcPct val="107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 Hình thái KT-XH là 1 hệ thống, trong đó, các mặt không ngừng tác động qua lại lẫn nhau tạo thành các quy luật vận động, phát triển khách quan của xã hội, đó là quy luật về sự phù hợp của QHSX với trình độ phát triển của LLSX, quy luật về mối quan hệ biện chứng giữa CSHT và KTTT, chính các quy luật khách quan này chi phối sự vận động của xh từ thấp đến cao.</a:t>
            </a:r>
            <a:endParaRPr b="0" i="0" sz="2400" u="none">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 Nguồn gốc sâu xa dẫn đến sự biến đổi của đời sống xh là sự pt của LLSX, chính sự phát triển của LLSX làm cho QHSX biến đổi, và sự biến đổi của QHSX đòi hỏi KTTT phải biến đổi theo, do đó, hình thái KT-XH cũ được thay thế bằng hình thái KT-XH mới cao hơn, tiến bộ hơn.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39"/>
          <p:cNvSpPr txBox="1"/>
          <p:nvPr/>
        </p:nvSpPr>
        <p:spPr>
          <a:xfrm>
            <a:off x="228600" y="557212"/>
            <a:ext cx="8686800" cy="5154612"/>
          </a:xfrm>
          <a:prstGeom prst="rect">
            <a:avLst/>
          </a:prstGeom>
          <a:noFill/>
          <a:ln>
            <a:noFill/>
          </a:ln>
        </p:spPr>
        <p:txBody>
          <a:bodyPr anchorCtr="0" anchor="t" bIns="45700" lIns="91425" spcFirstLastPara="1" rIns="91425" wrap="square" tIns="45700">
            <a:spAutoFit/>
          </a:bodyPr>
          <a:lstStyle/>
          <a:p>
            <a:pPr indent="152400" lvl="0" marL="0" marR="0" rtl="0" algn="just">
              <a:lnSpc>
                <a:spcPct val="115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 Sự thay thế hình thái KTXH này = hình thái KTXH khác thường được thực hiện thông qua cách mạng xh nhằm giải quyết mâu thuẫn giữa LLSX và QHSX khi QHSX lỗi thời, kìm hãm sự phát triển của LLSX. Khi CSHT thay đổi thì sớm muộn KTTT cũng thay đổi theo. </a:t>
            </a:r>
            <a:endParaRPr/>
          </a:p>
          <a:p>
            <a:pPr indent="152400" lvl="0" marL="0" marR="0" rtl="0" algn="just">
              <a:lnSpc>
                <a:spcPct val="115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 Sự tác động của các quy luật khách quan đang vạch ra con đường đi chung trong lịch sử phát triển của các quốc gia dân tộc. Tuy nhiên, mỗi quốc gia dân tộc đều có những nét đặc thù riêng về điều kiện tự nhiên, về chính trị, về truyền thống văn hóa, về điều kiện quốc tế.... vì thế, lịch sử phát triển của nhân loại rất đa dạng, phong phú. Các nước có thể phát triển tuần tự hoặc bỏ qua 1 vài hình thái KT-XH tùy vào điều kiện cụ thể của mình. Tuy nhiên sự bỏ qua đó mang tính khách quan chứ không phải theo ý muốn chủ quan.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
          <p:cNvSpPr txBox="1"/>
          <p:nvPr/>
        </p:nvSpPr>
        <p:spPr>
          <a:xfrm>
            <a:off x="187325" y="304800"/>
            <a:ext cx="8458200" cy="523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I. HỌC THUYẾT HÌNH THÁI KINH TẾ - XÃ HỘI</a:t>
            </a:r>
            <a:endParaRPr/>
          </a:p>
        </p:txBody>
      </p:sp>
      <p:pic>
        <p:nvPicPr>
          <p:cNvPr id="256" name="Google Shape;256;p4"/>
          <p:cNvPicPr preferRelativeResize="0"/>
          <p:nvPr/>
        </p:nvPicPr>
        <p:blipFill rotWithShape="1">
          <a:blip r:embed="rId3">
            <a:alphaModFix/>
          </a:blip>
          <a:srcRect b="0" l="0" r="0" t="0"/>
          <a:stretch/>
        </p:blipFill>
        <p:spPr>
          <a:xfrm>
            <a:off x="1133475" y="1200150"/>
            <a:ext cx="7340600" cy="5133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5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5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40"/>
          <p:cNvSpPr/>
          <p:nvPr/>
        </p:nvSpPr>
        <p:spPr>
          <a:xfrm>
            <a:off x="457200" y="152400"/>
            <a:ext cx="8305800" cy="1295400"/>
          </a:xfrm>
          <a:prstGeom prst="flowChartTerminator">
            <a:avLst/>
          </a:prstGeom>
          <a:gradFill>
            <a:gsLst>
              <a:gs pos="0">
                <a:srgbClr val="8AD3FF"/>
              </a:gs>
              <a:gs pos="35000">
                <a:srgbClr val="ADDEFF"/>
              </a:gs>
              <a:gs pos="100000">
                <a:srgbClr val="DCF1FF"/>
              </a:gs>
            </a:gsLst>
            <a:lin ang="16200000" scaled="0"/>
          </a:gradFill>
          <a:ln cap="flat" cmpd="sng" w="9525">
            <a:solidFill>
              <a:srgbClr val="56ADFC"/>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Lựa chọn con đường phát triển như thế nào cho phù hợp là do phải xét tới điều kiện lịch sử của mỗi quốc gia khác nhau</a:t>
            </a:r>
            <a:endParaRPr/>
          </a:p>
        </p:txBody>
      </p:sp>
      <p:sp>
        <p:nvSpPr>
          <p:cNvPr id="720" name="Google Shape;720;p40"/>
          <p:cNvSpPr/>
          <p:nvPr/>
        </p:nvSpPr>
        <p:spPr>
          <a:xfrm>
            <a:off x="615950" y="1752600"/>
            <a:ext cx="3048000" cy="676275"/>
          </a:xfrm>
          <a:prstGeom prst="flowChartAlternateProcess">
            <a:avLst/>
          </a:prstGeom>
          <a:solidFill>
            <a:srgbClr val="E75407"/>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Times New Roman"/>
              <a:buNone/>
            </a:pPr>
            <a:r>
              <a:rPr b="1" i="0" lang="en-US" sz="2400" u="none">
                <a:solidFill>
                  <a:srgbClr val="000000"/>
                </a:solidFill>
                <a:latin typeface="Times New Roman"/>
                <a:ea typeface="Times New Roman"/>
                <a:cs typeface="Times New Roman"/>
                <a:sym typeface="Times New Roman"/>
              </a:rPr>
              <a:t>Nhân tố khách quan</a:t>
            </a:r>
            <a:endParaRPr/>
          </a:p>
        </p:txBody>
      </p:sp>
      <p:sp>
        <p:nvSpPr>
          <p:cNvPr id="721" name="Google Shape;721;p40"/>
          <p:cNvSpPr/>
          <p:nvPr/>
        </p:nvSpPr>
        <p:spPr>
          <a:xfrm>
            <a:off x="5505450" y="1749425"/>
            <a:ext cx="3048000" cy="679450"/>
          </a:xfrm>
          <a:prstGeom prst="flowChartAlternateProcess">
            <a:avLst/>
          </a:pr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EE9DE"/>
              </a:buClr>
              <a:buSzPts val="2400"/>
              <a:buFont typeface="Times New Roman"/>
              <a:buNone/>
            </a:pPr>
            <a:r>
              <a:rPr b="1" i="0" lang="en-US" sz="2400" u="none">
                <a:solidFill>
                  <a:srgbClr val="FEE9DE"/>
                </a:solidFill>
                <a:latin typeface="Times New Roman"/>
                <a:ea typeface="Times New Roman"/>
                <a:cs typeface="Times New Roman"/>
                <a:sym typeface="Times New Roman"/>
              </a:rPr>
              <a:t>Nhân tố chủ quan</a:t>
            </a:r>
            <a:endParaRPr/>
          </a:p>
        </p:txBody>
      </p:sp>
      <p:sp>
        <p:nvSpPr>
          <p:cNvPr id="722" name="Google Shape;722;p40"/>
          <p:cNvSpPr/>
          <p:nvPr/>
        </p:nvSpPr>
        <p:spPr>
          <a:xfrm>
            <a:off x="73025" y="2946400"/>
            <a:ext cx="2062162" cy="2644775"/>
          </a:xfrm>
          <a:prstGeom prst="flowChartAlternateProcess">
            <a:avLst/>
          </a:prstGeom>
          <a:solidFill>
            <a:srgbClr val="FEC6DA"/>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PTSX định bỏ qua đã tỏ ra lạc hậu với tiến trình lịch sử TG</a:t>
            </a:r>
            <a:endParaRPr/>
          </a:p>
        </p:txBody>
      </p:sp>
      <p:sp>
        <p:nvSpPr>
          <p:cNvPr id="723" name="Google Shape;723;p40"/>
          <p:cNvSpPr/>
          <p:nvPr/>
        </p:nvSpPr>
        <p:spPr>
          <a:xfrm>
            <a:off x="2316162" y="2940050"/>
            <a:ext cx="1981200" cy="2651125"/>
          </a:xfrm>
          <a:prstGeom prst="flowChartAlternateProcess">
            <a:avLst/>
          </a:prstGeom>
          <a:solidFill>
            <a:srgbClr val="FFEC99"/>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PTSX  mới </a:t>
            </a:r>
            <a:endParaRPr/>
          </a:p>
          <a:p>
            <a:pPr indent="0" lvl="0" marL="0" marR="0" rtl="0" algn="ctr">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định tiến lên</a:t>
            </a:r>
            <a:endParaRPr/>
          </a:p>
          <a:p>
            <a:pPr indent="0" lvl="0" marL="0" marR="0" rtl="0" algn="ctr">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đã xuất hiện</a:t>
            </a:r>
            <a:endParaRPr/>
          </a:p>
        </p:txBody>
      </p:sp>
      <p:sp>
        <p:nvSpPr>
          <p:cNvPr id="724" name="Google Shape;724;p40"/>
          <p:cNvSpPr/>
          <p:nvPr/>
        </p:nvSpPr>
        <p:spPr>
          <a:xfrm>
            <a:off x="4886325" y="2908300"/>
            <a:ext cx="2143125" cy="2682875"/>
          </a:xfrm>
          <a:prstGeom prst="flowChartAlternateProcess">
            <a:avLst/>
          </a:prstGeom>
          <a:solidFill>
            <a:srgbClr val="00B0F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EE9DE"/>
              </a:buClr>
              <a:buSzPts val="2400"/>
              <a:buFont typeface="Times New Roman"/>
              <a:buNone/>
            </a:pPr>
            <a:r>
              <a:rPr b="1" i="0" lang="en-US" sz="2400" u="none">
                <a:solidFill>
                  <a:srgbClr val="FEE9DE"/>
                </a:solidFill>
                <a:latin typeface="Times New Roman"/>
                <a:ea typeface="Times New Roman"/>
                <a:cs typeface="Times New Roman"/>
                <a:sym typeface="Times New Roman"/>
              </a:rPr>
              <a:t>Giai cấp lãnh</a:t>
            </a:r>
            <a:endParaRPr/>
          </a:p>
          <a:p>
            <a:pPr indent="0" lvl="0" marL="0" marR="0" rtl="0" algn="ctr">
              <a:lnSpc>
                <a:spcPct val="100000"/>
              </a:lnSpc>
              <a:spcBef>
                <a:spcPts val="0"/>
              </a:spcBef>
              <a:spcAft>
                <a:spcPts val="0"/>
              </a:spcAft>
              <a:buClr>
                <a:srgbClr val="FEE9DE"/>
              </a:buClr>
              <a:buSzPts val="2400"/>
              <a:buFont typeface="Times New Roman"/>
              <a:buNone/>
            </a:pPr>
            <a:r>
              <a:rPr b="1" i="0" lang="en-US" sz="2400" u="none">
                <a:solidFill>
                  <a:srgbClr val="FEE9DE"/>
                </a:solidFill>
                <a:latin typeface="Times New Roman"/>
                <a:ea typeface="Times New Roman"/>
                <a:cs typeface="Times New Roman"/>
                <a:sym typeface="Times New Roman"/>
              </a:rPr>
              <a:t>đạo phải đủ</a:t>
            </a:r>
            <a:endParaRPr/>
          </a:p>
          <a:p>
            <a:pPr indent="0" lvl="0" marL="0" marR="0" rtl="0" algn="ctr">
              <a:lnSpc>
                <a:spcPct val="100000"/>
              </a:lnSpc>
              <a:spcBef>
                <a:spcPts val="0"/>
              </a:spcBef>
              <a:spcAft>
                <a:spcPts val="0"/>
              </a:spcAft>
              <a:buClr>
                <a:srgbClr val="FEE9DE"/>
              </a:buClr>
              <a:buSzPts val="2400"/>
              <a:buFont typeface="Times New Roman"/>
              <a:buNone/>
            </a:pPr>
            <a:r>
              <a:rPr b="1" i="0" lang="en-US" sz="2400" u="none">
                <a:solidFill>
                  <a:srgbClr val="FEE9DE"/>
                </a:solidFill>
                <a:latin typeface="Times New Roman"/>
                <a:ea typeface="Times New Roman"/>
                <a:cs typeface="Times New Roman"/>
                <a:sym typeface="Times New Roman"/>
              </a:rPr>
              <a:t>năng lực để đưa dân tộc </a:t>
            </a:r>
            <a:endParaRPr/>
          </a:p>
          <a:p>
            <a:pPr indent="0" lvl="0" marL="0" marR="0" rtl="0" algn="ctr">
              <a:lnSpc>
                <a:spcPct val="100000"/>
              </a:lnSpc>
              <a:spcBef>
                <a:spcPts val="0"/>
              </a:spcBef>
              <a:spcAft>
                <a:spcPts val="0"/>
              </a:spcAft>
              <a:buClr>
                <a:srgbClr val="FEE9DE"/>
              </a:buClr>
              <a:buSzPts val="2400"/>
              <a:buFont typeface="Times New Roman"/>
              <a:buNone/>
            </a:pPr>
            <a:r>
              <a:rPr b="1" i="0" lang="en-US" sz="2400" u="none">
                <a:solidFill>
                  <a:srgbClr val="FEE9DE"/>
                </a:solidFill>
                <a:latin typeface="Times New Roman"/>
                <a:ea typeface="Times New Roman"/>
                <a:cs typeface="Times New Roman"/>
                <a:sym typeface="Times New Roman"/>
              </a:rPr>
              <a:t>đó thực hiện bước chuyển biến</a:t>
            </a:r>
            <a:endParaRPr/>
          </a:p>
        </p:txBody>
      </p:sp>
      <p:sp>
        <p:nvSpPr>
          <p:cNvPr id="725" name="Google Shape;725;p40"/>
          <p:cNvSpPr/>
          <p:nvPr/>
        </p:nvSpPr>
        <p:spPr>
          <a:xfrm>
            <a:off x="7243762" y="2946400"/>
            <a:ext cx="1885950" cy="2644775"/>
          </a:xfrm>
          <a:prstGeom prst="flowChartAlternateProcess">
            <a:avLst/>
          </a:prstGeom>
          <a:gradFill>
            <a:gsLst>
              <a:gs pos="0">
                <a:srgbClr val="BCBCBC"/>
              </a:gs>
              <a:gs pos="35000">
                <a:srgbClr val="D0D0D0"/>
              </a:gs>
              <a:gs pos="100000">
                <a:srgbClr val="EDEDED"/>
              </a:gs>
            </a:gsLst>
            <a:lin ang="16200000" scaled="0"/>
          </a:gradFill>
          <a:ln cap="flat" cmpd="sng" w="9525">
            <a:solidFill>
              <a:srgbClr val="000000"/>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Times New Roman"/>
              <a:buNone/>
            </a:pPr>
            <a:r>
              <a:rPr b="1" i="0" lang="en-US" sz="2400" u="none">
                <a:solidFill>
                  <a:srgbClr val="000000"/>
                </a:solidFill>
                <a:latin typeface="Times New Roman"/>
                <a:ea typeface="Times New Roman"/>
                <a:cs typeface="Times New Roman"/>
                <a:sym typeface="Times New Roman"/>
              </a:rPr>
              <a:t>Yếu tố kinh tế</a:t>
            </a:r>
            <a:endParaRPr/>
          </a:p>
          <a:p>
            <a:pPr indent="0" lvl="0" marL="0" marR="0" rtl="0" algn="ctr">
              <a:lnSpc>
                <a:spcPct val="100000"/>
              </a:lnSpc>
              <a:spcBef>
                <a:spcPts val="0"/>
              </a:spcBef>
              <a:spcAft>
                <a:spcPts val="0"/>
              </a:spcAft>
              <a:buClr>
                <a:srgbClr val="000000"/>
              </a:buClr>
              <a:buSzPts val="2400"/>
              <a:buFont typeface="Times New Roman"/>
              <a:buNone/>
            </a:pPr>
            <a:r>
              <a:rPr b="1" i="0" lang="en-US" sz="2400" u="none">
                <a:solidFill>
                  <a:srgbClr val="000000"/>
                </a:solidFill>
                <a:latin typeface="Times New Roman"/>
                <a:ea typeface="Times New Roman"/>
                <a:cs typeface="Times New Roman"/>
                <a:sym typeface="Times New Roman"/>
              </a:rPr>
              <a:t>chính trị</a:t>
            </a:r>
            <a:endParaRPr/>
          </a:p>
          <a:p>
            <a:pPr indent="0" lvl="0" marL="0" marR="0" rtl="0" algn="ctr">
              <a:lnSpc>
                <a:spcPct val="100000"/>
              </a:lnSpc>
              <a:spcBef>
                <a:spcPts val="0"/>
              </a:spcBef>
              <a:spcAft>
                <a:spcPts val="0"/>
              </a:spcAft>
              <a:buClr>
                <a:srgbClr val="000000"/>
              </a:buClr>
              <a:buSzPts val="2400"/>
              <a:buFont typeface="Times New Roman"/>
              <a:buNone/>
            </a:pPr>
            <a:r>
              <a:rPr b="1" i="0" lang="en-US" sz="2400" u="none">
                <a:solidFill>
                  <a:srgbClr val="000000"/>
                </a:solidFill>
                <a:latin typeface="Times New Roman"/>
                <a:ea typeface="Times New Roman"/>
                <a:cs typeface="Times New Roman"/>
                <a:sym typeface="Times New Roman"/>
              </a:rPr>
              <a:t>văn hoá…</a:t>
            </a:r>
            <a:endParaRPr/>
          </a:p>
          <a:p>
            <a:pPr indent="0" lvl="0" marL="0" marR="0" rtl="0" algn="ctr">
              <a:lnSpc>
                <a:spcPct val="100000"/>
              </a:lnSpc>
              <a:spcBef>
                <a:spcPts val="0"/>
              </a:spcBef>
              <a:spcAft>
                <a:spcPts val="0"/>
              </a:spcAft>
              <a:buClr>
                <a:srgbClr val="000000"/>
              </a:buClr>
              <a:buSzPts val="2400"/>
              <a:buFont typeface="Times New Roman"/>
              <a:buNone/>
            </a:pPr>
            <a:r>
              <a:rPr b="1" i="0" lang="en-US" sz="2400" u="none">
                <a:solidFill>
                  <a:srgbClr val="000000"/>
                </a:solidFill>
                <a:latin typeface="Times New Roman"/>
                <a:ea typeface="Times New Roman"/>
                <a:cs typeface="Times New Roman"/>
                <a:sym typeface="Times New Roman"/>
              </a:rPr>
              <a:t>của quốc gia dân tộc</a:t>
            </a:r>
            <a:endParaRPr/>
          </a:p>
        </p:txBody>
      </p:sp>
      <p:sp>
        <p:nvSpPr>
          <p:cNvPr id="726" name="Google Shape;726;p40"/>
          <p:cNvSpPr/>
          <p:nvPr/>
        </p:nvSpPr>
        <p:spPr>
          <a:xfrm>
            <a:off x="1004887" y="5861050"/>
            <a:ext cx="7781925" cy="914400"/>
          </a:xfrm>
          <a:prstGeom prst="ellipse">
            <a:avLst/>
          </a:prstGeom>
          <a:solidFill>
            <a:srgbClr val="FFC00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rPr b="1" i="0" lang="en-US" sz="2400" u="none">
                <a:solidFill>
                  <a:srgbClr val="000000"/>
                </a:solidFill>
                <a:latin typeface="Times New Roman"/>
                <a:ea typeface="Times New Roman"/>
                <a:cs typeface="Times New Roman"/>
                <a:sym typeface="Times New Roman"/>
              </a:rPr>
              <a:t>Hình thái kinh tế - xã hội CSCN ra đời là tất yếu khách quan của lịch sử xã hội</a:t>
            </a:r>
            <a:endParaRPr/>
          </a:p>
        </p:txBody>
      </p:sp>
      <p:cxnSp>
        <p:nvCxnSpPr>
          <p:cNvPr id="727" name="Google Shape;727;p40"/>
          <p:cNvCxnSpPr/>
          <p:nvPr/>
        </p:nvCxnSpPr>
        <p:spPr>
          <a:xfrm>
            <a:off x="4241800" y="1958975"/>
            <a:ext cx="698500" cy="0"/>
          </a:xfrm>
          <a:prstGeom prst="straightConnector1">
            <a:avLst/>
          </a:prstGeom>
          <a:noFill/>
          <a:ln cap="flat" cmpd="sng" w="57150">
            <a:solidFill>
              <a:schemeClr val="dk2"/>
            </a:solidFill>
            <a:prstDash val="solid"/>
            <a:miter lim="800000"/>
            <a:headEnd len="med" w="med" type="none"/>
            <a:tailEnd len="med" w="med" type="triangle"/>
          </a:ln>
        </p:spPr>
      </p:cxnSp>
      <p:cxnSp>
        <p:nvCxnSpPr>
          <p:cNvPr id="728" name="Google Shape;728;p40"/>
          <p:cNvCxnSpPr/>
          <p:nvPr/>
        </p:nvCxnSpPr>
        <p:spPr>
          <a:xfrm flipH="1">
            <a:off x="4241800" y="2162175"/>
            <a:ext cx="685800" cy="19050"/>
          </a:xfrm>
          <a:prstGeom prst="straightConnector1">
            <a:avLst/>
          </a:prstGeom>
          <a:noFill/>
          <a:ln cap="flat" cmpd="sng" w="57150">
            <a:solidFill>
              <a:schemeClr val="dk2"/>
            </a:solidFill>
            <a:prstDash val="solid"/>
            <a:miter lim="800000"/>
            <a:headEnd len="med" w="med" type="none"/>
            <a:tailEnd len="med" w="med" type="triangle"/>
          </a:ln>
        </p:spPr>
      </p:cxnSp>
      <p:cxnSp>
        <p:nvCxnSpPr>
          <p:cNvPr id="729" name="Google Shape;729;p40"/>
          <p:cNvCxnSpPr/>
          <p:nvPr/>
        </p:nvCxnSpPr>
        <p:spPr>
          <a:xfrm flipH="1">
            <a:off x="1103312" y="2428875"/>
            <a:ext cx="1036637" cy="517525"/>
          </a:xfrm>
          <a:prstGeom prst="straightConnector1">
            <a:avLst/>
          </a:prstGeom>
          <a:noFill/>
          <a:ln cap="flat" cmpd="sng" w="9525">
            <a:solidFill>
              <a:srgbClr val="56ADFC"/>
            </a:solidFill>
            <a:prstDash val="solid"/>
            <a:miter lim="800000"/>
            <a:headEnd len="med" w="med" type="none"/>
            <a:tailEnd len="med" w="med" type="triangle"/>
          </a:ln>
        </p:spPr>
      </p:cxnSp>
      <p:cxnSp>
        <p:nvCxnSpPr>
          <p:cNvPr id="730" name="Google Shape;730;p40"/>
          <p:cNvCxnSpPr/>
          <p:nvPr/>
        </p:nvCxnSpPr>
        <p:spPr>
          <a:xfrm>
            <a:off x="2139950" y="2428875"/>
            <a:ext cx="1166812" cy="511175"/>
          </a:xfrm>
          <a:prstGeom prst="straightConnector1">
            <a:avLst/>
          </a:prstGeom>
          <a:noFill/>
          <a:ln cap="flat" cmpd="sng" w="9525">
            <a:solidFill>
              <a:srgbClr val="56ADFC"/>
            </a:solidFill>
            <a:prstDash val="solid"/>
            <a:miter lim="800000"/>
            <a:headEnd len="med" w="med" type="none"/>
            <a:tailEnd len="med" w="med" type="triangle"/>
          </a:ln>
        </p:spPr>
      </p:cxnSp>
      <p:cxnSp>
        <p:nvCxnSpPr>
          <p:cNvPr id="731" name="Google Shape;731;p40"/>
          <p:cNvCxnSpPr/>
          <p:nvPr/>
        </p:nvCxnSpPr>
        <p:spPr>
          <a:xfrm flipH="1">
            <a:off x="5957887" y="2428875"/>
            <a:ext cx="1071562" cy="479425"/>
          </a:xfrm>
          <a:prstGeom prst="straightConnector1">
            <a:avLst/>
          </a:prstGeom>
          <a:noFill/>
          <a:ln cap="flat" cmpd="sng" w="9525">
            <a:solidFill>
              <a:srgbClr val="56ADFC"/>
            </a:solidFill>
            <a:prstDash val="solid"/>
            <a:miter lim="800000"/>
            <a:headEnd len="med" w="med" type="none"/>
            <a:tailEnd len="med" w="med" type="triangle"/>
          </a:ln>
        </p:spPr>
      </p:cxnSp>
      <p:cxnSp>
        <p:nvCxnSpPr>
          <p:cNvPr id="732" name="Google Shape;732;p40"/>
          <p:cNvCxnSpPr/>
          <p:nvPr/>
        </p:nvCxnSpPr>
        <p:spPr>
          <a:xfrm>
            <a:off x="7029450" y="2428875"/>
            <a:ext cx="1157287" cy="517525"/>
          </a:xfrm>
          <a:prstGeom prst="straightConnector1">
            <a:avLst/>
          </a:prstGeom>
          <a:noFill/>
          <a:ln cap="flat" cmpd="sng" w="9525">
            <a:solidFill>
              <a:srgbClr val="56ADFC"/>
            </a:solidFill>
            <a:prstDash val="solid"/>
            <a:miter lim="800000"/>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9"/>
                                        </p:tgtEl>
                                        <p:attrNameLst>
                                          <p:attrName>style.visibility</p:attrName>
                                        </p:attrNameLst>
                                      </p:cBhvr>
                                      <p:to>
                                        <p:strVal val="visible"/>
                                      </p:to>
                                    </p:set>
                                    <p:animEffect filter="fade" transition="in">
                                      <p:cBhvr>
                                        <p:cTn dur="500"/>
                                        <p:tgtEl>
                                          <p:spTgt spid="7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500"/>
                                        <p:tgtEl>
                                          <p:spTgt spid="720"/>
                                        </p:tgtEl>
                                      </p:cBhvr>
                                    </p:animEffect>
                                  </p:childTnLst>
                                </p:cTn>
                              </p:par>
                              <p:par>
                                <p:cTn fill="hold" nodeType="with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500"/>
                                        <p:tgtEl>
                                          <p:spTgt spid="721"/>
                                        </p:tgtEl>
                                      </p:cBhvr>
                                    </p:animEffect>
                                  </p:childTnLst>
                                </p:cTn>
                              </p:par>
                              <p:par>
                                <p:cTn fill="hold" nodeType="withEffect" presetClass="entr" presetID="10" presetSubtype="0">
                                  <p:stCondLst>
                                    <p:cond delay="0"/>
                                  </p:stCondLst>
                                  <p:childTnLst>
                                    <p:set>
                                      <p:cBhvr>
                                        <p:cTn dur="1" fill="hold">
                                          <p:stCondLst>
                                            <p:cond delay="0"/>
                                          </p:stCondLst>
                                        </p:cTn>
                                        <p:tgtEl>
                                          <p:spTgt spid="727"/>
                                        </p:tgtEl>
                                        <p:attrNameLst>
                                          <p:attrName>style.visibility</p:attrName>
                                        </p:attrNameLst>
                                      </p:cBhvr>
                                      <p:to>
                                        <p:strVal val="visible"/>
                                      </p:to>
                                    </p:set>
                                    <p:animEffect filter="fade" transition="in">
                                      <p:cBhvr>
                                        <p:cTn dur="500"/>
                                        <p:tgtEl>
                                          <p:spTgt spid="727"/>
                                        </p:tgtEl>
                                      </p:cBhvr>
                                    </p:animEffect>
                                  </p:childTnLst>
                                </p:cTn>
                              </p:par>
                              <p:par>
                                <p:cTn fill="hold" nodeType="with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500"/>
                                        <p:tgtEl>
                                          <p:spTgt spid="7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500"/>
                                        <p:tgtEl>
                                          <p:spTgt spid="729"/>
                                        </p:tgtEl>
                                      </p:cBhvr>
                                    </p:animEffect>
                                  </p:childTnLst>
                                </p:cTn>
                              </p:par>
                              <p:par>
                                <p:cTn fill="hold" nodeType="withEffect" presetClass="entr" presetID="10" presetSubtype="0">
                                  <p:stCondLst>
                                    <p:cond delay="0"/>
                                  </p:stCondLst>
                                  <p:childTnLst>
                                    <p:set>
                                      <p:cBhvr>
                                        <p:cTn dur="1" fill="hold">
                                          <p:stCondLst>
                                            <p:cond delay="0"/>
                                          </p:stCondLst>
                                        </p:cTn>
                                        <p:tgtEl>
                                          <p:spTgt spid="722"/>
                                        </p:tgtEl>
                                        <p:attrNameLst>
                                          <p:attrName>style.visibility</p:attrName>
                                        </p:attrNameLst>
                                      </p:cBhvr>
                                      <p:to>
                                        <p:strVal val="visible"/>
                                      </p:to>
                                    </p:set>
                                    <p:animEffect filter="fade" transition="in">
                                      <p:cBhvr>
                                        <p:cTn dur="500"/>
                                        <p:tgtEl>
                                          <p:spTgt spid="7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500"/>
                                        <p:tgtEl>
                                          <p:spTgt spid="730"/>
                                        </p:tgtEl>
                                      </p:cBhvr>
                                    </p:animEffect>
                                  </p:childTnLst>
                                </p:cTn>
                              </p:par>
                              <p:par>
                                <p:cTn fill="hold" nodeType="withEffect" presetClass="entr" presetID="10" presetSubtype="0">
                                  <p:stCondLst>
                                    <p:cond delay="0"/>
                                  </p:stCondLst>
                                  <p:childTnLst>
                                    <p:set>
                                      <p:cBhvr>
                                        <p:cTn dur="1" fill="hold">
                                          <p:stCondLst>
                                            <p:cond delay="0"/>
                                          </p:stCondLst>
                                        </p:cTn>
                                        <p:tgtEl>
                                          <p:spTgt spid="723"/>
                                        </p:tgtEl>
                                        <p:attrNameLst>
                                          <p:attrName>style.visibility</p:attrName>
                                        </p:attrNameLst>
                                      </p:cBhvr>
                                      <p:to>
                                        <p:strVal val="visible"/>
                                      </p:to>
                                    </p:set>
                                    <p:animEffect filter="fade" transition="in">
                                      <p:cBhvr>
                                        <p:cTn dur="500"/>
                                        <p:tgtEl>
                                          <p:spTgt spid="7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500"/>
                                        <p:tgtEl>
                                          <p:spTgt spid="731"/>
                                        </p:tgtEl>
                                      </p:cBhvr>
                                    </p:animEffect>
                                  </p:childTnLst>
                                </p:cTn>
                              </p:par>
                              <p:par>
                                <p:cTn fill="hold" nodeType="withEffect" presetClass="entr" presetID="10" presetSubtype="0">
                                  <p:stCondLst>
                                    <p:cond delay="0"/>
                                  </p:stCondLst>
                                  <p:childTnLst>
                                    <p:set>
                                      <p:cBhvr>
                                        <p:cTn dur="1" fill="hold">
                                          <p:stCondLst>
                                            <p:cond delay="0"/>
                                          </p:stCondLst>
                                        </p:cTn>
                                        <p:tgtEl>
                                          <p:spTgt spid="724"/>
                                        </p:tgtEl>
                                        <p:attrNameLst>
                                          <p:attrName>style.visibility</p:attrName>
                                        </p:attrNameLst>
                                      </p:cBhvr>
                                      <p:to>
                                        <p:strVal val="visible"/>
                                      </p:to>
                                    </p:set>
                                    <p:animEffect filter="fade" transition="in">
                                      <p:cBhvr>
                                        <p:cTn dur="500"/>
                                        <p:tgtEl>
                                          <p:spTgt spid="7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500"/>
                                        <p:tgtEl>
                                          <p:spTgt spid="732"/>
                                        </p:tgtEl>
                                      </p:cBhvr>
                                    </p:animEffect>
                                  </p:childTnLst>
                                </p:cTn>
                              </p:par>
                              <p:par>
                                <p:cTn fill="hold" nodeType="with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500"/>
                                        <p:tgtEl>
                                          <p:spTgt spid="7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6"/>
                                        </p:tgtEl>
                                        <p:attrNameLst>
                                          <p:attrName>style.visibility</p:attrName>
                                        </p:attrNameLst>
                                      </p:cBhvr>
                                      <p:to>
                                        <p:strVal val="visible"/>
                                      </p:to>
                                    </p:set>
                                    <p:animEffect filter="fade" transition="in">
                                      <p:cBhvr>
                                        <p:cTn dur="500"/>
                                        <p:tgtEl>
                                          <p:spTgt spid="7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41"/>
          <p:cNvSpPr/>
          <p:nvPr/>
        </p:nvSpPr>
        <p:spPr>
          <a:xfrm>
            <a:off x="304800" y="1417637"/>
            <a:ext cx="7848600" cy="1474787"/>
          </a:xfrm>
          <a:prstGeom prst="roundRect">
            <a:avLst>
              <a:gd fmla="val 16667" name="adj"/>
            </a:avLst>
          </a:prstGeom>
          <a:gradFill>
            <a:gsLst>
              <a:gs pos="0">
                <a:srgbClr val="8AD3FF"/>
              </a:gs>
              <a:gs pos="35000">
                <a:srgbClr val="ADDEFF"/>
              </a:gs>
              <a:gs pos="100000">
                <a:srgbClr val="DCF1FF"/>
              </a:gs>
            </a:gsLst>
            <a:lin ang="16200000" scaled="0"/>
          </a:gradFill>
          <a:ln cap="flat" cmpd="sng" w="9525">
            <a:solidFill>
              <a:srgbClr val="56ADFC"/>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152400" lvl="0" marL="0" marR="0" rtl="0" algn="just">
              <a:lnSpc>
                <a:spcPct val="100000"/>
              </a:lnSpc>
              <a:spcBef>
                <a:spcPts val="0"/>
              </a:spcBef>
              <a:spcAft>
                <a:spcPts val="0"/>
              </a:spcAft>
              <a:buClr>
                <a:srgbClr val="000000"/>
              </a:buClr>
              <a:buSzPts val="2400"/>
              <a:buFont typeface="Noto Sans Symbols"/>
              <a:buChar char="⮚"/>
            </a:pPr>
            <a:r>
              <a:rPr b="0" i="0" lang="en-US" sz="2400" u="none">
                <a:solidFill>
                  <a:srgbClr val="000000"/>
                </a:solidFill>
                <a:latin typeface="Times New Roman"/>
                <a:ea typeface="Times New Roman"/>
                <a:cs typeface="Times New Roman"/>
                <a:sym typeface="Times New Roman"/>
              </a:rPr>
              <a:t>Là cuộc cách mạng trong toàn bộ quan niệm về lịch sử xã hội, bác bỏ quan niệm trừu tượng, duy vật tầm thường, duy tâm, phi lịch sử về xã hội</a:t>
            </a:r>
            <a:endParaRPr/>
          </a:p>
        </p:txBody>
      </p:sp>
      <p:sp>
        <p:nvSpPr>
          <p:cNvPr id="739" name="Google Shape;739;p41"/>
          <p:cNvSpPr/>
          <p:nvPr/>
        </p:nvSpPr>
        <p:spPr>
          <a:xfrm>
            <a:off x="609600" y="3079750"/>
            <a:ext cx="7848600" cy="1628775"/>
          </a:xfrm>
          <a:prstGeom prst="roundRect">
            <a:avLst>
              <a:gd fmla="val 16667" name="adj"/>
            </a:avLst>
          </a:prstGeom>
          <a:gradFill>
            <a:gsLst>
              <a:gs pos="0">
                <a:srgbClr val="FF9A9A"/>
              </a:gs>
              <a:gs pos="35000">
                <a:srgbClr val="FFB8B8"/>
              </a:gs>
              <a:gs pos="100000">
                <a:srgbClr val="FFE1E1"/>
              </a:gs>
            </a:gsLst>
            <a:lin ang="16200000" scaled="0"/>
          </a:gradFill>
          <a:ln cap="flat" cmpd="sng" w="9525">
            <a:solidFill>
              <a:srgbClr val="E56363"/>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152400" lvl="0" marL="0" marR="0" rtl="0" algn="just">
              <a:lnSpc>
                <a:spcPct val="100000"/>
              </a:lnSpc>
              <a:spcBef>
                <a:spcPts val="0"/>
              </a:spcBef>
              <a:spcAft>
                <a:spcPts val="0"/>
              </a:spcAft>
              <a:buClr>
                <a:srgbClr val="000000"/>
              </a:buClr>
              <a:buSzPts val="2400"/>
              <a:buFont typeface="Noto Sans Symbols"/>
              <a:buChar char="⮚"/>
            </a:pPr>
            <a:r>
              <a:rPr b="0" i="0" lang="en-US" sz="2400" u="none">
                <a:solidFill>
                  <a:srgbClr val="000000"/>
                </a:solidFill>
                <a:latin typeface="Times New Roman"/>
                <a:ea typeface="Times New Roman"/>
                <a:cs typeface="Times New Roman"/>
                <a:sym typeface="Times New Roman"/>
              </a:rPr>
              <a:t>Muốn nhận thức và cải tạo xã hội cũ, xây dựng xã hội mới phải tác động cả ba yếu tố: LLSX, QHSX, KTTT trong đó phải bắt đầu từ phát triển lực lượng sản xuất </a:t>
            </a:r>
            <a:endParaRPr/>
          </a:p>
        </p:txBody>
      </p:sp>
      <p:sp>
        <p:nvSpPr>
          <p:cNvPr id="740" name="Google Shape;740;p41"/>
          <p:cNvSpPr/>
          <p:nvPr/>
        </p:nvSpPr>
        <p:spPr>
          <a:xfrm>
            <a:off x="1066800" y="4873625"/>
            <a:ext cx="7848600" cy="1831975"/>
          </a:xfrm>
          <a:prstGeom prst="roundRect">
            <a:avLst>
              <a:gd fmla="val 16667" name="adj"/>
            </a:avLst>
          </a:pr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152400" lvl="0" marL="0" marR="0" rtl="0" algn="just">
              <a:lnSpc>
                <a:spcPct val="100000"/>
              </a:lnSpc>
              <a:spcBef>
                <a:spcPts val="0"/>
              </a:spcBef>
              <a:spcAft>
                <a:spcPts val="0"/>
              </a:spcAft>
              <a:buClr>
                <a:srgbClr val="000000"/>
              </a:buClr>
              <a:buSzPts val="2400"/>
              <a:buFont typeface="Noto Sans Symbols"/>
              <a:buChar char="⮚"/>
            </a:pPr>
            <a:r>
              <a:rPr b="0" i="0" lang="en-US" sz="2400" u="none">
                <a:solidFill>
                  <a:srgbClr val="000000"/>
                </a:solidFill>
                <a:latin typeface="Times New Roman"/>
                <a:ea typeface="Times New Roman"/>
                <a:cs typeface="Times New Roman"/>
                <a:sym typeface="Times New Roman"/>
              </a:rPr>
              <a:t>Là cơ sở khoa học cho việc xác định con đường phát triển của Việt Nam đó là quá độ lên CNXH, bỏ qua chế độ TBCN và </a:t>
            </a:r>
            <a:r>
              <a:rPr b="0" i="0" lang="en-US" sz="2400" u="none">
                <a:solidFill>
                  <a:srgbClr val="000000"/>
                </a:solidFill>
                <a:latin typeface="Verdana"/>
                <a:ea typeface="Verdana"/>
                <a:cs typeface="Verdana"/>
                <a:sym typeface="Verdana"/>
              </a:rPr>
              <a:t> </a:t>
            </a:r>
            <a:r>
              <a:rPr b="0" i="0" lang="en-US" sz="2400" u="none">
                <a:solidFill>
                  <a:srgbClr val="000000"/>
                </a:solidFill>
                <a:latin typeface="Times New Roman"/>
                <a:ea typeface="Times New Roman"/>
                <a:cs typeface="Times New Roman"/>
                <a:sym typeface="Times New Roman"/>
              </a:rPr>
              <a:t>bác bỏ những quan điểm thù địch, sai trái, phiến diện về xã hội</a:t>
            </a:r>
            <a:endParaRPr/>
          </a:p>
        </p:txBody>
      </p:sp>
      <p:sp>
        <p:nvSpPr>
          <p:cNvPr id="741" name="Google Shape;741;p41"/>
          <p:cNvSpPr txBox="1"/>
          <p:nvPr/>
        </p:nvSpPr>
        <p:spPr>
          <a:xfrm>
            <a:off x="304800" y="152400"/>
            <a:ext cx="8458200" cy="107791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New Roman"/>
              <a:buNone/>
            </a:pPr>
            <a:r>
              <a:rPr b="1" i="1" lang="en-US" sz="3200" u="none">
                <a:solidFill>
                  <a:schemeClr val="dk1"/>
                </a:solidFill>
                <a:latin typeface="Times New Roman"/>
                <a:ea typeface="Times New Roman"/>
                <a:cs typeface="Times New Roman"/>
                <a:sym typeface="Times New Roman"/>
              </a:rPr>
              <a:t>c. Giá trị khoa học bền vững và ý nghĩa cách mạng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500"/>
                                        <p:tgtEl>
                                          <p:spTgt spid="7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1000"/>
                                        <p:tgtEl>
                                          <p:spTgt spid="7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000"/>
                                        <p:tgtEl>
                                          <p:spTgt spid="7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500"/>
                                        <p:tgtEl>
                                          <p:spTgt spid="7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42"/>
          <p:cNvSpPr txBox="1"/>
          <p:nvPr/>
        </p:nvSpPr>
        <p:spPr>
          <a:xfrm>
            <a:off x="0" y="0"/>
            <a:ext cx="9144000" cy="10064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000"/>
              <a:buFont typeface="Times New Roman"/>
              <a:buNone/>
            </a:pPr>
            <a:r>
              <a:rPr b="1" i="0" lang="en-US" sz="3000" u="none">
                <a:solidFill>
                  <a:schemeClr val="dk1"/>
                </a:solidFill>
                <a:latin typeface="Times New Roman"/>
                <a:ea typeface="Times New Roman"/>
                <a:cs typeface="Times New Roman"/>
                <a:sym typeface="Times New Roman"/>
              </a:rPr>
              <a:t>Sự vận dụng học thuyết hình thái KT-XH của Đảng ta vào sự nghiệp xây dựng CN</a:t>
            </a:r>
            <a:r>
              <a:rPr b="1" i="0" lang="en-US" sz="2800" u="none">
                <a:solidFill>
                  <a:schemeClr val="dk1"/>
                </a:solidFill>
                <a:latin typeface="Times New Roman"/>
                <a:ea typeface="Times New Roman"/>
                <a:cs typeface="Times New Roman"/>
                <a:sym typeface="Times New Roman"/>
              </a:rPr>
              <a:t>XH</a:t>
            </a:r>
            <a:r>
              <a:rPr b="1" i="0" lang="en-US" sz="3000" u="none">
                <a:solidFill>
                  <a:schemeClr val="dk1"/>
                </a:solidFill>
                <a:latin typeface="Times New Roman"/>
                <a:ea typeface="Times New Roman"/>
                <a:cs typeface="Times New Roman"/>
                <a:sym typeface="Times New Roman"/>
              </a:rPr>
              <a:t> ở VN</a:t>
            </a:r>
            <a:endParaRPr/>
          </a:p>
        </p:txBody>
      </p:sp>
      <p:grpSp>
        <p:nvGrpSpPr>
          <p:cNvPr id="748" name="Google Shape;748;p42"/>
          <p:cNvGrpSpPr/>
          <p:nvPr/>
        </p:nvGrpSpPr>
        <p:grpSpPr>
          <a:xfrm>
            <a:off x="0" y="2514600"/>
            <a:ext cx="9144000" cy="4038600"/>
            <a:chOff x="294" y="663"/>
            <a:chExt cx="3266" cy="1387"/>
          </a:xfrm>
        </p:grpSpPr>
        <p:pic>
          <p:nvPicPr>
            <p:cNvPr descr="DAI HOI VII" id="749" name="Google Shape;749;p42"/>
            <p:cNvPicPr preferRelativeResize="0"/>
            <p:nvPr/>
          </p:nvPicPr>
          <p:blipFill rotWithShape="1">
            <a:blip r:embed="rId3">
              <a:alphaModFix/>
            </a:blip>
            <a:srcRect b="0" l="0" r="0" t="0"/>
            <a:stretch/>
          </p:blipFill>
          <p:spPr>
            <a:xfrm>
              <a:off x="294" y="663"/>
              <a:ext cx="1588" cy="1387"/>
            </a:xfrm>
            <a:prstGeom prst="rect">
              <a:avLst/>
            </a:prstGeom>
            <a:noFill/>
            <a:ln>
              <a:noFill/>
            </a:ln>
          </p:spPr>
        </p:pic>
        <p:grpSp>
          <p:nvGrpSpPr>
            <p:cNvPr id="750" name="Google Shape;750;p42"/>
            <p:cNvGrpSpPr/>
            <p:nvPr/>
          </p:nvGrpSpPr>
          <p:grpSpPr>
            <a:xfrm>
              <a:off x="1882" y="663"/>
              <a:ext cx="1678" cy="1360"/>
              <a:chOff x="2789" y="1026"/>
              <a:chExt cx="2631" cy="2222"/>
            </a:xfrm>
          </p:grpSpPr>
          <p:pic>
            <p:nvPicPr>
              <p:cNvPr descr="hien phap 92" id="751" name="Google Shape;751;p42"/>
              <p:cNvPicPr preferRelativeResize="0"/>
              <p:nvPr/>
            </p:nvPicPr>
            <p:blipFill rotWithShape="1">
              <a:blip r:embed="rId4">
                <a:alphaModFix/>
              </a:blip>
              <a:srcRect b="0" l="0" r="0" t="0"/>
              <a:stretch/>
            </p:blipFill>
            <p:spPr>
              <a:xfrm>
                <a:off x="2789" y="1842"/>
                <a:ext cx="590" cy="726"/>
              </a:xfrm>
              <a:prstGeom prst="rect">
                <a:avLst/>
              </a:prstGeom>
              <a:noFill/>
              <a:ln>
                <a:noFill/>
              </a:ln>
            </p:spPr>
          </p:pic>
          <p:pic>
            <p:nvPicPr>
              <p:cNvPr descr="QH IX 1992" id="752" name="Google Shape;752;p42"/>
              <p:cNvPicPr preferRelativeResize="0"/>
              <p:nvPr/>
            </p:nvPicPr>
            <p:blipFill rotWithShape="1">
              <a:blip r:embed="rId5">
                <a:alphaModFix/>
              </a:blip>
              <a:srcRect b="0" l="0" r="0" t="0"/>
              <a:stretch/>
            </p:blipFill>
            <p:spPr>
              <a:xfrm>
                <a:off x="2789" y="2523"/>
                <a:ext cx="952" cy="725"/>
              </a:xfrm>
              <a:prstGeom prst="rect">
                <a:avLst/>
              </a:prstGeom>
              <a:noFill/>
              <a:ln>
                <a:noFill/>
              </a:ln>
            </p:spPr>
          </p:pic>
          <p:pic>
            <p:nvPicPr>
              <p:cNvPr descr="QUOC HOI X" id="753" name="Google Shape;753;p42"/>
              <p:cNvPicPr preferRelativeResize="0"/>
              <p:nvPr/>
            </p:nvPicPr>
            <p:blipFill rotWithShape="1">
              <a:blip r:embed="rId6">
                <a:alphaModFix/>
              </a:blip>
              <a:srcRect b="0" l="0" r="0" t="0"/>
              <a:stretch/>
            </p:blipFill>
            <p:spPr>
              <a:xfrm>
                <a:off x="3696" y="1842"/>
                <a:ext cx="1724" cy="1406"/>
              </a:xfrm>
              <a:prstGeom prst="rect">
                <a:avLst/>
              </a:prstGeom>
              <a:noFill/>
              <a:ln>
                <a:noFill/>
              </a:ln>
            </p:spPr>
          </p:pic>
          <p:pic>
            <p:nvPicPr>
              <p:cNvPr descr="luat lao dong" id="754" name="Google Shape;754;p42"/>
              <p:cNvPicPr preferRelativeResize="0"/>
              <p:nvPr/>
            </p:nvPicPr>
            <p:blipFill rotWithShape="1">
              <a:blip r:embed="rId7">
                <a:alphaModFix/>
              </a:blip>
              <a:srcRect b="0" l="0" r="0" t="0"/>
              <a:stretch/>
            </p:blipFill>
            <p:spPr>
              <a:xfrm>
                <a:off x="3379" y="1842"/>
                <a:ext cx="454" cy="681"/>
              </a:xfrm>
              <a:prstGeom prst="rect">
                <a:avLst/>
              </a:prstGeom>
              <a:noFill/>
              <a:ln>
                <a:noFill/>
              </a:ln>
            </p:spPr>
          </p:pic>
          <p:pic>
            <p:nvPicPr>
              <p:cNvPr descr="765-Vietnam_coa" id="755" name="Google Shape;755;p42"/>
              <p:cNvPicPr preferRelativeResize="0"/>
              <p:nvPr/>
            </p:nvPicPr>
            <p:blipFill rotWithShape="1">
              <a:blip r:embed="rId8">
                <a:alphaModFix/>
              </a:blip>
              <a:srcRect b="0" l="0" r="0" t="0"/>
              <a:stretch/>
            </p:blipFill>
            <p:spPr>
              <a:xfrm>
                <a:off x="3605" y="1026"/>
                <a:ext cx="1200" cy="1043"/>
              </a:xfrm>
              <a:prstGeom prst="rect">
                <a:avLst/>
              </a:prstGeom>
              <a:noFill/>
              <a:ln>
                <a:noFill/>
              </a:ln>
            </p:spPr>
          </p:pic>
        </p:grpSp>
      </p:grpSp>
      <p:sp>
        <p:nvSpPr>
          <p:cNvPr id="756" name="Google Shape;756;p42"/>
          <p:cNvSpPr/>
          <p:nvPr/>
        </p:nvSpPr>
        <p:spPr>
          <a:xfrm>
            <a:off x="342900" y="1154112"/>
            <a:ext cx="8458200" cy="1101725"/>
          </a:xfrm>
          <a:custGeom>
            <a:rect b="b" l="l" r="r" t="t"/>
            <a:pathLst>
              <a:path extrusionOk="0" h="1101725" w="8458200">
                <a:moveTo>
                  <a:pt x="0" y="0"/>
                </a:moveTo>
                <a:lnTo>
                  <a:pt x="8274575" y="0"/>
                </a:lnTo>
                <a:lnTo>
                  <a:pt x="8458200" y="183625"/>
                </a:lnTo>
                <a:lnTo>
                  <a:pt x="8458200" y="1101725"/>
                </a:lnTo>
                <a:lnTo>
                  <a:pt x="8458200" y="1101725"/>
                </a:lnTo>
                <a:lnTo>
                  <a:pt x="183625" y="1101725"/>
                </a:lnTo>
                <a:lnTo>
                  <a:pt x="0" y="918100"/>
                </a:lnTo>
                <a:lnTo>
                  <a:pt x="0" y="0"/>
                </a:lnTo>
                <a:close/>
              </a:path>
            </a:pathLst>
          </a:custGeom>
          <a:gradFill>
            <a:gsLst>
              <a:gs pos="0">
                <a:srgbClr val="FF9494"/>
              </a:gs>
              <a:gs pos="35000">
                <a:srgbClr val="FFB4B4"/>
              </a:gs>
              <a:gs pos="100000">
                <a:srgbClr val="FFDFDF"/>
              </a:gs>
            </a:gsLst>
            <a:lin ang="16200000" scaled="0"/>
          </a:gradFill>
          <a:ln cap="flat" cmpd="sng" w="9525">
            <a:solidFill>
              <a:srgbClr val="FD6F6F"/>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800"/>
              <a:buFont typeface="Times New Roman"/>
              <a:buNone/>
            </a:pPr>
            <a:r>
              <a:rPr b="1" i="0" lang="en-US" sz="2800" u="none">
                <a:solidFill>
                  <a:srgbClr val="000000"/>
                </a:solidFill>
                <a:latin typeface="Times New Roman"/>
                <a:ea typeface="Times New Roman"/>
                <a:cs typeface="Times New Roman"/>
                <a:sym typeface="Times New Roman"/>
              </a:rPr>
              <a:t> (1) Kiên định mục tiêu định hướng XHCN, con đường đi lện CNXH là quá độ gián tiếp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500"/>
                                        <p:tgtEl>
                                          <p:spTgt spid="7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500"/>
                                        <p:tgtEl>
                                          <p:spTgt spid="7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43"/>
          <p:cNvSpPr txBox="1"/>
          <p:nvPr/>
        </p:nvSpPr>
        <p:spPr>
          <a:xfrm>
            <a:off x="6994525" y="224155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763" name="Google Shape;763;p43"/>
          <p:cNvSpPr txBox="1"/>
          <p:nvPr/>
        </p:nvSpPr>
        <p:spPr>
          <a:xfrm>
            <a:off x="1889125" y="490855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764" name="Google Shape;764;p43"/>
          <p:cNvSpPr txBox="1"/>
          <p:nvPr/>
        </p:nvSpPr>
        <p:spPr>
          <a:xfrm>
            <a:off x="5851525" y="521335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765" name="Google Shape;765;p43"/>
          <p:cNvSpPr/>
          <p:nvPr/>
        </p:nvSpPr>
        <p:spPr>
          <a:xfrm>
            <a:off x="228600" y="258762"/>
            <a:ext cx="8778875" cy="1185862"/>
          </a:xfrm>
          <a:prstGeom prst="roundRect">
            <a:avLst>
              <a:gd fmla="val 16667" name="adj"/>
            </a:avLst>
          </a:prstGeom>
          <a:gradFill>
            <a:gsLst>
              <a:gs pos="0">
                <a:srgbClr val="BEE5FF"/>
              </a:gs>
              <a:gs pos="35000">
                <a:srgbClr val="D0ECFF"/>
              </a:gs>
              <a:gs pos="100000">
                <a:srgbClr val="EAF7FF"/>
              </a:gs>
            </a:gsLst>
            <a:lin ang="16200000" scaled="0"/>
          </a:gradFill>
          <a:ln cap="flat" cmpd="sng" w="9525">
            <a:solidFill>
              <a:srgbClr val="AFD0FA"/>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Times New Roman"/>
              <a:buNone/>
            </a:pPr>
            <a:r>
              <a:rPr b="1" i="0" lang="en-US" sz="2800" u="none">
                <a:solidFill>
                  <a:srgbClr val="000000"/>
                </a:solidFill>
                <a:latin typeface="Times New Roman"/>
                <a:ea typeface="Times New Roman"/>
                <a:cs typeface="Times New Roman"/>
                <a:sym typeface="Times New Roman"/>
              </a:rPr>
              <a:t>(2) Công nghiệp hoá, hiện đại hoá là nhiệm vụ trọng tâm của thời kỳ quá độ CNXH </a:t>
            </a:r>
            <a:endParaRPr/>
          </a:p>
        </p:txBody>
      </p:sp>
      <p:sp>
        <p:nvSpPr>
          <p:cNvPr id="766" name="Google Shape;766;p43"/>
          <p:cNvSpPr/>
          <p:nvPr/>
        </p:nvSpPr>
        <p:spPr>
          <a:xfrm>
            <a:off x="228600" y="1703387"/>
            <a:ext cx="2354262" cy="3021012"/>
          </a:xfrm>
          <a:custGeom>
            <a:rect b="b" l="l" r="r" t="t"/>
            <a:pathLst>
              <a:path extrusionOk="0" h="3021012" w="2354263">
                <a:moveTo>
                  <a:pt x="0" y="0"/>
                </a:moveTo>
                <a:lnTo>
                  <a:pt x="1961878" y="0"/>
                </a:lnTo>
                <a:lnTo>
                  <a:pt x="2354263" y="392385"/>
                </a:lnTo>
                <a:lnTo>
                  <a:pt x="2354263" y="3021012"/>
                </a:lnTo>
                <a:lnTo>
                  <a:pt x="2354263" y="3021012"/>
                </a:lnTo>
                <a:lnTo>
                  <a:pt x="392385" y="3021012"/>
                </a:lnTo>
                <a:lnTo>
                  <a:pt x="0" y="2628627"/>
                </a:lnTo>
                <a:lnTo>
                  <a:pt x="0" y="0"/>
                </a:lnTo>
                <a:close/>
              </a:path>
            </a:pathLst>
          </a:cu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152400" lvl="0" marL="0" marR="0" rtl="0" algn="just">
              <a:lnSpc>
                <a:spcPct val="100000"/>
              </a:lnSpc>
              <a:spcBef>
                <a:spcPts val="0"/>
              </a:spcBef>
              <a:spcAft>
                <a:spcPts val="0"/>
              </a:spcAft>
              <a:buClr>
                <a:srgbClr val="000000"/>
              </a:buClr>
              <a:buSzPts val="2400"/>
              <a:buFont typeface="Times New Roman"/>
              <a:buChar char="-"/>
            </a:pPr>
            <a:r>
              <a:rPr b="0" i="0" lang="en-US" sz="2400" u="none">
                <a:solidFill>
                  <a:srgbClr val="000000"/>
                </a:solidFill>
                <a:latin typeface="Times New Roman"/>
                <a:ea typeface="Times New Roman"/>
                <a:cs typeface="Times New Roman"/>
                <a:sym typeface="Times New Roman"/>
              </a:rPr>
              <a:t> Phương thức thực hiện vừa có bước tuần tự vừa có bước nhảy vọt để phát huy lợi thế</a:t>
            </a:r>
            <a:endParaRPr/>
          </a:p>
        </p:txBody>
      </p:sp>
      <p:sp>
        <p:nvSpPr>
          <p:cNvPr id="767" name="Google Shape;767;p43"/>
          <p:cNvSpPr/>
          <p:nvPr/>
        </p:nvSpPr>
        <p:spPr>
          <a:xfrm>
            <a:off x="2916237" y="2308225"/>
            <a:ext cx="3119437" cy="4002087"/>
          </a:xfrm>
          <a:custGeom>
            <a:rect b="b" l="l" r="r" t="t"/>
            <a:pathLst>
              <a:path extrusionOk="0" h="4002088" w="3119437">
                <a:moveTo>
                  <a:pt x="0" y="0"/>
                </a:moveTo>
                <a:lnTo>
                  <a:pt x="2599520" y="0"/>
                </a:lnTo>
                <a:lnTo>
                  <a:pt x="3119437" y="519917"/>
                </a:lnTo>
                <a:lnTo>
                  <a:pt x="3119437" y="4002088"/>
                </a:lnTo>
                <a:lnTo>
                  <a:pt x="3119437" y="4002088"/>
                </a:lnTo>
                <a:lnTo>
                  <a:pt x="519917" y="4002088"/>
                </a:lnTo>
                <a:lnTo>
                  <a:pt x="0" y="3482171"/>
                </a:lnTo>
                <a:lnTo>
                  <a:pt x="0" y="0"/>
                </a:lnTo>
                <a:close/>
              </a:path>
            </a:pathLst>
          </a:custGeom>
          <a:solidFill>
            <a:srgbClr val="FA9C6B"/>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152400" lvl="0" marL="0" marR="0" rtl="0" algn="just">
              <a:lnSpc>
                <a:spcPct val="100000"/>
              </a:lnSpc>
              <a:spcBef>
                <a:spcPts val="0"/>
              </a:spcBef>
              <a:spcAft>
                <a:spcPts val="0"/>
              </a:spcAft>
              <a:buClr>
                <a:srgbClr val="000000"/>
              </a:buClr>
              <a:buSzPts val="2400"/>
              <a:buFont typeface="Times New Roman"/>
              <a:buChar char="-"/>
            </a:pPr>
            <a:r>
              <a:rPr b="0" i="0" lang="en-US" sz="2400" u="none">
                <a:solidFill>
                  <a:srgbClr val="000000"/>
                </a:solidFill>
                <a:latin typeface="Times New Roman"/>
                <a:ea typeface="Times New Roman"/>
                <a:cs typeface="Times New Roman"/>
                <a:sym typeface="Times New Roman"/>
              </a:rPr>
              <a:t> Phát huy nguồn lực trí tuệ và sức mạnh tinh thần của con người Việt Nam để xây dựng đội ngũ lao động đáp ứng yêu cầu của CNH, HĐH và hội nhập kinh tế toàn cầu</a:t>
            </a:r>
            <a:endParaRPr/>
          </a:p>
        </p:txBody>
      </p:sp>
      <p:sp>
        <p:nvSpPr>
          <p:cNvPr id="768" name="Google Shape;768;p43"/>
          <p:cNvSpPr/>
          <p:nvPr/>
        </p:nvSpPr>
        <p:spPr>
          <a:xfrm>
            <a:off x="6369050" y="3214687"/>
            <a:ext cx="2601912" cy="3148012"/>
          </a:xfrm>
          <a:custGeom>
            <a:rect b="b" l="l" r="r" t="t"/>
            <a:pathLst>
              <a:path extrusionOk="0" h="3148012" w="2601913">
                <a:moveTo>
                  <a:pt x="0" y="0"/>
                </a:moveTo>
                <a:lnTo>
                  <a:pt x="2168252" y="0"/>
                </a:lnTo>
                <a:lnTo>
                  <a:pt x="2601913" y="433661"/>
                </a:lnTo>
                <a:lnTo>
                  <a:pt x="2601913" y="3148012"/>
                </a:lnTo>
                <a:lnTo>
                  <a:pt x="2601913" y="3148012"/>
                </a:lnTo>
                <a:lnTo>
                  <a:pt x="433661" y="3148012"/>
                </a:lnTo>
                <a:lnTo>
                  <a:pt x="0" y="2714351"/>
                </a:lnTo>
                <a:lnTo>
                  <a:pt x="0" y="0"/>
                </a:lnTo>
                <a:close/>
              </a:path>
            </a:pathLst>
          </a:custGeom>
          <a:solidFill>
            <a:srgbClr val="ADADFF"/>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152400" lvl="0" marL="0" marR="0" rtl="0" algn="just">
              <a:lnSpc>
                <a:spcPct val="100000"/>
              </a:lnSpc>
              <a:spcBef>
                <a:spcPts val="0"/>
              </a:spcBef>
              <a:spcAft>
                <a:spcPts val="0"/>
              </a:spcAft>
              <a:buClr>
                <a:srgbClr val="000000"/>
              </a:buClr>
              <a:buSzPts val="2400"/>
              <a:buFont typeface="Times New Roman"/>
              <a:buChar char="-"/>
            </a:pPr>
            <a:r>
              <a:rPr b="0" i="0" lang="en-US" sz="2400" u="none">
                <a:solidFill>
                  <a:srgbClr val="000000"/>
                </a:solidFill>
                <a:latin typeface="Times New Roman"/>
                <a:ea typeface="Times New Roman"/>
                <a:cs typeface="Times New Roman"/>
                <a:sym typeface="Times New Roman"/>
              </a:rPr>
              <a:t> Coi giáo dục -đào tạo, khoa học - công nghệ để bảo vệ tài nguyên môi trường và phát triển kinh tế tri thức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500"/>
                                        <p:tgtEl>
                                          <p:spTgt spid="7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6"/>
                                        </p:tgtEl>
                                        <p:attrNameLst>
                                          <p:attrName>style.visibility</p:attrName>
                                        </p:attrNameLst>
                                      </p:cBhvr>
                                      <p:to>
                                        <p:strVal val="visible"/>
                                      </p:to>
                                    </p:set>
                                    <p:anim calcmode="lin" valueType="num">
                                      <p:cBhvr additive="base">
                                        <p:cTn dur="500"/>
                                        <p:tgtEl>
                                          <p:spTgt spid="76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500"/>
                                        <p:tgtEl>
                                          <p:spTgt spid="7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2000"/>
                                        <p:tgtEl>
                                          <p:spTgt spid="7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pic>
        <p:nvPicPr>
          <p:cNvPr descr="Anh%20Tru%20so" id="774" name="Google Shape;774;p44"/>
          <p:cNvPicPr preferRelativeResize="0"/>
          <p:nvPr/>
        </p:nvPicPr>
        <p:blipFill rotWithShape="1">
          <a:blip r:embed="rId3">
            <a:alphaModFix/>
          </a:blip>
          <a:srcRect b="0" l="0" r="0" t="0"/>
          <a:stretch/>
        </p:blipFill>
        <p:spPr>
          <a:xfrm>
            <a:off x="152400" y="3733800"/>
            <a:ext cx="4419600" cy="3124200"/>
          </a:xfrm>
          <a:prstGeom prst="rect">
            <a:avLst/>
          </a:prstGeom>
          <a:noFill/>
          <a:ln>
            <a:noFill/>
          </a:ln>
        </p:spPr>
      </p:pic>
      <p:pic>
        <p:nvPicPr>
          <p:cNvPr descr="201210184610" id="775" name="Google Shape;775;p44"/>
          <p:cNvPicPr preferRelativeResize="0"/>
          <p:nvPr/>
        </p:nvPicPr>
        <p:blipFill rotWithShape="1">
          <a:blip r:embed="rId4">
            <a:alphaModFix/>
          </a:blip>
          <a:srcRect b="0" l="0" r="0" t="0"/>
          <a:stretch/>
        </p:blipFill>
        <p:spPr>
          <a:xfrm>
            <a:off x="4572000" y="3657600"/>
            <a:ext cx="4572000" cy="3200400"/>
          </a:xfrm>
          <a:prstGeom prst="rect">
            <a:avLst/>
          </a:prstGeom>
          <a:noFill/>
          <a:ln>
            <a:noFill/>
          </a:ln>
        </p:spPr>
      </p:pic>
      <p:sp>
        <p:nvSpPr>
          <p:cNvPr id="776" name="Google Shape;776;p44"/>
          <p:cNvSpPr/>
          <p:nvPr/>
        </p:nvSpPr>
        <p:spPr>
          <a:xfrm>
            <a:off x="2139950" y="147637"/>
            <a:ext cx="4829175" cy="590550"/>
          </a:xfrm>
          <a:prstGeom prst="roundRect">
            <a:avLst>
              <a:gd fmla="val 16667" name="adj"/>
            </a:avLst>
          </a:prstGeom>
          <a:gradFill>
            <a:gsLst>
              <a:gs pos="0">
                <a:srgbClr val="FF9A9A"/>
              </a:gs>
              <a:gs pos="35000">
                <a:srgbClr val="FFB8B8"/>
              </a:gs>
              <a:gs pos="100000">
                <a:srgbClr val="FFE1E1"/>
              </a:gs>
            </a:gsLst>
            <a:lin ang="16200000" scaled="0"/>
          </a:gradFill>
          <a:ln cap="flat" cmpd="sng" w="9525">
            <a:solidFill>
              <a:srgbClr val="E56363"/>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800"/>
              <a:buFont typeface="Times New Roman"/>
              <a:buNone/>
            </a:pPr>
            <a:r>
              <a:rPr b="1" i="0" lang="en-US" sz="2800" u="none">
                <a:solidFill>
                  <a:srgbClr val="000000"/>
                </a:solidFill>
                <a:latin typeface="Times New Roman"/>
                <a:ea typeface="Times New Roman"/>
                <a:cs typeface="Times New Roman"/>
                <a:sym typeface="Times New Roman"/>
              </a:rPr>
              <a:t>3) Đổi mới quan hệ sản xuất</a:t>
            </a:r>
            <a:endParaRPr/>
          </a:p>
        </p:txBody>
      </p:sp>
      <p:sp>
        <p:nvSpPr>
          <p:cNvPr id="777" name="Google Shape;777;p44"/>
          <p:cNvSpPr/>
          <p:nvPr/>
        </p:nvSpPr>
        <p:spPr>
          <a:xfrm>
            <a:off x="381000" y="954087"/>
            <a:ext cx="8382000" cy="752475"/>
          </a:xfrm>
          <a:prstGeom prst="roundRect">
            <a:avLst>
              <a:gd fmla="val 16667" name="adj"/>
            </a:avLst>
          </a:prstGeom>
          <a:solidFill>
            <a:srgbClr val="FA9C6B"/>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a:t>
            </a:r>
            <a:r>
              <a:rPr b="1" i="0" lang="en-US" sz="2400" u="none">
                <a:solidFill>
                  <a:srgbClr val="000000"/>
                </a:solidFill>
                <a:latin typeface="Times New Roman"/>
                <a:ea typeface="Times New Roman"/>
                <a:cs typeface="Times New Roman"/>
                <a:sym typeface="Times New Roman"/>
              </a:rPr>
              <a:t> </a:t>
            </a:r>
            <a:r>
              <a:rPr b="0" i="0" lang="en-US" sz="2400" u="none">
                <a:solidFill>
                  <a:srgbClr val="000000"/>
                </a:solidFill>
                <a:latin typeface="Times New Roman"/>
                <a:ea typeface="Times New Roman"/>
                <a:cs typeface="Times New Roman"/>
                <a:sym typeface="Times New Roman"/>
              </a:rPr>
              <a:t>Có nhiều hình thức sở hữu =&gt; các thành phần kinh tế bình đẳng với nhau trước pháp luật</a:t>
            </a:r>
            <a:endParaRPr/>
          </a:p>
        </p:txBody>
      </p:sp>
      <p:sp>
        <p:nvSpPr>
          <p:cNvPr id="778" name="Google Shape;778;p44"/>
          <p:cNvSpPr/>
          <p:nvPr/>
        </p:nvSpPr>
        <p:spPr>
          <a:xfrm>
            <a:off x="363537" y="1839912"/>
            <a:ext cx="8382000" cy="796925"/>
          </a:xfrm>
          <a:prstGeom prst="roundRect">
            <a:avLst>
              <a:gd fmla="val 16667" name="adj"/>
            </a:avLst>
          </a:prstGeom>
          <a:solidFill>
            <a:srgbClr val="AEFD9B"/>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152400" lvl="0" marL="0" marR="0" rtl="0" algn="just">
              <a:lnSpc>
                <a:spcPct val="100000"/>
              </a:lnSpc>
              <a:spcBef>
                <a:spcPts val="0"/>
              </a:spcBef>
              <a:spcAft>
                <a:spcPts val="0"/>
              </a:spcAft>
              <a:buClr>
                <a:srgbClr val="000000"/>
              </a:buClr>
              <a:buSzPts val="2400"/>
              <a:buFont typeface="Times New Roman"/>
              <a:buChar char="-"/>
            </a:pPr>
            <a:r>
              <a:rPr b="0" i="0" lang="en-US" sz="2400" u="none">
                <a:solidFill>
                  <a:srgbClr val="000000"/>
                </a:solidFill>
                <a:latin typeface="Times New Roman"/>
                <a:ea typeface="Times New Roman"/>
                <a:cs typeface="Times New Roman"/>
                <a:sym typeface="Times New Roman"/>
              </a:rPr>
              <a:t> Nền kinh tế vận động theo cơ chế thị trường có sự quản lý của NN theo định hướng XHCN…</a:t>
            </a:r>
            <a:endParaRPr/>
          </a:p>
        </p:txBody>
      </p:sp>
      <p:sp>
        <p:nvSpPr>
          <p:cNvPr id="779" name="Google Shape;779;p44"/>
          <p:cNvSpPr/>
          <p:nvPr/>
        </p:nvSpPr>
        <p:spPr>
          <a:xfrm>
            <a:off x="363537" y="2795587"/>
            <a:ext cx="8382000" cy="846137"/>
          </a:xfrm>
          <a:prstGeom prst="roundRect">
            <a:avLst>
              <a:gd fmla="val 16667" name="adj"/>
            </a:avLst>
          </a:prstGeom>
          <a:solidFill>
            <a:srgbClr val="DEEFFF"/>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152400" lvl="0" marL="0" marR="0" rtl="0" algn="just">
              <a:lnSpc>
                <a:spcPct val="100000"/>
              </a:lnSpc>
              <a:spcBef>
                <a:spcPts val="0"/>
              </a:spcBef>
              <a:spcAft>
                <a:spcPts val="0"/>
              </a:spcAft>
              <a:buClr>
                <a:srgbClr val="000000"/>
              </a:buClr>
              <a:buSzPts val="2400"/>
              <a:buFont typeface="Times New Roman"/>
              <a:buChar char="-"/>
            </a:pPr>
            <a:r>
              <a:rPr b="0" i="0" lang="en-US" sz="2400" u="none">
                <a:solidFill>
                  <a:srgbClr val="000000"/>
                </a:solidFill>
                <a:latin typeface="Times New Roman"/>
                <a:ea typeface="Times New Roman"/>
                <a:cs typeface="Times New Roman"/>
                <a:sym typeface="Times New Roman"/>
              </a:rPr>
              <a:t> Có nhiều hình thức phân phối trong đó phân phối theo lao động là chủ yếu</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
                                        </p:tgtEl>
                                        <p:attrNameLst>
                                          <p:attrName>style.visibility</p:attrName>
                                        </p:attrNameLst>
                                      </p:cBhvr>
                                      <p:to>
                                        <p:strVal val="visible"/>
                                      </p:to>
                                    </p:set>
                                    <p:animEffect filter="fade" transition="in">
                                      <p:cBhvr>
                                        <p:cTn dur="500"/>
                                        <p:tgtEl>
                                          <p:spTgt spid="7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500"/>
                                        <p:tgtEl>
                                          <p:spTgt spid="7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500"/>
                                        <p:tgtEl>
                                          <p:spTgt spid="7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500"/>
                                        <p:tgtEl>
                                          <p:spTgt spid="7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500"/>
                                        <p:tgtEl>
                                          <p:spTgt spid="7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45"/>
          <p:cNvSpPr txBox="1"/>
          <p:nvPr>
            <p:ph type="title"/>
          </p:nvPr>
        </p:nvSpPr>
        <p:spPr>
          <a:xfrm>
            <a:off x="457200" y="0"/>
            <a:ext cx="77724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600"/>
              <a:buFont typeface="Times New Roman"/>
              <a:buNone/>
            </a:pPr>
            <a:r>
              <a:rPr b="1" i="0" lang="en-US" sz="3600" u="none">
                <a:solidFill>
                  <a:schemeClr val="dk1"/>
                </a:solidFill>
                <a:latin typeface="Times New Roman"/>
                <a:ea typeface="Times New Roman"/>
                <a:cs typeface="Times New Roman"/>
                <a:sym typeface="Times New Roman"/>
              </a:rPr>
              <a:t>(4) Đổi mới về KTTT</a:t>
            </a:r>
            <a:endParaRPr/>
          </a:p>
        </p:txBody>
      </p:sp>
      <p:sp>
        <p:nvSpPr>
          <p:cNvPr id="785" name="Google Shape;785;p45"/>
          <p:cNvSpPr/>
          <p:nvPr/>
        </p:nvSpPr>
        <p:spPr>
          <a:xfrm>
            <a:off x="454025" y="990600"/>
            <a:ext cx="8653462" cy="1600200"/>
          </a:xfrm>
          <a:prstGeom prst="homePlate">
            <a:avLst>
              <a:gd fmla="val 20474" name="adj"/>
            </a:avLst>
          </a:prstGeom>
          <a:gradFill>
            <a:gsLst>
              <a:gs pos="0">
                <a:srgbClr val="BEE5FF"/>
              </a:gs>
              <a:gs pos="35000">
                <a:srgbClr val="D0ECFF"/>
              </a:gs>
              <a:gs pos="100000">
                <a:srgbClr val="EAF7FF"/>
              </a:gs>
            </a:gsLst>
            <a:lin ang="16200000" scaled="0"/>
          </a:gradFill>
          <a:ln cap="flat" cmpd="sng" w="9525">
            <a:solidFill>
              <a:srgbClr val="AFD0FA"/>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152400" lvl="0" marL="114300" marR="0" rtl="0" algn="just">
              <a:lnSpc>
                <a:spcPct val="105000"/>
              </a:lnSpc>
              <a:spcBef>
                <a:spcPts val="0"/>
              </a:spcBef>
              <a:spcAft>
                <a:spcPts val="0"/>
              </a:spcAft>
              <a:buClr>
                <a:srgbClr val="000000"/>
              </a:buClr>
              <a:buSzPts val="2400"/>
              <a:buFont typeface="Times New Roman"/>
              <a:buChar char="-"/>
            </a:pPr>
            <a:r>
              <a:rPr b="0" i="0" lang="en-US" sz="2400" u="none">
                <a:solidFill>
                  <a:srgbClr val="000000"/>
                </a:solidFill>
                <a:latin typeface="Times New Roman"/>
                <a:ea typeface="Times New Roman"/>
                <a:cs typeface="Times New Roman"/>
                <a:sym typeface="Times New Roman"/>
              </a:rPr>
              <a:t> Về văn hóa, tư tưởng: đổi mới về tư duy, lý luận, nhận thức đầy đủ, khoa học về CN Mác -Lênin, TTHCM và vận dụng sáng tạo…để xây dựng nền văn hoá tiên tiến, đậm đà bản sắc dân tộc</a:t>
            </a:r>
            <a:endParaRPr/>
          </a:p>
        </p:txBody>
      </p:sp>
      <p:sp>
        <p:nvSpPr>
          <p:cNvPr id="786" name="Google Shape;786;p45"/>
          <p:cNvSpPr/>
          <p:nvPr/>
        </p:nvSpPr>
        <p:spPr>
          <a:xfrm>
            <a:off x="454025" y="2763837"/>
            <a:ext cx="5791200" cy="557212"/>
          </a:xfrm>
          <a:prstGeom prst="homePlate">
            <a:avLst>
              <a:gd fmla="val 20561" name="adj"/>
            </a:avLst>
          </a:prstGeom>
          <a:gradFill>
            <a:gsLst>
              <a:gs pos="0">
                <a:srgbClr val="FF9494"/>
              </a:gs>
              <a:gs pos="35000">
                <a:srgbClr val="FFB4B4"/>
              </a:gs>
              <a:gs pos="100000">
                <a:srgbClr val="FFDFDF"/>
              </a:gs>
            </a:gsLst>
            <a:lin ang="16200000" scaled="0"/>
          </a:gradFill>
          <a:ln cap="flat" cmpd="sng" w="9525">
            <a:solidFill>
              <a:srgbClr val="FD6F6F"/>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152400" lvl="0" marL="114300" marR="0" rtl="0" algn="just">
              <a:lnSpc>
                <a:spcPct val="105000"/>
              </a:lnSpc>
              <a:spcBef>
                <a:spcPts val="0"/>
              </a:spcBef>
              <a:spcAft>
                <a:spcPts val="0"/>
              </a:spcAft>
              <a:buClr>
                <a:srgbClr val="000000"/>
              </a:buClr>
              <a:buSzPts val="2400"/>
              <a:buFont typeface="Times New Roman"/>
              <a:buChar char="-"/>
            </a:pPr>
            <a:r>
              <a:rPr b="0" i="0" lang="en-US" sz="2400" u="none">
                <a:solidFill>
                  <a:srgbClr val="000000"/>
                </a:solidFill>
                <a:latin typeface="Times New Roman"/>
                <a:ea typeface="Times New Roman"/>
                <a:cs typeface="Times New Roman"/>
                <a:sym typeface="Times New Roman"/>
              </a:rPr>
              <a:t> Đảm bảo vững chắc quốc phòng an ninh</a:t>
            </a:r>
            <a:endParaRPr/>
          </a:p>
        </p:txBody>
      </p:sp>
      <p:sp>
        <p:nvSpPr>
          <p:cNvPr id="787" name="Google Shape;787;p45"/>
          <p:cNvSpPr/>
          <p:nvPr/>
        </p:nvSpPr>
        <p:spPr>
          <a:xfrm>
            <a:off x="454025" y="3494087"/>
            <a:ext cx="6324600" cy="609600"/>
          </a:xfrm>
          <a:prstGeom prst="homePlate">
            <a:avLst>
              <a:gd fmla="val 20559" name="adj"/>
            </a:avLst>
          </a:prstGeom>
          <a:solidFill>
            <a:srgbClr val="5C5CFF"/>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152400" lvl="0" marL="114300" marR="0" rtl="0" algn="just">
              <a:lnSpc>
                <a:spcPct val="105000"/>
              </a:lnSpc>
              <a:spcBef>
                <a:spcPts val="0"/>
              </a:spcBef>
              <a:spcAft>
                <a:spcPts val="0"/>
              </a:spcAft>
              <a:buClr>
                <a:srgbClr val="000000"/>
              </a:buClr>
              <a:buSzPts val="2400"/>
              <a:buFont typeface="Times New Roman"/>
              <a:buChar char="-"/>
            </a:pPr>
            <a:r>
              <a:rPr b="0" i="0" lang="en-US" sz="2400" u="none">
                <a:solidFill>
                  <a:srgbClr val="000000"/>
                </a:solidFill>
                <a:latin typeface="Times New Roman"/>
                <a:ea typeface="Times New Roman"/>
                <a:cs typeface="Times New Roman"/>
                <a:sym typeface="Times New Roman"/>
              </a:rPr>
              <a:t> Đường lối đối ngoại độc lập tự chủ</a:t>
            </a:r>
            <a:endParaRPr/>
          </a:p>
        </p:txBody>
      </p:sp>
      <p:sp>
        <p:nvSpPr>
          <p:cNvPr id="788" name="Google Shape;788;p45"/>
          <p:cNvSpPr/>
          <p:nvPr/>
        </p:nvSpPr>
        <p:spPr>
          <a:xfrm>
            <a:off x="454025" y="4246562"/>
            <a:ext cx="7696200" cy="685800"/>
          </a:xfrm>
          <a:prstGeom prst="homePlate">
            <a:avLst>
              <a:gd fmla="val 20638" name="adj"/>
            </a:avLst>
          </a:prstGeom>
          <a:solidFill>
            <a:srgbClr val="AEFD9B"/>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152400" lvl="0" marL="114300" marR="0" rtl="0" algn="just">
              <a:lnSpc>
                <a:spcPct val="105000"/>
              </a:lnSpc>
              <a:spcBef>
                <a:spcPts val="0"/>
              </a:spcBef>
              <a:spcAft>
                <a:spcPts val="0"/>
              </a:spcAft>
              <a:buClr>
                <a:srgbClr val="000000"/>
              </a:buClr>
              <a:buSzPts val="2400"/>
              <a:buFont typeface="Times New Roman"/>
              <a:buChar char="-"/>
            </a:pPr>
            <a:r>
              <a:rPr b="0" i="0" lang="en-US" sz="2400" u="none">
                <a:solidFill>
                  <a:srgbClr val="000000"/>
                </a:solidFill>
                <a:latin typeface="Times New Roman"/>
                <a:ea typeface="Times New Roman"/>
                <a:cs typeface="Times New Roman"/>
                <a:sym typeface="Times New Roman"/>
              </a:rPr>
              <a:t> Xây dựng dân chủ XHCN gắn với vấn đề đoàn kết dân tộc</a:t>
            </a:r>
            <a:endParaRPr/>
          </a:p>
        </p:txBody>
      </p:sp>
      <p:sp>
        <p:nvSpPr>
          <p:cNvPr id="789" name="Google Shape;789;p45"/>
          <p:cNvSpPr/>
          <p:nvPr/>
        </p:nvSpPr>
        <p:spPr>
          <a:xfrm>
            <a:off x="450850" y="5149850"/>
            <a:ext cx="8656637" cy="1219200"/>
          </a:xfrm>
          <a:prstGeom prst="homePlate">
            <a:avLst>
              <a:gd fmla="val 20079" name="adj"/>
            </a:avLst>
          </a:prstGeom>
          <a:solidFill>
            <a:srgbClr val="E76969"/>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152400" lvl="0" marL="114300" marR="0" rtl="0" algn="just">
              <a:lnSpc>
                <a:spcPct val="105000"/>
              </a:lnSpc>
              <a:spcBef>
                <a:spcPts val="0"/>
              </a:spcBef>
              <a:spcAft>
                <a:spcPts val="0"/>
              </a:spcAft>
              <a:buClr>
                <a:srgbClr val="000000"/>
              </a:buClr>
              <a:buSzPts val="2400"/>
              <a:buFont typeface="Times New Roman"/>
              <a:buChar char="-"/>
            </a:pPr>
            <a:r>
              <a:rPr b="0" i="0" lang="en-US" sz="2400" u="none">
                <a:solidFill>
                  <a:srgbClr val="000000"/>
                </a:solidFill>
                <a:latin typeface="Times New Roman"/>
                <a:ea typeface="Times New Roman"/>
                <a:cs typeface="Times New Roman"/>
                <a:sym typeface="Times New Roman"/>
              </a:rPr>
              <a:t> Xây dựng nhà nước pháp quyền XHCN,cải cách hành chính và xây dựng Đảng trong sạch, vững mạnh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gtEl>
                                        <p:attrNameLst>
                                          <p:attrName>style.visibility</p:attrName>
                                        </p:attrNameLst>
                                      </p:cBhvr>
                                      <p:to>
                                        <p:strVal val="visible"/>
                                      </p:to>
                                    </p:set>
                                    <p:animEffect filter="fade" transition="in">
                                      <p:cBhvr>
                                        <p:cTn dur="500"/>
                                        <p:tgtEl>
                                          <p:spTgt spid="7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500"/>
                                        <p:tgtEl>
                                          <p:spTgt spid="7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6"/>
                                        </p:tgtEl>
                                        <p:attrNameLst>
                                          <p:attrName>style.visibility</p:attrName>
                                        </p:attrNameLst>
                                      </p:cBhvr>
                                      <p:to>
                                        <p:strVal val="visible"/>
                                      </p:to>
                                    </p:set>
                                    <p:animEffect filter="fade" transition="in">
                                      <p:cBhvr>
                                        <p:cTn dur="500"/>
                                        <p:tgtEl>
                                          <p:spTgt spid="7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500"/>
                                        <p:tgtEl>
                                          <p:spTgt spid="7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8"/>
                                        </p:tgtEl>
                                        <p:attrNameLst>
                                          <p:attrName>style.visibility</p:attrName>
                                        </p:attrNameLst>
                                      </p:cBhvr>
                                      <p:to>
                                        <p:strVal val="visible"/>
                                      </p:to>
                                    </p:set>
                                    <p:animEffect filter="fade" transition="in">
                                      <p:cBhvr>
                                        <p:cTn dur="500"/>
                                        <p:tgtEl>
                                          <p:spTgt spid="7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1000"/>
                                        <p:tgtEl>
                                          <p:spTgt spid="7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46"/>
          <p:cNvSpPr txBox="1"/>
          <p:nvPr>
            <p:ph type="title"/>
          </p:nvPr>
        </p:nvSpPr>
        <p:spPr>
          <a:xfrm>
            <a:off x="685800" y="381000"/>
            <a:ext cx="63246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Times New Roman"/>
              <a:buNone/>
            </a:pPr>
            <a:r>
              <a:rPr b="1" i="0" lang="en-US" sz="3600" u="none">
                <a:solidFill>
                  <a:schemeClr val="dk2"/>
                </a:solidFill>
                <a:latin typeface="Times New Roman"/>
                <a:ea typeface="Times New Roman"/>
                <a:cs typeface="Times New Roman"/>
                <a:sym typeface="Times New Roman"/>
              </a:rPr>
              <a:t>II. GIAI CẤP VÀ DÂN TỘC</a:t>
            </a:r>
            <a:endParaRPr/>
          </a:p>
        </p:txBody>
      </p:sp>
      <p:pic>
        <p:nvPicPr>
          <p:cNvPr id="795" name="Google Shape;795;p46"/>
          <p:cNvPicPr preferRelativeResize="0"/>
          <p:nvPr/>
        </p:nvPicPr>
        <p:blipFill rotWithShape="1">
          <a:blip r:embed="rId3">
            <a:alphaModFix/>
          </a:blip>
          <a:srcRect b="0" l="0" r="0" t="0"/>
          <a:stretch/>
        </p:blipFill>
        <p:spPr>
          <a:xfrm>
            <a:off x="311150" y="1871662"/>
            <a:ext cx="8832850" cy="4181475"/>
          </a:xfrm>
          <a:prstGeom prst="rect">
            <a:avLst/>
          </a:prstGeom>
          <a:noFill/>
          <a:ln>
            <a:noFill/>
          </a:ln>
        </p:spPr>
      </p:pic>
      <p:sp>
        <p:nvSpPr>
          <p:cNvPr id="796" name="Google Shape;796;p46"/>
          <p:cNvSpPr txBox="1"/>
          <p:nvPr/>
        </p:nvSpPr>
        <p:spPr>
          <a:xfrm>
            <a:off x="2057400" y="2057400"/>
            <a:ext cx="492125"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Times New Roman"/>
              <a:buNone/>
            </a:pPr>
            <a:r>
              <a:rPr b="1" i="0" lang="en-US" sz="4800" u="none">
                <a:solidFill>
                  <a:srgbClr val="000000"/>
                </a:solidFill>
                <a:latin typeface="Times New Roman"/>
                <a:ea typeface="Times New Roman"/>
                <a:cs typeface="Times New Roman"/>
                <a:sym typeface="Times New Roman"/>
              </a:rPr>
              <a:t>1</a:t>
            </a:r>
            <a:endParaRPr/>
          </a:p>
        </p:txBody>
      </p:sp>
      <p:sp>
        <p:nvSpPr>
          <p:cNvPr id="797" name="Google Shape;797;p46"/>
          <p:cNvSpPr txBox="1"/>
          <p:nvPr/>
        </p:nvSpPr>
        <p:spPr>
          <a:xfrm>
            <a:off x="2579687" y="3352800"/>
            <a:ext cx="493712"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Times New Roman"/>
              <a:buNone/>
            </a:pPr>
            <a:r>
              <a:rPr b="1" i="0" lang="en-US" sz="4800" u="none">
                <a:solidFill>
                  <a:srgbClr val="000000"/>
                </a:solidFill>
                <a:latin typeface="Times New Roman"/>
                <a:ea typeface="Times New Roman"/>
                <a:cs typeface="Times New Roman"/>
                <a:sym typeface="Times New Roman"/>
              </a:rPr>
              <a:t>2</a:t>
            </a:r>
            <a:endParaRPr/>
          </a:p>
        </p:txBody>
      </p:sp>
      <p:sp>
        <p:nvSpPr>
          <p:cNvPr id="798" name="Google Shape;798;p46"/>
          <p:cNvSpPr txBox="1"/>
          <p:nvPr/>
        </p:nvSpPr>
        <p:spPr>
          <a:xfrm>
            <a:off x="3043237" y="4595812"/>
            <a:ext cx="492125"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Times New Roman"/>
              <a:buNone/>
            </a:pPr>
            <a:r>
              <a:rPr b="1" i="0" lang="en-US" sz="4800" u="none">
                <a:solidFill>
                  <a:srgbClr val="000000"/>
                </a:solidFill>
                <a:latin typeface="Times New Roman"/>
                <a:ea typeface="Times New Roman"/>
                <a:cs typeface="Times New Roman"/>
                <a:sym typeface="Times New Roman"/>
              </a:rPr>
              <a:t>3</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47"/>
          <p:cNvSpPr txBox="1"/>
          <p:nvPr>
            <p:ph type="title"/>
          </p:nvPr>
        </p:nvSpPr>
        <p:spPr>
          <a:xfrm>
            <a:off x="0" y="0"/>
            <a:ext cx="8991600" cy="117633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Times New Roman"/>
              <a:buNone/>
            </a:pPr>
            <a:r>
              <a:rPr b="1" i="0" lang="en-US" sz="3600" u="none">
                <a:solidFill>
                  <a:schemeClr val="dk2"/>
                </a:solidFill>
                <a:latin typeface="Times New Roman"/>
                <a:ea typeface="Times New Roman"/>
                <a:cs typeface="Times New Roman"/>
                <a:sym typeface="Times New Roman"/>
              </a:rPr>
              <a:t>1. Vấn đề giai cấp và đấu tranh giai cấp</a:t>
            </a:r>
            <a:endParaRPr/>
          </a:p>
        </p:txBody>
      </p:sp>
      <p:pic>
        <p:nvPicPr>
          <p:cNvPr id="804" name="Google Shape;804;p47"/>
          <p:cNvPicPr preferRelativeResize="0"/>
          <p:nvPr/>
        </p:nvPicPr>
        <p:blipFill rotWithShape="1">
          <a:blip r:embed="rId3">
            <a:alphaModFix/>
          </a:blip>
          <a:srcRect b="0" l="0" r="0" t="0"/>
          <a:stretch/>
        </p:blipFill>
        <p:spPr>
          <a:xfrm>
            <a:off x="1298575" y="1060450"/>
            <a:ext cx="7235825" cy="490696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48"/>
          <p:cNvSpPr txBox="1"/>
          <p:nvPr>
            <p:ph type="title"/>
          </p:nvPr>
        </p:nvSpPr>
        <p:spPr>
          <a:xfrm>
            <a:off x="15875" y="65087"/>
            <a:ext cx="2470150" cy="609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Times New Roman"/>
              <a:buNone/>
            </a:pPr>
            <a:br>
              <a:rPr b="1" i="1" lang="en-US" sz="3600" u="none">
                <a:solidFill>
                  <a:schemeClr val="dk2"/>
                </a:solidFill>
                <a:latin typeface="Times New Roman"/>
                <a:ea typeface="Times New Roman"/>
                <a:cs typeface="Times New Roman"/>
                <a:sym typeface="Times New Roman"/>
              </a:rPr>
            </a:br>
            <a:r>
              <a:rPr b="1" i="1" lang="en-US" sz="3600" u="none">
                <a:solidFill>
                  <a:schemeClr val="dk2"/>
                </a:solidFill>
                <a:latin typeface="Times New Roman"/>
                <a:ea typeface="Times New Roman"/>
                <a:cs typeface="Times New Roman"/>
                <a:sym typeface="Times New Roman"/>
              </a:rPr>
              <a:t>a. Giai cấp</a:t>
            </a:r>
            <a:br>
              <a:rPr b="1" i="0" lang="en-US" sz="3600" u="none">
                <a:solidFill>
                  <a:schemeClr val="dk2"/>
                </a:solidFill>
                <a:latin typeface="Times New Roman"/>
                <a:ea typeface="Times New Roman"/>
                <a:cs typeface="Times New Roman"/>
                <a:sym typeface="Times New Roman"/>
              </a:rPr>
            </a:br>
            <a:endParaRPr/>
          </a:p>
        </p:txBody>
      </p:sp>
      <p:sp>
        <p:nvSpPr>
          <p:cNvPr id="810" name="Google Shape;810;p48"/>
          <p:cNvSpPr/>
          <p:nvPr/>
        </p:nvSpPr>
        <p:spPr>
          <a:xfrm>
            <a:off x="495300" y="674687"/>
            <a:ext cx="8077200" cy="762000"/>
          </a:xfrm>
          <a:prstGeom prst="ellipse">
            <a:avLst/>
          </a:prstGeom>
          <a:gradFill>
            <a:gsLst>
              <a:gs pos="0">
                <a:srgbClr val="8AD3FF"/>
              </a:gs>
              <a:gs pos="35000">
                <a:srgbClr val="ADDEFF"/>
              </a:gs>
              <a:gs pos="100000">
                <a:srgbClr val="DCF1FF"/>
              </a:gs>
            </a:gsLst>
            <a:lin ang="16200000" scaled="0"/>
          </a:gradFill>
          <a:ln cap="flat" cmpd="sng" w="9525">
            <a:solidFill>
              <a:srgbClr val="56ADFC"/>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Times New Roman"/>
              <a:buNone/>
            </a:pPr>
            <a:r>
              <a:rPr b="1" i="0" lang="en-US" sz="2800" u="none">
                <a:solidFill>
                  <a:srgbClr val="000000"/>
                </a:solidFill>
                <a:latin typeface="Times New Roman"/>
                <a:ea typeface="Times New Roman"/>
                <a:cs typeface="Times New Roman"/>
                <a:sym typeface="Times New Roman"/>
              </a:rPr>
              <a:t>* Quan niệm trước Mác về Giai cấp</a:t>
            </a:r>
            <a:endParaRPr/>
          </a:p>
        </p:txBody>
      </p:sp>
      <p:sp>
        <p:nvSpPr>
          <p:cNvPr id="811" name="Google Shape;811;p48"/>
          <p:cNvSpPr/>
          <p:nvPr/>
        </p:nvSpPr>
        <p:spPr>
          <a:xfrm>
            <a:off x="2784475" y="1662112"/>
            <a:ext cx="6248400" cy="784225"/>
          </a:xfrm>
          <a:prstGeom prst="roundRect">
            <a:avLst>
              <a:gd fmla="val 16667" name="adj"/>
            </a:avLst>
          </a:prstGeom>
          <a:solidFill>
            <a:srgbClr val="FFC00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GC kết quả phân định, sáng tạo của lực lượng siêu tự nhiên</a:t>
            </a:r>
            <a:endParaRPr/>
          </a:p>
        </p:txBody>
      </p:sp>
      <p:sp>
        <p:nvSpPr>
          <p:cNvPr id="812" name="Google Shape;812;p48"/>
          <p:cNvSpPr/>
          <p:nvPr/>
        </p:nvSpPr>
        <p:spPr>
          <a:xfrm>
            <a:off x="2784475" y="2554287"/>
            <a:ext cx="6248400" cy="874712"/>
          </a:xfrm>
          <a:prstGeom prst="roundRect">
            <a:avLst>
              <a:gd fmla="val 16667" name="adj"/>
            </a:avLst>
          </a:prstGeom>
          <a:solidFill>
            <a:srgbClr val="AEFD9B"/>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Giai cấp là những lớp người có cùng hình thể, sở thích, tâm lý, nghề nghiệp, tôn giáo</a:t>
            </a:r>
            <a:endParaRPr/>
          </a:p>
        </p:txBody>
      </p:sp>
      <p:sp>
        <p:nvSpPr>
          <p:cNvPr id="813" name="Google Shape;813;p48"/>
          <p:cNvSpPr/>
          <p:nvPr/>
        </p:nvSpPr>
        <p:spPr>
          <a:xfrm>
            <a:off x="276225" y="1662112"/>
            <a:ext cx="2209800" cy="784225"/>
          </a:xfrm>
          <a:prstGeom prst="roundRect">
            <a:avLst>
              <a:gd fmla="val 16667" name="adj"/>
            </a:avLst>
          </a:prstGeom>
          <a:solidFill>
            <a:srgbClr val="FFC00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Quan điểm </a:t>
            </a:r>
            <a:endParaRPr/>
          </a:p>
          <a:p>
            <a:pPr indent="0" lvl="0" marL="0" marR="0" rtl="0" algn="ctr">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duy tâm</a:t>
            </a:r>
            <a:endParaRPr/>
          </a:p>
        </p:txBody>
      </p:sp>
      <p:sp>
        <p:nvSpPr>
          <p:cNvPr id="814" name="Google Shape;814;p48"/>
          <p:cNvSpPr/>
          <p:nvPr/>
        </p:nvSpPr>
        <p:spPr>
          <a:xfrm>
            <a:off x="276225" y="2609850"/>
            <a:ext cx="2209800" cy="819150"/>
          </a:xfrm>
          <a:prstGeom prst="roundRect">
            <a:avLst>
              <a:gd fmla="val 16667" name="adj"/>
            </a:avLst>
          </a:prstGeom>
          <a:solidFill>
            <a:srgbClr val="AEFD9B"/>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DV hình thức</a:t>
            </a:r>
            <a:endParaRPr/>
          </a:p>
        </p:txBody>
      </p:sp>
      <p:sp>
        <p:nvSpPr>
          <p:cNvPr id="815" name="Google Shape;815;p48"/>
          <p:cNvSpPr/>
          <p:nvPr/>
        </p:nvSpPr>
        <p:spPr>
          <a:xfrm>
            <a:off x="276225" y="3587750"/>
            <a:ext cx="2209800" cy="592137"/>
          </a:xfrm>
          <a:prstGeom prst="roundRect">
            <a:avLst>
              <a:gd fmla="val 16667" name="adj"/>
            </a:avLst>
          </a:prstGeom>
          <a:solidFill>
            <a:srgbClr val="FEC6DA"/>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Rodney Stark</a:t>
            </a:r>
            <a:endParaRPr/>
          </a:p>
        </p:txBody>
      </p:sp>
      <p:sp>
        <p:nvSpPr>
          <p:cNvPr id="816" name="Google Shape;816;p48"/>
          <p:cNvSpPr/>
          <p:nvPr/>
        </p:nvSpPr>
        <p:spPr>
          <a:xfrm>
            <a:off x="2784475" y="3546475"/>
            <a:ext cx="6248400" cy="649287"/>
          </a:xfrm>
          <a:prstGeom prst="roundRect">
            <a:avLst>
              <a:gd fmla="val 16667" name="adj"/>
            </a:avLst>
          </a:prstGeom>
          <a:solidFill>
            <a:srgbClr val="FEC6DA"/>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Địa vị là yếu tố nảy sinh và phân loại GC</a:t>
            </a:r>
            <a:endParaRPr/>
          </a:p>
        </p:txBody>
      </p:sp>
      <p:sp>
        <p:nvSpPr>
          <p:cNvPr id="817" name="Google Shape;817;p48"/>
          <p:cNvSpPr/>
          <p:nvPr/>
        </p:nvSpPr>
        <p:spPr>
          <a:xfrm>
            <a:off x="276225" y="5027612"/>
            <a:ext cx="2209800" cy="914400"/>
          </a:xfrm>
          <a:prstGeom prst="roundRect">
            <a:avLst>
              <a:gd fmla="val 16667" name="adj"/>
            </a:avLst>
          </a:prstGeom>
          <a:solidFill>
            <a:srgbClr val="FCD2BD"/>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Weber </a:t>
            </a:r>
            <a:endParaRPr/>
          </a:p>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người Đức</a:t>
            </a:r>
            <a:endParaRPr/>
          </a:p>
        </p:txBody>
      </p:sp>
      <p:sp>
        <p:nvSpPr>
          <p:cNvPr id="818" name="Google Shape;818;p48"/>
          <p:cNvSpPr/>
          <p:nvPr/>
        </p:nvSpPr>
        <p:spPr>
          <a:xfrm>
            <a:off x="2784475" y="5019675"/>
            <a:ext cx="6248400" cy="808037"/>
          </a:xfrm>
          <a:prstGeom prst="roundRect">
            <a:avLst>
              <a:gd fmla="val 16667" name="adj"/>
            </a:avLst>
          </a:prstGeom>
          <a:solidFill>
            <a:srgbClr val="FCD2BD"/>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Tiếp cận từ góc độ của cải, địa vị, uy tín quyền lực </a:t>
            </a:r>
            <a:endParaRPr/>
          </a:p>
        </p:txBody>
      </p:sp>
      <p:sp>
        <p:nvSpPr>
          <p:cNvPr id="819" name="Google Shape;819;p48"/>
          <p:cNvSpPr/>
          <p:nvPr/>
        </p:nvSpPr>
        <p:spPr>
          <a:xfrm>
            <a:off x="276225" y="4306887"/>
            <a:ext cx="2209800" cy="568325"/>
          </a:xfrm>
          <a:prstGeom prst="roundRect">
            <a:avLst>
              <a:gd fmla="val 16667" name="adj"/>
            </a:avLst>
          </a:prstGeom>
          <a:solidFill>
            <a:srgbClr val="E6E6E6"/>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Warner</a:t>
            </a:r>
            <a:endParaRPr/>
          </a:p>
        </p:txBody>
      </p:sp>
      <p:sp>
        <p:nvSpPr>
          <p:cNvPr id="820" name="Google Shape;820;p48"/>
          <p:cNvSpPr/>
          <p:nvPr/>
        </p:nvSpPr>
        <p:spPr>
          <a:xfrm>
            <a:off x="2794000" y="4319587"/>
            <a:ext cx="6248400" cy="555625"/>
          </a:xfrm>
          <a:prstGeom prst="roundRect">
            <a:avLst>
              <a:gd fmla="val 16667" name="adj"/>
            </a:avLst>
          </a:prstGeom>
          <a:solidFill>
            <a:srgbClr val="E6E6E6"/>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Địa vị và danh tiếng</a:t>
            </a:r>
            <a:endParaRPr/>
          </a:p>
        </p:txBody>
      </p:sp>
      <p:sp>
        <p:nvSpPr>
          <p:cNvPr id="821" name="Google Shape;821;p48"/>
          <p:cNvSpPr/>
          <p:nvPr/>
        </p:nvSpPr>
        <p:spPr>
          <a:xfrm>
            <a:off x="276225" y="6097587"/>
            <a:ext cx="2209800" cy="608012"/>
          </a:xfrm>
          <a:prstGeom prst="roundRect">
            <a:avLst>
              <a:gd fmla="val 3988" name="adj"/>
            </a:avLst>
          </a:pr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EE9DE"/>
              </a:buClr>
              <a:buSzPts val="2400"/>
              <a:buFont typeface="Times New Roman"/>
              <a:buNone/>
            </a:pPr>
            <a:r>
              <a:rPr b="0" i="0" lang="en-US" sz="2400" u="none">
                <a:solidFill>
                  <a:srgbClr val="FEE9DE"/>
                </a:solidFill>
                <a:latin typeface="Times New Roman"/>
                <a:ea typeface="Times New Roman"/>
                <a:cs typeface="Times New Roman"/>
                <a:sym typeface="Times New Roman"/>
              </a:rPr>
              <a:t>Mỹ</a:t>
            </a:r>
            <a:endParaRPr/>
          </a:p>
        </p:txBody>
      </p:sp>
      <p:sp>
        <p:nvSpPr>
          <p:cNvPr id="822" name="Google Shape;822;p48"/>
          <p:cNvSpPr/>
          <p:nvPr/>
        </p:nvSpPr>
        <p:spPr>
          <a:xfrm>
            <a:off x="2794000" y="5967412"/>
            <a:ext cx="6238875" cy="884237"/>
          </a:xfrm>
          <a:prstGeom prst="roundRect">
            <a:avLst>
              <a:gd fmla="val 16667" name="adj"/>
            </a:avLst>
          </a:pr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Lý luận GC không áp dụng được vì họ không còn GCVS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49"/>
          <p:cNvSpPr txBox="1"/>
          <p:nvPr>
            <p:ph type="title"/>
          </p:nvPr>
        </p:nvSpPr>
        <p:spPr>
          <a:xfrm>
            <a:off x="0" y="152400"/>
            <a:ext cx="8991600" cy="609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Times New Roman"/>
              <a:buNone/>
            </a:pPr>
            <a:br>
              <a:rPr b="1" i="1" lang="en-US" sz="3600" u="none">
                <a:solidFill>
                  <a:schemeClr val="dk2"/>
                </a:solidFill>
                <a:latin typeface="Times New Roman"/>
                <a:ea typeface="Times New Roman"/>
                <a:cs typeface="Times New Roman"/>
                <a:sym typeface="Times New Roman"/>
              </a:rPr>
            </a:br>
            <a:r>
              <a:rPr b="1" i="1" lang="en-US" sz="3600" u="none">
                <a:solidFill>
                  <a:schemeClr val="dk2"/>
                </a:solidFill>
                <a:latin typeface="Times New Roman"/>
                <a:ea typeface="Times New Roman"/>
                <a:cs typeface="Times New Roman"/>
                <a:sym typeface="Times New Roman"/>
              </a:rPr>
              <a:t>a. Giai cấp</a:t>
            </a:r>
            <a:br>
              <a:rPr b="1" i="0" lang="en-US" sz="3600" u="none">
                <a:solidFill>
                  <a:schemeClr val="dk2"/>
                </a:solidFill>
                <a:latin typeface="Times New Roman"/>
                <a:ea typeface="Times New Roman"/>
                <a:cs typeface="Times New Roman"/>
                <a:sym typeface="Times New Roman"/>
              </a:rPr>
            </a:br>
            <a:endParaRPr/>
          </a:p>
        </p:txBody>
      </p:sp>
      <p:sp>
        <p:nvSpPr>
          <p:cNvPr id="828" name="Google Shape;828;p49"/>
          <p:cNvSpPr/>
          <p:nvPr/>
        </p:nvSpPr>
        <p:spPr>
          <a:xfrm>
            <a:off x="314325" y="1066800"/>
            <a:ext cx="8677275" cy="798512"/>
          </a:xfrm>
          <a:prstGeom prst="ellipse">
            <a:avLst/>
          </a:prstGeom>
          <a:solidFill>
            <a:srgbClr val="FFC00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Times New Roman"/>
              <a:buNone/>
            </a:pPr>
            <a:r>
              <a:rPr b="1" i="0" lang="en-US" sz="3200" u="none">
                <a:solidFill>
                  <a:srgbClr val="000000"/>
                </a:solidFill>
                <a:latin typeface="Times New Roman"/>
                <a:ea typeface="Times New Roman"/>
                <a:cs typeface="Times New Roman"/>
                <a:sym typeface="Times New Roman"/>
              </a:rPr>
              <a:t>* Quan niệm của Mác về Giai cấp</a:t>
            </a:r>
            <a:endParaRPr/>
          </a:p>
        </p:txBody>
      </p:sp>
      <p:sp>
        <p:nvSpPr>
          <p:cNvPr id="829" name="Google Shape;829;p49"/>
          <p:cNvSpPr/>
          <p:nvPr/>
        </p:nvSpPr>
        <p:spPr>
          <a:xfrm>
            <a:off x="533400" y="2667000"/>
            <a:ext cx="3429000" cy="3797300"/>
          </a:xfrm>
          <a:prstGeom prst="flowChartDocument">
            <a:avLst/>
          </a:pr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342900" lvl="0" marL="342900" marR="0" rtl="0" algn="just">
              <a:lnSpc>
                <a:spcPct val="100000"/>
              </a:lnSpc>
              <a:spcBef>
                <a:spcPts val="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Mác đã đi tìm cái gốc của cơ cấu xã hội, cơ cấu giai cấp đó là kinh tế</a:t>
            </a:r>
            <a:endParaRPr/>
          </a:p>
        </p:txBody>
      </p:sp>
      <p:sp>
        <p:nvSpPr>
          <p:cNvPr id="830" name="Google Shape;830;p49"/>
          <p:cNvSpPr/>
          <p:nvPr/>
        </p:nvSpPr>
        <p:spPr>
          <a:xfrm>
            <a:off x="4516437" y="2663825"/>
            <a:ext cx="4191000" cy="3797300"/>
          </a:xfrm>
          <a:prstGeom prst="flowChartDocument">
            <a:avLst/>
          </a:prstGeom>
          <a:solidFill>
            <a:srgbClr val="00B0F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177800" lvl="0" marL="0" marR="0" rtl="0" algn="just">
              <a:lnSpc>
                <a:spcPct val="100000"/>
              </a:lnSpc>
              <a:spcBef>
                <a:spcPts val="0"/>
              </a:spcBef>
              <a:spcAft>
                <a:spcPts val="0"/>
              </a:spcAft>
              <a:buClr>
                <a:schemeClr val="dk1"/>
              </a:buClr>
              <a:buSzPts val="2800"/>
              <a:buFont typeface="Times New Roman"/>
              <a:buChar char="-"/>
            </a:pPr>
            <a:r>
              <a:rPr b="0" i="0" lang="en-US" sz="2800" u="none">
                <a:solidFill>
                  <a:schemeClr val="dk1"/>
                </a:solidFill>
                <a:latin typeface="Times New Roman"/>
                <a:ea typeface="Times New Roman"/>
                <a:cs typeface="Times New Roman"/>
                <a:sym typeface="Times New Roman"/>
              </a:rPr>
              <a:t> Quan hệ giai cấp chính là biểu hiện về mặt xã hội của những quan hệ sản xuất, trong đó tập đoàn người này có thể bóc lột lao động của tập đoàn người khác</a:t>
            </a:r>
            <a:endParaRPr/>
          </a:p>
        </p:txBody>
      </p:sp>
      <p:cxnSp>
        <p:nvCxnSpPr>
          <p:cNvPr id="831" name="Google Shape;831;p49"/>
          <p:cNvCxnSpPr/>
          <p:nvPr/>
        </p:nvCxnSpPr>
        <p:spPr>
          <a:xfrm flipH="1">
            <a:off x="2247900" y="1865312"/>
            <a:ext cx="2405062" cy="801687"/>
          </a:xfrm>
          <a:prstGeom prst="straightConnector1">
            <a:avLst/>
          </a:prstGeom>
          <a:noFill/>
          <a:ln cap="flat" cmpd="sng" w="9525">
            <a:solidFill>
              <a:srgbClr val="56ADFC"/>
            </a:solidFill>
            <a:prstDash val="solid"/>
            <a:miter lim="800000"/>
            <a:headEnd len="med" w="med" type="none"/>
            <a:tailEnd len="med" w="med" type="triangle"/>
          </a:ln>
        </p:spPr>
      </p:cxnSp>
      <p:cxnSp>
        <p:nvCxnSpPr>
          <p:cNvPr id="832" name="Google Shape;832;p49"/>
          <p:cNvCxnSpPr/>
          <p:nvPr/>
        </p:nvCxnSpPr>
        <p:spPr>
          <a:xfrm>
            <a:off x="4652962" y="1865312"/>
            <a:ext cx="1958975" cy="798512"/>
          </a:xfrm>
          <a:prstGeom prst="straightConnector1">
            <a:avLst/>
          </a:prstGeom>
          <a:noFill/>
          <a:ln cap="flat" cmpd="sng" w="9525">
            <a:solidFill>
              <a:srgbClr val="56ADFC"/>
            </a:solidFill>
            <a:prstDash val="solid"/>
            <a:miter lim="800000"/>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
                                        </p:tgtEl>
                                        <p:attrNameLst>
                                          <p:attrName>style.visibility</p:attrName>
                                        </p:attrNameLst>
                                      </p:cBhvr>
                                      <p:to>
                                        <p:strVal val="visible"/>
                                      </p:to>
                                    </p:set>
                                    <p:animEffect filter="fade" transition="in">
                                      <p:cBhvr>
                                        <p:cTn dur="500"/>
                                        <p:tgtEl>
                                          <p:spTgt spid="8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500"/>
                                        <p:tgtEl>
                                          <p:spTgt spid="831"/>
                                        </p:tgtEl>
                                      </p:cBhvr>
                                    </p:animEffect>
                                  </p:childTnLst>
                                </p:cTn>
                              </p:par>
                              <p:par>
                                <p:cTn fill="hold" nodeType="with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500"/>
                                        <p:tgtEl>
                                          <p:spTgt spid="8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2000"/>
                                        <p:tgtEl>
                                          <p:spTgt spid="832"/>
                                        </p:tgtEl>
                                      </p:cBhvr>
                                    </p:animEffect>
                                  </p:childTnLst>
                                </p:cTn>
                              </p:par>
                              <p:par>
                                <p:cTn fill="hold" nodeType="with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2000"/>
                                        <p:tgtEl>
                                          <p:spTgt spid="8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5"/>
          <p:cNvSpPr txBox="1"/>
          <p:nvPr>
            <p:ph type="title"/>
          </p:nvPr>
        </p:nvSpPr>
        <p:spPr>
          <a:xfrm>
            <a:off x="457200" y="1036637"/>
            <a:ext cx="8435975" cy="9445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D0D0D"/>
              </a:buClr>
              <a:buSzPts val="3200"/>
              <a:buFont typeface="Times New Roman"/>
              <a:buNone/>
            </a:pPr>
            <a:r>
              <a:rPr b="1" i="0" lang="en-US" sz="3200" u="none">
                <a:solidFill>
                  <a:srgbClr val="0D0D0D"/>
                </a:solidFill>
                <a:latin typeface="Times New Roman"/>
                <a:ea typeface="Times New Roman"/>
                <a:cs typeface="Times New Roman"/>
                <a:sym typeface="Times New Roman"/>
              </a:rPr>
              <a:t>1. Sản xuất vật chất là cơ sở của sự tồn tại phát triển xã hội</a:t>
            </a:r>
            <a:endParaRPr/>
          </a:p>
        </p:txBody>
      </p:sp>
      <p:sp>
        <p:nvSpPr>
          <p:cNvPr id="262" name="Google Shape;262;p5"/>
          <p:cNvSpPr txBox="1"/>
          <p:nvPr>
            <p:ph idx="1" type="body"/>
          </p:nvPr>
        </p:nvSpPr>
        <p:spPr>
          <a:xfrm>
            <a:off x="152400" y="2438400"/>
            <a:ext cx="8740775" cy="2590800"/>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rgbClr val="0D0D0D"/>
              </a:buClr>
              <a:buSzPts val="2800"/>
              <a:buFont typeface="Times New Roman"/>
              <a:buNone/>
            </a:pPr>
            <a:r>
              <a:rPr b="1" i="1" lang="en-US" sz="2800" u="none">
                <a:solidFill>
                  <a:srgbClr val="0D0D0D"/>
                </a:solidFill>
                <a:latin typeface="Times New Roman"/>
                <a:ea typeface="Times New Roman"/>
                <a:cs typeface="Times New Roman"/>
                <a:sym typeface="Times New Roman"/>
              </a:rPr>
              <a:t>a. Khái niệm sản xuất vật chất </a:t>
            </a:r>
            <a:r>
              <a:rPr b="0" i="0" lang="en-US" sz="2800" u="none">
                <a:solidFill>
                  <a:srgbClr val="0D0D0D"/>
                </a:solidFill>
                <a:latin typeface="Times New Roman"/>
                <a:ea typeface="Times New Roman"/>
                <a:cs typeface="Times New Roman"/>
                <a:sym typeface="Times New Roman"/>
              </a:rPr>
              <a:t>là quá trình con người sử dụng công cụ lao động tác động vào tự nhiên, cải biến các dạng vật chất của giới tự nhiên nhằm tạo ra của cải vật chất thỏa mãn nhu cầu tồn tại và phát triển của con người.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1"/>
                                        </p:tgtEl>
                                        <p:attrNameLst>
                                          <p:attrName>style.visibility</p:attrName>
                                        </p:attrNameLst>
                                      </p:cBhvr>
                                      <p:to>
                                        <p:strVal val="visible"/>
                                      </p:to>
                                    </p:set>
                                    <p:anim calcmode="lin" valueType="num">
                                      <p:cBhvr additive="base">
                                        <p:cTn dur="500"/>
                                        <p:tgtEl>
                                          <p:spTgt spid="26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2">
                                            <p:txEl>
                                              <p:pRg end="0" st="0"/>
                                            </p:txEl>
                                          </p:spTgt>
                                        </p:tgtEl>
                                        <p:attrNameLst>
                                          <p:attrName>style.visibility</p:attrName>
                                        </p:attrNameLst>
                                      </p:cBhvr>
                                      <p:to>
                                        <p:strVal val="visible"/>
                                      </p:to>
                                    </p:set>
                                    <p:anim calcmode="lin" valueType="num">
                                      <p:cBhvr additive="base">
                                        <p:cTn dur="500"/>
                                        <p:tgtEl>
                                          <p:spTgt spid="26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50"/>
          <p:cNvSpPr txBox="1"/>
          <p:nvPr/>
        </p:nvSpPr>
        <p:spPr>
          <a:xfrm>
            <a:off x="152400" y="1174750"/>
            <a:ext cx="8839200" cy="41544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Kế thừa tư tưởng của Mác, trong tác phẩm </a:t>
            </a:r>
            <a:r>
              <a:rPr b="0" i="1" lang="en-US" sz="2400" u="none">
                <a:solidFill>
                  <a:schemeClr val="dk1"/>
                </a:solidFill>
                <a:latin typeface="Times New Roman"/>
                <a:ea typeface="Times New Roman"/>
                <a:cs typeface="Times New Roman"/>
                <a:sym typeface="Times New Roman"/>
              </a:rPr>
              <a:t>Sáng kiến vĩ đại </a:t>
            </a:r>
            <a:r>
              <a:rPr b="0" i="0" lang="en-US" sz="2400" u="none">
                <a:solidFill>
                  <a:schemeClr val="dk1"/>
                </a:solidFill>
                <a:latin typeface="Times New Roman"/>
                <a:ea typeface="Times New Roman"/>
                <a:cs typeface="Times New Roman"/>
                <a:sym typeface="Times New Roman"/>
              </a:rPr>
              <a:t>Lênin định nghĩa: </a:t>
            </a:r>
            <a:endParaRPr/>
          </a:p>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a:t>
            </a:r>
            <a:r>
              <a:rPr b="0" i="1" lang="en-US" sz="2400" u="none">
                <a:solidFill>
                  <a:schemeClr val="dk1"/>
                </a:solidFill>
                <a:latin typeface="Times New Roman"/>
                <a:ea typeface="Times New Roman"/>
                <a:cs typeface="Times New Roman"/>
                <a:sym typeface="Times New Roman"/>
              </a:rPr>
              <a:t>Người ta gọi là giai cấp, những tập đoàn to lớn gồm những người khác nhau về địa vị của họ trong một hệ thống sản xuất xã hội nhất định trong lịch sử, khác nhau về quan hệ của họ (thường thì những quan hệ này được pháp luật quy định và thừa nhận) đối với những tư liệu sản xuất, về vai trò của họ trong tổ chức lao động xã hội, và như vậy là khác nhau về cách thức hưởng thụ và về phần của cải xã hội ít hoặc nhiều mà họ được hưởng. Giai cấp là những tập đoàn người, mà tập đoàn này có thể chiếm đoạt lao động của tập đoàn khác, do địa vị khác nhau của họ trong một chế độ kinh tế xã hội nhất định</a:t>
            </a:r>
            <a:r>
              <a:rPr b="0" i="0" lang="en-US" sz="2400" u="none">
                <a:solidFill>
                  <a:schemeClr val="dk1"/>
                </a:solidFill>
                <a:latin typeface="Times New Roman"/>
                <a:ea typeface="Times New Roman"/>
                <a:cs typeface="Times New Roman"/>
                <a:sym typeface="Times New Roman"/>
              </a:rPr>
              <a:t>”.</a:t>
            </a:r>
            <a:endParaRPr/>
          </a:p>
        </p:txBody>
      </p:sp>
      <p:sp>
        <p:nvSpPr>
          <p:cNvPr id="838" name="Google Shape;838;p50"/>
          <p:cNvSpPr txBox="1"/>
          <p:nvPr/>
        </p:nvSpPr>
        <p:spPr>
          <a:xfrm>
            <a:off x="0" y="457200"/>
            <a:ext cx="8991600" cy="60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Times New Roman"/>
              <a:buNone/>
            </a:pPr>
            <a:r>
              <a:rPr b="1" i="1" lang="en-US" sz="3600" u="none">
                <a:solidFill>
                  <a:schemeClr val="dk2"/>
                </a:solidFill>
                <a:latin typeface="Times New Roman"/>
                <a:ea typeface="Times New Roman"/>
                <a:cs typeface="Times New Roman"/>
                <a:sym typeface="Times New Roman"/>
              </a:rPr>
              <a:t>a. Giai cấp</a:t>
            </a:r>
            <a:br>
              <a:rPr b="1" i="0" lang="en-US" sz="3600" u="none">
                <a:solidFill>
                  <a:schemeClr val="dk2"/>
                </a:solidFill>
                <a:latin typeface="Times New Roman"/>
                <a:ea typeface="Times New Roman"/>
                <a:cs typeface="Times New Roman"/>
                <a:sym typeface="Times New Roman"/>
              </a:rPr>
            </a:b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51"/>
          <p:cNvSpPr txBox="1"/>
          <p:nvPr>
            <p:ph idx="1" type="body"/>
          </p:nvPr>
        </p:nvSpPr>
        <p:spPr>
          <a:xfrm>
            <a:off x="685800" y="1447800"/>
            <a:ext cx="7696200" cy="4038600"/>
          </a:xfrm>
          <a:prstGeom prst="rect">
            <a:avLst/>
          </a:prstGeom>
          <a:noFill/>
          <a:ln cap="flat" cmpd="sng" w="9525">
            <a:solidFill>
              <a:schemeClr val="dk2"/>
            </a:solidFill>
            <a:prstDash val="solid"/>
            <a:miter lim="524288"/>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	</a:t>
            </a:r>
            <a:endParaRPr/>
          </a:p>
          <a:p>
            <a:pPr indent="-190500" lvl="0" marL="342900" marR="0" rtl="0" algn="l">
              <a:spcBef>
                <a:spcPts val="480"/>
              </a:spcBef>
              <a:spcAft>
                <a:spcPts val="0"/>
              </a:spcAft>
              <a:buClr>
                <a:schemeClr val="dk1"/>
              </a:buClr>
              <a:buSzPts val="2400"/>
              <a:buFont typeface="Arial"/>
              <a:buNone/>
            </a:pPr>
            <a:r>
              <a:t/>
            </a:r>
            <a:endParaRPr b="0" i="0" sz="2400" u="none">
              <a:solidFill>
                <a:schemeClr val="dk1"/>
              </a:solidFill>
              <a:latin typeface="Times New Roman"/>
              <a:ea typeface="Times New Roman"/>
              <a:cs typeface="Times New Roman"/>
              <a:sym typeface="Times New Roman"/>
            </a:endParaRPr>
          </a:p>
        </p:txBody>
      </p:sp>
      <p:sp>
        <p:nvSpPr>
          <p:cNvPr id="844" name="Google Shape;844;p51"/>
          <p:cNvSpPr txBox="1"/>
          <p:nvPr/>
        </p:nvSpPr>
        <p:spPr>
          <a:xfrm>
            <a:off x="457200" y="2895600"/>
            <a:ext cx="1143000" cy="2057400"/>
          </a:xfrm>
          <a:prstGeom prst="rect">
            <a:avLst/>
          </a:prstGeom>
          <a:solidFill>
            <a:schemeClr val="lt1"/>
          </a:solidFill>
          <a:ln cap="flat" cmpd="sng" w="2857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Định</a:t>
            </a:r>
            <a:endParaRPr/>
          </a:p>
          <a:p>
            <a:pPr indent="0" lvl="0" marL="0" marR="0" rtl="0" algn="ctr">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Nghĩa</a:t>
            </a:r>
            <a:endParaRPr/>
          </a:p>
          <a:p>
            <a:pPr indent="0" lvl="0" marL="0" marR="0" rtl="0" algn="ctr">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Giai</a:t>
            </a:r>
            <a:endParaRPr/>
          </a:p>
          <a:p>
            <a:pPr indent="0" lvl="0" marL="0" marR="0" rtl="0" algn="ctr">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Cấp</a:t>
            </a:r>
            <a:endParaRPr/>
          </a:p>
          <a:p>
            <a:pPr indent="0" lvl="0" marL="0" marR="0" rtl="0" algn="ctr">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Của </a:t>
            </a:r>
            <a:endParaRPr/>
          </a:p>
          <a:p>
            <a:pPr indent="0" lvl="0" marL="0" marR="0" rtl="0" algn="ctr">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Lênin</a:t>
            </a:r>
            <a:endParaRPr/>
          </a:p>
        </p:txBody>
      </p:sp>
      <p:sp>
        <p:nvSpPr>
          <p:cNvPr id="845" name="Google Shape;845;p51"/>
          <p:cNvSpPr txBox="1"/>
          <p:nvPr/>
        </p:nvSpPr>
        <p:spPr>
          <a:xfrm>
            <a:off x="2362200" y="1752600"/>
            <a:ext cx="1066800" cy="1219200"/>
          </a:xfrm>
          <a:prstGeom prst="rect">
            <a:avLst/>
          </a:prstGeom>
          <a:solidFill>
            <a:schemeClr val="lt1"/>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Đặc</a:t>
            </a:r>
            <a:endParaRPr/>
          </a:p>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Trưng</a:t>
            </a:r>
            <a:endParaRPr/>
          </a:p>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Giai</a:t>
            </a:r>
            <a:endParaRPr/>
          </a:p>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cấp</a:t>
            </a:r>
            <a:endParaRPr/>
          </a:p>
        </p:txBody>
      </p:sp>
      <p:sp>
        <p:nvSpPr>
          <p:cNvPr id="846" name="Google Shape;846;p51"/>
          <p:cNvSpPr txBox="1"/>
          <p:nvPr/>
        </p:nvSpPr>
        <p:spPr>
          <a:xfrm>
            <a:off x="2209800" y="4419600"/>
            <a:ext cx="1143000" cy="1676400"/>
          </a:xfrm>
          <a:prstGeom prst="rect">
            <a:avLst/>
          </a:prstGeom>
          <a:solidFill>
            <a:schemeClr val="lt1"/>
          </a:solidFill>
          <a:ln cap="flat" cmpd="sng" w="9525">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a:solidFill>
                  <a:schemeClr val="dk1"/>
                </a:solidFill>
                <a:latin typeface="Times New Roman"/>
                <a:ea typeface="Times New Roman"/>
                <a:cs typeface="Times New Roman"/>
                <a:sym typeface="Times New Roman"/>
              </a:rPr>
              <a:t>Nguyên</a:t>
            </a:r>
            <a:endParaRPr/>
          </a:p>
          <a:p>
            <a:pPr indent="0" lvl="0" marL="0" marR="0" rtl="0" algn="ctr">
              <a:lnSpc>
                <a:spcPct val="100000"/>
              </a:lnSpc>
              <a:spcBef>
                <a:spcPts val="0"/>
              </a:spcBef>
              <a:spcAft>
                <a:spcPts val="0"/>
              </a:spcAft>
              <a:buClr>
                <a:schemeClr val="dk1"/>
              </a:buClr>
              <a:buSzPts val="1600"/>
              <a:buFont typeface="Times New Roman"/>
              <a:buNone/>
            </a:pPr>
            <a:r>
              <a:rPr b="1" i="0" lang="en-US" sz="1600" u="none">
                <a:solidFill>
                  <a:schemeClr val="dk1"/>
                </a:solidFill>
                <a:latin typeface="Times New Roman"/>
                <a:ea typeface="Times New Roman"/>
                <a:cs typeface="Times New Roman"/>
                <a:sym typeface="Times New Roman"/>
              </a:rPr>
              <a:t>Nhân của</a:t>
            </a:r>
            <a:endParaRPr/>
          </a:p>
          <a:p>
            <a:pPr indent="0" lvl="0" marL="0" marR="0" rtl="0" algn="ctr">
              <a:lnSpc>
                <a:spcPct val="100000"/>
              </a:lnSpc>
              <a:spcBef>
                <a:spcPts val="0"/>
              </a:spcBef>
              <a:spcAft>
                <a:spcPts val="0"/>
              </a:spcAft>
              <a:buClr>
                <a:schemeClr val="dk1"/>
              </a:buClr>
              <a:buSzPts val="1600"/>
              <a:buFont typeface="Times New Roman"/>
              <a:buNone/>
            </a:pPr>
            <a:r>
              <a:rPr b="1" i="0" lang="en-US" sz="1600" u="none">
                <a:solidFill>
                  <a:schemeClr val="dk1"/>
                </a:solidFill>
                <a:latin typeface="Times New Roman"/>
                <a:ea typeface="Times New Roman"/>
                <a:cs typeface="Times New Roman"/>
                <a:sym typeface="Times New Roman"/>
              </a:rPr>
              <a:t>Đối kháng</a:t>
            </a:r>
            <a:endParaRPr/>
          </a:p>
          <a:p>
            <a:pPr indent="0" lvl="0" marL="0" marR="0" rtl="0" algn="ctr">
              <a:lnSpc>
                <a:spcPct val="100000"/>
              </a:lnSpc>
              <a:spcBef>
                <a:spcPts val="0"/>
              </a:spcBef>
              <a:spcAft>
                <a:spcPts val="0"/>
              </a:spcAft>
              <a:buClr>
                <a:schemeClr val="dk1"/>
              </a:buClr>
              <a:buSzPts val="1600"/>
              <a:buFont typeface="Times New Roman"/>
              <a:buNone/>
            </a:pPr>
            <a:r>
              <a:rPr b="1" i="0" lang="en-US" sz="1600" u="none">
                <a:solidFill>
                  <a:schemeClr val="dk1"/>
                </a:solidFill>
                <a:latin typeface="Times New Roman"/>
                <a:ea typeface="Times New Roman"/>
                <a:cs typeface="Times New Roman"/>
                <a:sym typeface="Times New Roman"/>
              </a:rPr>
              <a:t>Giai c</a:t>
            </a:r>
            <a:r>
              <a:rPr b="1" i="0" lang="en-US" sz="1800" u="none">
                <a:solidFill>
                  <a:schemeClr val="dk1"/>
                </a:solidFill>
                <a:latin typeface="Times New Roman"/>
                <a:ea typeface="Times New Roman"/>
                <a:cs typeface="Times New Roman"/>
                <a:sym typeface="Times New Roman"/>
              </a:rPr>
              <a:t>ấp</a:t>
            </a:r>
            <a:endParaRPr/>
          </a:p>
        </p:txBody>
      </p:sp>
      <p:sp>
        <p:nvSpPr>
          <p:cNvPr id="847" name="Google Shape;847;p51"/>
          <p:cNvSpPr txBox="1"/>
          <p:nvPr/>
        </p:nvSpPr>
        <p:spPr>
          <a:xfrm>
            <a:off x="4191000" y="1600200"/>
            <a:ext cx="1295400" cy="1676400"/>
          </a:xfrm>
          <a:prstGeom prst="rect">
            <a:avLst/>
          </a:prstGeom>
          <a:solidFill>
            <a:schemeClr val="lt1"/>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Khác nhau</a:t>
            </a:r>
            <a:endParaRPr/>
          </a:p>
          <a:p>
            <a:pPr indent="0" lvl="0" marL="0" marR="0" rtl="0" algn="ctr">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về địa vị</a:t>
            </a:r>
            <a:endParaRPr/>
          </a:p>
          <a:p>
            <a:pPr indent="0" lvl="0" marL="0" marR="0" rtl="0" algn="ctr">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Trong một</a:t>
            </a:r>
            <a:endParaRPr/>
          </a:p>
          <a:p>
            <a:pPr indent="0" lvl="0" marL="0" marR="0" rtl="0" algn="ctr">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hệ thống</a:t>
            </a:r>
            <a:endParaRPr/>
          </a:p>
          <a:p>
            <a:pPr indent="0" lvl="0" marL="0" marR="0" rtl="0" algn="ctr">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Sản xuất</a:t>
            </a:r>
            <a:endParaRPr/>
          </a:p>
        </p:txBody>
      </p:sp>
      <p:sp>
        <p:nvSpPr>
          <p:cNvPr id="848" name="Google Shape;848;p51"/>
          <p:cNvSpPr txBox="1"/>
          <p:nvPr/>
        </p:nvSpPr>
        <p:spPr>
          <a:xfrm>
            <a:off x="6172200" y="1371600"/>
            <a:ext cx="2590800" cy="914400"/>
          </a:xfrm>
          <a:prstGeom prst="rect">
            <a:avLst/>
          </a:prstGeom>
          <a:solidFill>
            <a:schemeClr val="lt1"/>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Khác nhau về quan hệ</a:t>
            </a:r>
            <a:endParaRPr/>
          </a:p>
          <a:p>
            <a:pPr indent="0" lvl="0" marL="0" marR="0" rtl="0" algn="ctr">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Của họ đối với tư liệu </a:t>
            </a:r>
            <a:endParaRPr/>
          </a:p>
          <a:p>
            <a:pPr indent="0" lvl="0" marL="0" marR="0" rtl="0" algn="ctr">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Sản xuất</a:t>
            </a:r>
            <a:endParaRPr/>
          </a:p>
        </p:txBody>
      </p:sp>
      <p:sp>
        <p:nvSpPr>
          <p:cNvPr id="849" name="Google Shape;849;p51"/>
          <p:cNvSpPr txBox="1"/>
          <p:nvPr/>
        </p:nvSpPr>
        <p:spPr>
          <a:xfrm>
            <a:off x="6172200" y="2667000"/>
            <a:ext cx="2667000" cy="838200"/>
          </a:xfrm>
          <a:prstGeom prst="rect">
            <a:avLst/>
          </a:prstGeom>
          <a:solidFill>
            <a:schemeClr val="lt1"/>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Khác nhau về vai trò</a:t>
            </a:r>
            <a:endParaRPr/>
          </a:p>
          <a:p>
            <a:pPr indent="0" lvl="0" marL="0" marR="0" rtl="0" algn="ctr">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Trong tổ chức lao động</a:t>
            </a:r>
            <a:endParaRPr/>
          </a:p>
          <a:p>
            <a:pPr indent="0" lvl="0" marL="0" marR="0" rtl="0" algn="ctr">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Xã hội</a:t>
            </a:r>
            <a:endParaRPr/>
          </a:p>
        </p:txBody>
      </p:sp>
      <p:sp>
        <p:nvSpPr>
          <p:cNvPr id="850" name="Google Shape;850;p51"/>
          <p:cNvSpPr txBox="1"/>
          <p:nvPr/>
        </p:nvSpPr>
        <p:spPr>
          <a:xfrm>
            <a:off x="6248400" y="3733800"/>
            <a:ext cx="2590800" cy="838200"/>
          </a:xfrm>
          <a:prstGeom prst="rect">
            <a:avLst/>
          </a:prstGeom>
          <a:solidFill>
            <a:schemeClr val="lt1"/>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Khác nhau về mặt phân</a:t>
            </a:r>
            <a:endParaRPr/>
          </a:p>
          <a:p>
            <a:pPr indent="0" lvl="0" marL="0" marR="0" rtl="0" algn="ctr">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Phối sản phẩm</a:t>
            </a:r>
            <a:endParaRPr/>
          </a:p>
        </p:txBody>
      </p:sp>
      <p:sp>
        <p:nvSpPr>
          <p:cNvPr id="851" name="Google Shape;851;p51"/>
          <p:cNvSpPr txBox="1"/>
          <p:nvPr/>
        </p:nvSpPr>
        <p:spPr>
          <a:xfrm>
            <a:off x="4876800" y="5029200"/>
            <a:ext cx="3048000" cy="990600"/>
          </a:xfrm>
          <a:prstGeom prst="rect">
            <a:avLst/>
          </a:prstGeom>
          <a:solidFill>
            <a:schemeClr val="lt1"/>
          </a:solidFill>
          <a:ln cap="flat" cmpd="sng" w="9525">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Đối lập về lợi ích kinh tế</a:t>
            </a:r>
            <a:endParaRPr/>
          </a:p>
        </p:txBody>
      </p:sp>
      <p:cxnSp>
        <p:nvCxnSpPr>
          <p:cNvPr id="852" name="Google Shape;852;p51"/>
          <p:cNvCxnSpPr/>
          <p:nvPr/>
        </p:nvCxnSpPr>
        <p:spPr>
          <a:xfrm rot="10800000">
            <a:off x="990600" y="2209800"/>
            <a:ext cx="0" cy="685800"/>
          </a:xfrm>
          <a:prstGeom prst="straightConnector1">
            <a:avLst/>
          </a:prstGeom>
          <a:noFill/>
          <a:ln cap="flat" cmpd="sng" w="9525">
            <a:solidFill>
              <a:schemeClr val="dk2"/>
            </a:solidFill>
            <a:prstDash val="solid"/>
            <a:miter lim="800000"/>
            <a:headEnd len="med" w="med" type="none"/>
            <a:tailEnd len="med" w="med" type="none"/>
          </a:ln>
        </p:spPr>
      </p:cxnSp>
      <p:cxnSp>
        <p:nvCxnSpPr>
          <p:cNvPr id="853" name="Google Shape;853;p51"/>
          <p:cNvCxnSpPr/>
          <p:nvPr/>
        </p:nvCxnSpPr>
        <p:spPr>
          <a:xfrm>
            <a:off x="990600" y="2209800"/>
            <a:ext cx="1371600" cy="0"/>
          </a:xfrm>
          <a:prstGeom prst="straightConnector1">
            <a:avLst/>
          </a:prstGeom>
          <a:noFill/>
          <a:ln cap="flat" cmpd="sng" w="9525">
            <a:solidFill>
              <a:schemeClr val="dk2"/>
            </a:solidFill>
            <a:prstDash val="solid"/>
            <a:miter lim="800000"/>
            <a:headEnd len="med" w="med" type="none"/>
            <a:tailEnd len="med" w="med" type="none"/>
          </a:ln>
        </p:spPr>
      </p:cxnSp>
      <p:cxnSp>
        <p:nvCxnSpPr>
          <p:cNvPr id="854" name="Google Shape;854;p51"/>
          <p:cNvCxnSpPr/>
          <p:nvPr/>
        </p:nvCxnSpPr>
        <p:spPr>
          <a:xfrm>
            <a:off x="990600" y="4953000"/>
            <a:ext cx="0" cy="609600"/>
          </a:xfrm>
          <a:prstGeom prst="straightConnector1">
            <a:avLst/>
          </a:prstGeom>
          <a:noFill/>
          <a:ln cap="flat" cmpd="sng" w="9525">
            <a:solidFill>
              <a:schemeClr val="dk2"/>
            </a:solidFill>
            <a:prstDash val="solid"/>
            <a:miter lim="800000"/>
            <a:headEnd len="med" w="med" type="none"/>
            <a:tailEnd len="med" w="med" type="none"/>
          </a:ln>
        </p:spPr>
      </p:cxnSp>
      <p:cxnSp>
        <p:nvCxnSpPr>
          <p:cNvPr id="855" name="Google Shape;855;p51"/>
          <p:cNvCxnSpPr/>
          <p:nvPr/>
        </p:nvCxnSpPr>
        <p:spPr>
          <a:xfrm>
            <a:off x="990600" y="5562600"/>
            <a:ext cx="1219200" cy="0"/>
          </a:xfrm>
          <a:prstGeom prst="straightConnector1">
            <a:avLst/>
          </a:prstGeom>
          <a:noFill/>
          <a:ln cap="flat" cmpd="sng" w="9525">
            <a:solidFill>
              <a:schemeClr val="dk2"/>
            </a:solidFill>
            <a:prstDash val="solid"/>
            <a:miter lim="800000"/>
            <a:headEnd len="med" w="med" type="none"/>
            <a:tailEnd len="med" w="med" type="none"/>
          </a:ln>
        </p:spPr>
      </p:cxnSp>
      <p:cxnSp>
        <p:nvCxnSpPr>
          <p:cNvPr id="856" name="Google Shape;856;p51"/>
          <p:cNvCxnSpPr/>
          <p:nvPr/>
        </p:nvCxnSpPr>
        <p:spPr>
          <a:xfrm>
            <a:off x="3429000" y="2209800"/>
            <a:ext cx="762000" cy="0"/>
          </a:xfrm>
          <a:prstGeom prst="straightConnector1">
            <a:avLst/>
          </a:prstGeom>
          <a:noFill/>
          <a:ln cap="flat" cmpd="sng" w="9525">
            <a:solidFill>
              <a:schemeClr val="dk2"/>
            </a:solidFill>
            <a:prstDash val="solid"/>
            <a:miter lim="800000"/>
            <a:headEnd len="med" w="med" type="none"/>
            <a:tailEnd len="med" w="med" type="none"/>
          </a:ln>
        </p:spPr>
      </p:cxnSp>
      <p:cxnSp>
        <p:nvCxnSpPr>
          <p:cNvPr id="857" name="Google Shape;857;p51"/>
          <p:cNvCxnSpPr/>
          <p:nvPr/>
        </p:nvCxnSpPr>
        <p:spPr>
          <a:xfrm flipH="1" rot="10800000">
            <a:off x="5486400" y="1752600"/>
            <a:ext cx="685800" cy="685800"/>
          </a:xfrm>
          <a:prstGeom prst="straightConnector1">
            <a:avLst/>
          </a:prstGeom>
          <a:noFill/>
          <a:ln cap="flat" cmpd="sng" w="9525">
            <a:solidFill>
              <a:schemeClr val="dk2"/>
            </a:solidFill>
            <a:prstDash val="solid"/>
            <a:miter lim="800000"/>
            <a:headEnd len="med" w="med" type="none"/>
            <a:tailEnd len="med" w="med" type="none"/>
          </a:ln>
        </p:spPr>
      </p:cxnSp>
      <p:cxnSp>
        <p:nvCxnSpPr>
          <p:cNvPr id="858" name="Google Shape;858;p51"/>
          <p:cNvCxnSpPr/>
          <p:nvPr/>
        </p:nvCxnSpPr>
        <p:spPr>
          <a:xfrm>
            <a:off x="5486400" y="2438400"/>
            <a:ext cx="685800" cy="685800"/>
          </a:xfrm>
          <a:prstGeom prst="straightConnector1">
            <a:avLst/>
          </a:prstGeom>
          <a:noFill/>
          <a:ln cap="flat" cmpd="sng" w="9525">
            <a:solidFill>
              <a:schemeClr val="dk2"/>
            </a:solidFill>
            <a:prstDash val="solid"/>
            <a:miter lim="800000"/>
            <a:headEnd len="med" w="med" type="none"/>
            <a:tailEnd len="med" w="med" type="none"/>
          </a:ln>
        </p:spPr>
      </p:cxnSp>
      <p:cxnSp>
        <p:nvCxnSpPr>
          <p:cNvPr id="859" name="Google Shape;859;p51"/>
          <p:cNvCxnSpPr/>
          <p:nvPr/>
        </p:nvCxnSpPr>
        <p:spPr>
          <a:xfrm>
            <a:off x="5486400" y="2438400"/>
            <a:ext cx="762000" cy="1752600"/>
          </a:xfrm>
          <a:prstGeom prst="straightConnector1">
            <a:avLst/>
          </a:prstGeom>
          <a:noFill/>
          <a:ln cap="flat" cmpd="sng" w="9525">
            <a:solidFill>
              <a:schemeClr val="dk2"/>
            </a:solidFill>
            <a:prstDash val="solid"/>
            <a:miter lim="800000"/>
            <a:headEnd len="med" w="med" type="none"/>
            <a:tailEnd len="med" w="med" type="none"/>
          </a:ln>
        </p:spPr>
      </p:cxnSp>
      <p:cxnSp>
        <p:nvCxnSpPr>
          <p:cNvPr id="860" name="Google Shape;860;p51"/>
          <p:cNvCxnSpPr/>
          <p:nvPr/>
        </p:nvCxnSpPr>
        <p:spPr>
          <a:xfrm>
            <a:off x="3352800" y="5638800"/>
            <a:ext cx="1524000" cy="0"/>
          </a:xfrm>
          <a:prstGeom prst="straightConnector1">
            <a:avLst/>
          </a:prstGeom>
          <a:noFill/>
          <a:ln cap="flat" cmpd="sng" w="9525">
            <a:solidFill>
              <a:schemeClr val="dk2"/>
            </a:solidFill>
            <a:prstDash val="solid"/>
            <a:miter lim="800000"/>
            <a:headEnd len="med" w="med" type="none"/>
            <a:tailEnd len="med" w="med" type="none"/>
          </a:ln>
        </p:spPr>
      </p:cxnSp>
      <p:sp>
        <p:nvSpPr>
          <p:cNvPr id="861" name="Google Shape;861;p51"/>
          <p:cNvSpPr txBox="1"/>
          <p:nvPr/>
        </p:nvSpPr>
        <p:spPr>
          <a:xfrm>
            <a:off x="457200" y="533400"/>
            <a:ext cx="59436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600"/>
              <a:buFont typeface="Times New Roman"/>
              <a:buNone/>
            </a:pPr>
            <a:r>
              <a:rPr b="1" i="1" lang="en-US" sz="3600" u="none">
                <a:solidFill>
                  <a:schemeClr val="dk1"/>
                </a:solidFill>
                <a:latin typeface="Times New Roman"/>
                <a:ea typeface="Times New Roman"/>
                <a:cs typeface="Times New Roman"/>
                <a:sym typeface="Times New Roman"/>
              </a:rPr>
              <a:t>a. Giai cấp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500"/>
                                        <p:tgtEl>
                                          <p:spTgt spid="8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45"/>
                                        </p:tgtEl>
                                        <p:attrNameLst>
                                          <p:attrName>style.visibility</p:attrName>
                                        </p:attrNameLst>
                                      </p:cBhvr>
                                      <p:to>
                                        <p:strVal val="visible"/>
                                      </p:to>
                                    </p:set>
                                    <p:anim calcmode="lin" valueType="num">
                                      <p:cBhvr additive="base">
                                        <p:cTn dur="500"/>
                                        <p:tgtEl>
                                          <p:spTgt spid="84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2000"/>
                                        <p:tgtEl>
                                          <p:spTgt spid="8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2000"/>
                                        <p:tgtEl>
                                          <p:spTgt spid="8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2000"/>
                                        <p:tgtEl>
                                          <p:spTgt spid="8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8"/>
                                        </p:tgtEl>
                                        <p:attrNameLst>
                                          <p:attrName>style.visibility</p:attrName>
                                        </p:attrNameLst>
                                      </p:cBhvr>
                                      <p:to>
                                        <p:strVal val="visible"/>
                                      </p:to>
                                    </p:set>
                                    <p:animEffect filter="fade" transition="in">
                                      <p:cBhvr>
                                        <p:cTn dur="2000"/>
                                        <p:tgtEl>
                                          <p:spTgt spid="8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9"/>
                                        </p:tgtEl>
                                        <p:attrNameLst>
                                          <p:attrName>style.visibility</p:attrName>
                                        </p:attrNameLst>
                                      </p:cBhvr>
                                      <p:to>
                                        <p:strVal val="visible"/>
                                      </p:to>
                                    </p:set>
                                    <p:animEffect filter="fade" transition="in">
                                      <p:cBhvr>
                                        <p:cTn dur="2000"/>
                                        <p:tgtEl>
                                          <p:spTgt spid="8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2000"/>
                                        <p:tgtEl>
                                          <p:spTgt spid="8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0"/>
                                        </p:tgtEl>
                                        <p:attrNameLst>
                                          <p:attrName>style.visibility</p:attrName>
                                        </p:attrNameLst>
                                      </p:cBhvr>
                                      <p:to>
                                        <p:strVal val="visible"/>
                                      </p:to>
                                    </p:set>
                                    <p:animEffect filter="fade" transition="in">
                                      <p:cBhvr>
                                        <p:cTn dur="2000"/>
                                        <p:tgtEl>
                                          <p:spTgt spid="8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2000"/>
                                        <p:tgtEl>
                                          <p:spTgt spid="8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2000"/>
                                        <p:tgtEl>
                                          <p:spTgt spid="8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6"/>
                                        </p:tgtEl>
                                        <p:attrNameLst>
                                          <p:attrName>style.visibility</p:attrName>
                                        </p:attrNameLst>
                                      </p:cBhvr>
                                      <p:to>
                                        <p:strVal val="visible"/>
                                      </p:to>
                                    </p:set>
                                    <p:animEffect filter="fade" transition="in">
                                      <p:cBhvr>
                                        <p:cTn dur="2000"/>
                                        <p:tgtEl>
                                          <p:spTgt spid="8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2000"/>
                                        <p:tgtEl>
                                          <p:spTgt spid="8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2000"/>
                                        <p:tgtEl>
                                          <p:spTgt spid="8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52"/>
          <p:cNvSpPr txBox="1"/>
          <p:nvPr>
            <p:ph type="title"/>
          </p:nvPr>
        </p:nvSpPr>
        <p:spPr>
          <a:xfrm>
            <a:off x="228600" y="228600"/>
            <a:ext cx="8229600" cy="495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600"/>
              <a:buFont typeface="Times New Roman"/>
              <a:buNone/>
            </a:pPr>
            <a:r>
              <a:rPr b="1" i="1" lang="en-US" sz="3600" u="none">
                <a:solidFill>
                  <a:schemeClr val="dk1"/>
                </a:solidFill>
                <a:latin typeface="Times New Roman"/>
                <a:ea typeface="Times New Roman"/>
                <a:cs typeface="Times New Roman"/>
                <a:sym typeface="Times New Roman"/>
              </a:rPr>
              <a:t> Nguồn gốc hình thành giai cấp</a:t>
            </a:r>
            <a:endParaRPr/>
          </a:p>
        </p:txBody>
      </p:sp>
      <p:sp>
        <p:nvSpPr>
          <p:cNvPr id="867" name="Google Shape;867;p52"/>
          <p:cNvSpPr txBox="1"/>
          <p:nvPr/>
        </p:nvSpPr>
        <p:spPr>
          <a:xfrm rot="10800000">
            <a:off x="381000" y="2362200"/>
            <a:ext cx="1371600" cy="2667000"/>
          </a:xfrm>
          <a:prstGeom prst="rect">
            <a:avLst/>
          </a:prstGeom>
          <a:solidFill>
            <a:srgbClr val="E75407"/>
          </a:solidFill>
          <a:ln cap="flat" cmpd="sng" w="38100">
            <a:solidFill>
              <a:srgbClr val="FF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Times New Roman"/>
              <a:buNone/>
            </a:pPr>
            <a:r>
              <a:rPr b="1" i="0" lang="en-US" sz="2400" u="none">
                <a:solidFill>
                  <a:schemeClr val="lt1"/>
                </a:solidFill>
                <a:latin typeface="Times New Roman"/>
                <a:ea typeface="Times New Roman"/>
                <a:cs typeface="Times New Roman"/>
                <a:sym typeface="Times New Roman"/>
              </a:rPr>
              <a:t>Sự</a:t>
            </a:r>
            <a:endParaRPr/>
          </a:p>
          <a:p>
            <a:pPr indent="0" lvl="0" marL="0" marR="0" rtl="0" algn="ctr">
              <a:lnSpc>
                <a:spcPct val="100000"/>
              </a:lnSpc>
              <a:spcBef>
                <a:spcPts val="0"/>
              </a:spcBef>
              <a:spcAft>
                <a:spcPts val="0"/>
              </a:spcAft>
              <a:buClr>
                <a:schemeClr val="lt1"/>
              </a:buClr>
              <a:buSzPts val="2400"/>
              <a:buFont typeface="Times New Roman"/>
              <a:buNone/>
            </a:pPr>
            <a:r>
              <a:rPr b="1" i="0" lang="en-US" sz="2400" u="none">
                <a:solidFill>
                  <a:schemeClr val="lt1"/>
                </a:solidFill>
                <a:latin typeface="Times New Roman"/>
                <a:ea typeface="Times New Roman"/>
                <a:cs typeface="Times New Roman"/>
                <a:sym typeface="Times New Roman"/>
              </a:rPr>
              <a:t>Phát</a:t>
            </a:r>
            <a:endParaRPr/>
          </a:p>
          <a:p>
            <a:pPr indent="0" lvl="0" marL="0" marR="0" rtl="0" algn="ctr">
              <a:lnSpc>
                <a:spcPct val="100000"/>
              </a:lnSpc>
              <a:spcBef>
                <a:spcPts val="0"/>
              </a:spcBef>
              <a:spcAft>
                <a:spcPts val="0"/>
              </a:spcAft>
              <a:buClr>
                <a:schemeClr val="lt1"/>
              </a:buClr>
              <a:buSzPts val="2400"/>
              <a:buFont typeface="Times New Roman"/>
              <a:buNone/>
            </a:pPr>
            <a:r>
              <a:rPr b="1" i="0" lang="en-US" sz="2400" u="none">
                <a:solidFill>
                  <a:schemeClr val="lt1"/>
                </a:solidFill>
                <a:latin typeface="Times New Roman"/>
                <a:ea typeface="Times New Roman"/>
                <a:cs typeface="Times New Roman"/>
                <a:sym typeface="Times New Roman"/>
              </a:rPr>
              <a:t>Triển</a:t>
            </a:r>
            <a:endParaRPr/>
          </a:p>
          <a:p>
            <a:pPr indent="0" lvl="0" marL="0" marR="0" rtl="0" algn="ctr">
              <a:lnSpc>
                <a:spcPct val="100000"/>
              </a:lnSpc>
              <a:spcBef>
                <a:spcPts val="0"/>
              </a:spcBef>
              <a:spcAft>
                <a:spcPts val="0"/>
              </a:spcAft>
              <a:buClr>
                <a:schemeClr val="lt1"/>
              </a:buClr>
              <a:buSzPts val="2400"/>
              <a:buFont typeface="Times New Roman"/>
              <a:buNone/>
            </a:pPr>
            <a:r>
              <a:rPr b="1" i="0" lang="en-US" sz="2400" u="none">
                <a:solidFill>
                  <a:schemeClr val="lt1"/>
                </a:solidFill>
                <a:latin typeface="Times New Roman"/>
                <a:ea typeface="Times New Roman"/>
                <a:cs typeface="Times New Roman"/>
                <a:sym typeface="Times New Roman"/>
              </a:rPr>
              <a:t>Của</a:t>
            </a:r>
            <a:endParaRPr/>
          </a:p>
          <a:p>
            <a:pPr indent="0" lvl="0" marL="0" marR="0" rtl="0" algn="ctr">
              <a:lnSpc>
                <a:spcPct val="100000"/>
              </a:lnSpc>
              <a:spcBef>
                <a:spcPts val="0"/>
              </a:spcBef>
              <a:spcAft>
                <a:spcPts val="0"/>
              </a:spcAft>
              <a:buClr>
                <a:schemeClr val="lt1"/>
              </a:buClr>
              <a:buSzPts val="2400"/>
              <a:buFont typeface="Times New Roman"/>
              <a:buNone/>
            </a:pPr>
            <a:r>
              <a:rPr b="1" i="0" lang="en-US" sz="2400" u="none">
                <a:solidFill>
                  <a:schemeClr val="lt1"/>
                </a:solidFill>
                <a:latin typeface="Times New Roman"/>
                <a:ea typeface="Times New Roman"/>
                <a:cs typeface="Times New Roman"/>
                <a:sym typeface="Times New Roman"/>
              </a:rPr>
              <a:t>LLSX</a:t>
            </a:r>
            <a:endParaRPr/>
          </a:p>
        </p:txBody>
      </p:sp>
      <p:sp>
        <p:nvSpPr>
          <p:cNvPr id="868" name="Google Shape;868;p52"/>
          <p:cNvSpPr txBox="1"/>
          <p:nvPr/>
        </p:nvSpPr>
        <p:spPr>
          <a:xfrm rot="10800000">
            <a:off x="2362200" y="990600"/>
            <a:ext cx="4267200" cy="1600200"/>
          </a:xfrm>
          <a:prstGeom prst="rect">
            <a:avLst/>
          </a:prstGeom>
          <a:solidFill>
            <a:srgbClr val="F8A278"/>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177800" lvl="0" marL="0" marR="0" rtl="0" algn="ctr">
              <a:lnSpc>
                <a:spcPct val="100000"/>
              </a:lnSpc>
              <a:spcBef>
                <a:spcPts val="0"/>
              </a:spcBef>
              <a:spcAft>
                <a:spcPts val="0"/>
              </a:spcAft>
              <a:buClr>
                <a:schemeClr val="dk1"/>
              </a:buClr>
              <a:buSzPts val="2800"/>
              <a:buFont typeface="Times New Roman"/>
              <a:buChar char="-"/>
            </a:pPr>
            <a:r>
              <a:rPr b="0" i="0" lang="en-US" sz="2800" u="none">
                <a:solidFill>
                  <a:schemeClr val="dk1"/>
                </a:solidFill>
                <a:latin typeface="Times New Roman"/>
                <a:ea typeface="Times New Roman"/>
                <a:cs typeface="Times New Roman"/>
                <a:sym typeface="Times New Roman"/>
              </a:rPr>
              <a:t> </a:t>
            </a:r>
            <a:r>
              <a:rPr b="1" i="0" lang="en-US" sz="2400" u="none">
                <a:solidFill>
                  <a:schemeClr val="dk1"/>
                </a:solidFill>
                <a:latin typeface="Times New Roman"/>
                <a:ea typeface="Times New Roman"/>
                <a:cs typeface="Times New Roman"/>
                <a:sym typeface="Times New Roman"/>
              </a:rPr>
              <a:t>Công cụ lao động phát triển</a:t>
            </a:r>
            <a:endParaRPr/>
          </a:p>
          <a:p>
            <a:pPr indent="-152400" lvl="0" marL="0" marR="0" rtl="0" algn="ctr">
              <a:lnSpc>
                <a:spcPct val="100000"/>
              </a:lnSpc>
              <a:spcBef>
                <a:spcPts val="0"/>
              </a:spcBef>
              <a:spcAft>
                <a:spcPts val="0"/>
              </a:spcAft>
              <a:buClr>
                <a:schemeClr val="dk1"/>
              </a:buClr>
              <a:buSzPts val="2400"/>
              <a:buFont typeface="Times New Roman"/>
              <a:buChar char="-"/>
            </a:pPr>
            <a:r>
              <a:rPr b="1" i="0" lang="en-US" sz="2400" u="none">
                <a:solidFill>
                  <a:schemeClr val="dk1"/>
                </a:solidFill>
                <a:latin typeface="Times New Roman"/>
                <a:ea typeface="Times New Roman"/>
                <a:cs typeface="Times New Roman"/>
                <a:sym typeface="Times New Roman"/>
              </a:rPr>
              <a:t> Phân công lao động xã hội</a:t>
            </a:r>
            <a:endParaRPr/>
          </a:p>
        </p:txBody>
      </p:sp>
      <p:sp>
        <p:nvSpPr>
          <p:cNvPr id="869" name="Google Shape;869;p52"/>
          <p:cNvSpPr txBox="1"/>
          <p:nvPr/>
        </p:nvSpPr>
        <p:spPr>
          <a:xfrm rot="10800000">
            <a:off x="2209800" y="4191000"/>
            <a:ext cx="3352800" cy="1447800"/>
          </a:xfrm>
          <a:prstGeom prst="rect">
            <a:avLst/>
          </a:prstGeom>
          <a:solidFill>
            <a:srgbClr val="F8A278"/>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152400" lvl="0" marL="0" marR="0" rtl="0" algn="just">
              <a:lnSpc>
                <a:spcPct val="100000"/>
              </a:lnSpc>
              <a:spcBef>
                <a:spcPts val="0"/>
              </a:spcBef>
              <a:spcAft>
                <a:spcPts val="0"/>
              </a:spcAft>
              <a:buClr>
                <a:schemeClr val="dk1"/>
              </a:buClr>
              <a:buSzPts val="2400"/>
              <a:buFont typeface="Times New Roman"/>
              <a:buChar char="-"/>
            </a:pPr>
            <a:r>
              <a:rPr b="1" i="0" lang="en-US" sz="2400" u="none">
                <a:solidFill>
                  <a:schemeClr val="dk1"/>
                </a:solidFill>
                <a:latin typeface="Times New Roman"/>
                <a:ea typeface="Times New Roman"/>
                <a:cs typeface="Times New Roman"/>
                <a:sym typeface="Times New Roman"/>
              </a:rPr>
              <a:t>Năng xuất lao động tăng</a:t>
            </a:r>
            <a:endParaRPr/>
          </a:p>
          <a:p>
            <a:pPr indent="-152400" lvl="0" marL="0" marR="0" rtl="0" algn="just">
              <a:lnSpc>
                <a:spcPct val="100000"/>
              </a:lnSpc>
              <a:spcBef>
                <a:spcPts val="0"/>
              </a:spcBef>
              <a:spcAft>
                <a:spcPts val="0"/>
              </a:spcAft>
              <a:buClr>
                <a:schemeClr val="dk1"/>
              </a:buClr>
              <a:buSzPts val="2400"/>
              <a:buFont typeface="Times New Roman"/>
              <a:buChar char="-"/>
            </a:pPr>
            <a:r>
              <a:rPr b="1" i="0" lang="en-US" sz="2400" u="none">
                <a:solidFill>
                  <a:schemeClr val="dk1"/>
                </a:solidFill>
                <a:latin typeface="Times New Roman"/>
                <a:ea typeface="Times New Roman"/>
                <a:cs typeface="Times New Roman"/>
                <a:sym typeface="Times New Roman"/>
              </a:rPr>
              <a:t>Có sản phẩm dư thừa</a:t>
            </a:r>
            <a:endParaRPr/>
          </a:p>
        </p:txBody>
      </p:sp>
      <p:sp>
        <p:nvSpPr>
          <p:cNvPr id="870" name="Google Shape;870;p52"/>
          <p:cNvSpPr txBox="1"/>
          <p:nvPr/>
        </p:nvSpPr>
        <p:spPr>
          <a:xfrm rot="10800000">
            <a:off x="5638800" y="2743200"/>
            <a:ext cx="1219200" cy="1981200"/>
          </a:xfrm>
          <a:prstGeom prst="rect">
            <a:avLst/>
          </a:prstGeom>
          <a:solidFill>
            <a:srgbClr val="742A03"/>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Times New Roman"/>
              <a:buNone/>
            </a:pPr>
            <a:r>
              <a:rPr b="1" i="0" lang="en-US" sz="2400" u="none">
                <a:solidFill>
                  <a:schemeClr val="lt1"/>
                </a:solidFill>
                <a:latin typeface="Times New Roman"/>
                <a:ea typeface="Times New Roman"/>
                <a:cs typeface="Times New Roman"/>
                <a:sym typeface="Times New Roman"/>
              </a:rPr>
              <a:t>CĐTH</a:t>
            </a:r>
            <a:endParaRPr/>
          </a:p>
          <a:p>
            <a:pPr indent="0" lvl="0" marL="0" marR="0" rtl="0" algn="ctr">
              <a:lnSpc>
                <a:spcPct val="100000"/>
              </a:lnSpc>
              <a:spcBef>
                <a:spcPts val="0"/>
              </a:spcBef>
              <a:spcAft>
                <a:spcPts val="0"/>
              </a:spcAft>
              <a:buClr>
                <a:schemeClr val="lt1"/>
              </a:buClr>
              <a:buSzPts val="2400"/>
              <a:buFont typeface="Times New Roman"/>
              <a:buNone/>
            </a:pPr>
            <a:r>
              <a:rPr b="1" i="0" lang="en-US" sz="2400" u="none">
                <a:solidFill>
                  <a:schemeClr val="lt1"/>
                </a:solidFill>
                <a:latin typeface="Times New Roman"/>
                <a:ea typeface="Times New Roman"/>
                <a:cs typeface="Times New Roman"/>
                <a:sym typeface="Times New Roman"/>
              </a:rPr>
              <a:t>về </a:t>
            </a:r>
            <a:endParaRPr/>
          </a:p>
          <a:p>
            <a:pPr indent="0" lvl="0" marL="0" marR="0" rtl="0" algn="ctr">
              <a:lnSpc>
                <a:spcPct val="100000"/>
              </a:lnSpc>
              <a:spcBef>
                <a:spcPts val="0"/>
              </a:spcBef>
              <a:spcAft>
                <a:spcPts val="0"/>
              </a:spcAft>
              <a:buClr>
                <a:schemeClr val="lt1"/>
              </a:buClr>
              <a:buSzPts val="2400"/>
              <a:buFont typeface="Times New Roman"/>
              <a:buNone/>
            </a:pPr>
            <a:r>
              <a:rPr b="1" i="0" lang="en-US" sz="2400" u="none">
                <a:solidFill>
                  <a:schemeClr val="lt1"/>
                </a:solidFill>
                <a:latin typeface="Times New Roman"/>
                <a:ea typeface="Times New Roman"/>
                <a:cs typeface="Times New Roman"/>
                <a:sym typeface="Times New Roman"/>
              </a:rPr>
              <a:t>TLSX</a:t>
            </a:r>
            <a:endParaRPr/>
          </a:p>
        </p:txBody>
      </p:sp>
      <p:sp>
        <p:nvSpPr>
          <p:cNvPr id="871" name="Google Shape;871;p52"/>
          <p:cNvSpPr/>
          <p:nvPr/>
        </p:nvSpPr>
        <p:spPr>
          <a:xfrm rot="5400000">
            <a:off x="6743700" y="2781300"/>
            <a:ext cx="2819400" cy="1524000"/>
          </a:xfrm>
          <a:prstGeom prst="ellipse">
            <a:avLst/>
          </a:prstGeom>
          <a:solidFill>
            <a:srgbClr val="002060"/>
          </a:solidFill>
          <a:ln cap="flat" cmpd="sng" w="9525">
            <a:solidFill>
              <a:schemeClr val="dk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2"/>
          <p:cNvSpPr txBox="1"/>
          <p:nvPr/>
        </p:nvSpPr>
        <p:spPr>
          <a:xfrm rot="10800000">
            <a:off x="7614585" y="2546492"/>
            <a:ext cx="1077631" cy="199361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EF2EC"/>
              </a:buClr>
              <a:buSzPts val="2400"/>
              <a:buFont typeface="Times New Roman"/>
              <a:buNone/>
            </a:pPr>
            <a:r>
              <a:rPr b="1" i="0" lang="en-US" sz="2400" u="none">
                <a:solidFill>
                  <a:srgbClr val="FEF2EC"/>
                </a:solidFill>
                <a:latin typeface="Times New Roman"/>
                <a:ea typeface="Times New Roman"/>
                <a:cs typeface="Times New Roman"/>
                <a:sym typeface="Times New Roman"/>
              </a:rPr>
              <a:t>Giai cấp</a:t>
            </a:r>
            <a:endParaRPr/>
          </a:p>
          <a:p>
            <a:pPr indent="0" lvl="0" marL="0" marR="0" rtl="0" algn="ctr">
              <a:lnSpc>
                <a:spcPct val="100000"/>
              </a:lnSpc>
              <a:spcBef>
                <a:spcPts val="0"/>
              </a:spcBef>
              <a:spcAft>
                <a:spcPts val="0"/>
              </a:spcAft>
              <a:buClr>
                <a:srgbClr val="FEF2EC"/>
              </a:buClr>
              <a:buSzPts val="2400"/>
              <a:buFont typeface="Times New Roman"/>
              <a:buNone/>
            </a:pPr>
            <a:r>
              <a:rPr b="1" i="0" lang="en-US" sz="2400" u="none">
                <a:solidFill>
                  <a:srgbClr val="FEF2EC"/>
                </a:solidFill>
                <a:latin typeface="Times New Roman"/>
                <a:ea typeface="Times New Roman"/>
                <a:cs typeface="Times New Roman"/>
                <a:sym typeface="Times New Roman"/>
              </a:rPr>
              <a:t>Xuất hiện</a:t>
            </a:r>
            <a:endParaRPr/>
          </a:p>
        </p:txBody>
      </p:sp>
      <p:cxnSp>
        <p:nvCxnSpPr>
          <p:cNvPr id="873" name="Google Shape;873;p52"/>
          <p:cNvCxnSpPr/>
          <p:nvPr/>
        </p:nvCxnSpPr>
        <p:spPr>
          <a:xfrm rot="10800000">
            <a:off x="1219200" y="2057400"/>
            <a:ext cx="0" cy="304800"/>
          </a:xfrm>
          <a:prstGeom prst="straightConnector1">
            <a:avLst/>
          </a:prstGeom>
          <a:noFill/>
          <a:ln cap="flat" cmpd="sng" w="9525">
            <a:solidFill>
              <a:schemeClr val="dk2"/>
            </a:solidFill>
            <a:prstDash val="solid"/>
            <a:miter lim="800000"/>
            <a:headEnd len="med" w="med" type="none"/>
            <a:tailEnd len="med" w="med" type="none"/>
          </a:ln>
        </p:spPr>
      </p:cxnSp>
      <p:cxnSp>
        <p:nvCxnSpPr>
          <p:cNvPr id="874" name="Google Shape;874;p52"/>
          <p:cNvCxnSpPr/>
          <p:nvPr/>
        </p:nvCxnSpPr>
        <p:spPr>
          <a:xfrm>
            <a:off x="1219200" y="2057400"/>
            <a:ext cx="1066800" cy="0"/>
          </a:xfrm>
          <a:prstGeom prst="straightConnector1">
            <a:avLst/>
          </a:prstGeom>
          <a:noFill/>
          <a:ln cap="flat" cmpd="sng" w="9525">
            <a:solidFill>
              <a:schemeClr val="dk2"/>
            </a:solidFill>
            <a:prstDash val="solid"/>
            <a:miter lim="800000"/>
            <a:headEnd len="med" w="med" type="none"/>
            <a:tailEnd len="med" w="med" type="triangle"/>
          </a:ln>
        </p:spPr>
      </p:cxnSp>
      <p:cxnSp>
        <p:nvCxnSpPr>
          <p:cNvPr id="875" name="Google Shape;875;p52"/>
          <p:cNvCxnSpPr/>
          <p:nvPr/>
        </p:nvCxnSpPr>
        <p:spPr>
          <a:xfrm>
            <a:off x="1295400" y="5029200"/>
            <a:ext cx="0" cy="304800"/>
          </a:xfrm>
          <a:prstGeom prst="straightConnector1">
            <a:avLst/>
          </a:prstGeom>
          <a:noFill/>
          <a:ln cap="flat" cmpd="sng" w="9525">
            <a:solidFill>
              <a:schemeClr val="dk2"/>
            </a:solidFill>
            <a:prstDash val="solid"/>
            <a:miter lim="800000"/>
            <a:headEnd len="med" w="med" type="none"/>
            <a:tailEnd len="med" w="med" type="none"/>
          </a:ln>
        </p:spPr>
      </p:cxnSp>
      <p:cxnSp>
        <p:nvCxnSpPr>
          <p:cNvPr id="876" name="Google Shape;876;p52"/>
          <p:cNvCxnSpPr/>
          <p:nvPr/>
        </p:nvCxnSpPr>
        <p:spPr>
          <a:xfrm>
            <a:off x="1295400" y="5334000"/>
            <a:ext cx="914400" cy="0"/>
          </a:xfrm>
          <a:prstGeom prst="straightConnector1">
            <a:avLst/>
          </a:prstGeom>
          <a:noFill/>
          <a:ln cap="flat" cmpd="sng" w="9525">
            <a:solidFill>
              <a:schemeClr val="dk2"/>
            </a:solidFill>
            <a:prstDash val="solid"/>
            <a:miter lim="800000"/>
            <a:headEnd len="med" w="med" type="none"/>
            <a:tailEnd len="med" w="med" type="triangle"/>
          </a:ln>
        </p:spPr>
      </p:cxnSp>
      <p:cxnSp>
        <p:nvCxnSpPr>
          <p:cNvPr id="877" name="Google Shape;877;p52"/>
          <p:cNvCxnSpPr/>
          <p:nvPr/>
        </p:nvCxnSpPr>
        <p:spPr>
          <a:xfrm>
            <a:off x="1752600" y="3657600"/>
            <a:ext cx="3886200" cy="0"/>
          </a:xfrm>
          <a:prstGeom prst="straightConnector1">
            <a:avLst/>
          </a:prstGeom>
          <a:noFill/>
          <a:ln cap="flat" cmpd="sng" w="9525">
            <a:solidFill>
              <a:schemeClr val="dk2"/>
            </a:solidFill>
            <a:prstDash val="solid"/>
            <a:miter lim="800000"/>
            <a:headEnd len="med" w="med" type="none"/>
            <a:tailEnd len="med" w="med" type="triangle"/>
          </a:ln>
        </p:spPr>
      </p:cxnSp>
      <p:cxnSp>
        <p:nvCxnSpPr>
          <p:cNvPr id="878" name="Google Shape;878;p52"/>
          <p:cNvCxnSpPr/>
          <p:nvPr/>
        </p:nvCxnSpPr>
        <p:spPr>
          <a:xfrm>
            <a:off x="6629400" y="3657600"/>
            <a:ext cx="762000" cy="0"/>
          </a:xfrm>
          <a:prstGeom prst="straightConnector1">
            <a:avLst/>
          </a:prstGeom>
          <a:noFill/>
          <a:ln cap="flat" cmpd="sng" w="9525">
            <a:solidFill>
              <a:schemeClr val="dk2"/>
            </a:solidFill>
            <a:prstDash val="solid"/>
            <a:miter lim="800000"/>
            <a:headEnd len="med" w="med" type="none"/>
            <a:tailEnd len="med" w="med" type="triangle"/>
          </a:ln>
        </p:spPr>
      </p:cxnSp>
      <p:sp>
        <p:nvSpPr>
          <p:cNvPr id="879" name="Google Shape;879;p52"/>
          <p:cNvSpPr txBox="1"/>
          <p:nvPr/>
        </p:nvSpPr>
        <p:spPr>
          <a:xfrm>
            <a:off x="457200" y="5791200"/>
            <a:ext cx="2286000" cy="838200"/>
          </a:xfrm>
          <a:prstGeom prst="rect">
            <a:avLst/>
          </a:prstGeom>
          <a:solidFill>
            <a:srgbClr val="742A03"/>
          </a:solidFill>
          <a:ln cap="flat" cmpd="sng" w="9525">
            <a:solidFill>
              <a:srgbClr val="FF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Times New Roman"/>
              <a:buNone/>
            </a:pPr>
            <a:r>
              <a:rPr b="1" i="0" lang="en-US" sz="2400" u="none">
                <a:solidFill>
                  <a:schemeClr val="lt1"/>
                </a:solidFill>
                <a:latin typeface="Times New Roman"/>
                <a:ea typeface="Times New Roman"/>
                <a:cs typeface="Times New Roman"/>
                <a:sym typeface="Times New Roman"/>
              </a:rPr>
              <a:t>Nguồn gốc</a:t>
            </a:r>
            <a:endParaRPr/>
          </a:p>
          <a:p>
            <a:pPr indent="0" lvl="0" marL="0" marR="0" rtl="0" algn="ctr">
              <a:lnSpc>
                <a:spcPct val="100000"/>
              </a:lnSpc>
              <a:spcBef>
                <a:spcPts val="0"/>
              </a:spcBef>
              <a:spcAft>
                <a:spcPts val="0"/>
              </a:spcAft>
              <a:buClr>
                <a:schemeClr val="lt1"/>
              </a:buClr>
              <a:buSzPts val="2400"/>
              <a:buFont typeface="Times New Roman"/>
              <a:buNone/>
            </a:pPr>
            <a:r>
              <a:rPr b="1" i="0" lang="en-US" sz="2400" u="none">
                <a:solidFill>
                  <a:schemeClr val="lt1"/>
                </a:solidFill>
                <a:latin typeface="Times New Roman"/>
                <a:ea typeface="Times New Roman"/>
                <a:cs typeface="Times New Roman"/>
                <a:sym typeface="Times New Roman"/>
              </a:rPr>
              <a:t>Sâu xa</a:t>
            </a:r>
            <a:endParaRPr/>
          </a:p>
        </p:txBody>
      </p:sp>
      <p:sp>
        <p:nvSpPr>
          <p:cNvPr id="880" name="Google Shape;880;p52"/>
          <p:cNvSpPr txBox="1"/>
          <p:nvPr/>
        </p:nvSpPr>
        <p:spPr>
          <a:xfrm>
            <a:off x="5410200" y="5791200"/>
            <a:ext cx="2133600" cy="762000"/>
          </a:xfrm>
          <a:prstGeom prst="rect">
            <a:avLst/>
          </a:prstGeom>
          <a:solidFill>
            <a:srgbClr val="01132B"/>
          </a:solidFill>
          <a:ln cap="flat" cmpd="sng" w="9525">
            <a:solidFill>
              <a:srgbClr val="FF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Times New Roman"/>
              <a:buNone/>
            </a:pPr>
            <a:r>
              <a:rPr b="1" i="0" lang="en-US" sz="2400" u="none">
                <a:solidFill>
                  <a:schemeClr val="lt1"/>
                </a:solidFill>
                <a:latin typeface="Times New Roman"/>
                <a:ea typeface="Times New Roman"/>
                <a:cs typeface="Times New Roman"/>
                <a:sym typeface="Times New Roman"/>
              </a:rPr>
              <a:t>Nguồn gốc</a:t>
            </a:r>
            <a:endParaRPr/>
          </a:p>
          <a:p>
            <a:pPr indent="0" lvl="0" marL="0" marR="0" rtl="0" algn="ctr">
              <a:lnSpc>
                <a:spcPct val="100000"/>
              </a:lnSpc>
              <a:spcBef>
                <a:spcPts val="0"/>
              </a:spcBef>
              <a:spcAft>
                <a:spcPts val="0"/>
              </a:spcAft>
              <a:buClr>
                <a:schemeClr val="lt1"/>
              </a:buClr>
              <a:buSzPts val="2400"/>
              <a:buFont typeface="Times New Roman"/>
              <a:buNone/>
            </a:pPr>
            <a:r>
              <a:rPr b="1" i="0" lang="en-US" sz="2400" u="none">
                <a:solidFill>
                  <a:schemeClr val="lt1"/>
                </a:solidFill>
                <a:latin typeface="Times New Roman"/>
                <a:ea typeface="Times New Roman"/>
                <a:cs typeface="Times New Roman"/>
                <a:sym typeface="Times New Roman"/>
              </a:rPr>
              <a:t>Trực tiếp</a:t>
            </a:r>
            <a:endParaRPr/>
          </a:p>
        </p:txBody>
      </p:sp>
      <p:cxnSp>
        <p:nvCxnSpPr>
          <p:cNvPr id="881" name="Google Shape;881;p52"/>
          <p:cNvCxnSpPr/>
          <p:nvPr/>
        </p:nvCxnSpPr>
        <p:spPr>
          <a:xfrm>
            <a:off x="990600" y="5029200"/>
            <a:ext cx="0" cy="838200"/>
          </a:xfrm>
          <a:prstGeom prst="straightConnector1">
            <a:avLst/>
          </a:prstGeom>
          <a:noFill/>
          <a:ln cap="flat" cmpd="sng" w="28575">
            <a:solidFill>
              <a:schemeClr val="dk2"/>
            </a:solidFill>
            <a:prstDash val="solid"/>
            <a:miter lim="800000"/>
            <a:headEnd len="med" w="med" type="none"/>
            <a:tailEnd len="med" w="med" type="none"/>
          </a:ln>
        </p:spPr>
      </p:cxnSp>
      <p:cxnSp>
        <p:nvCxnSpPr>
          <p:cNvPr id="882" name="Google Shape;882;p52"/>
          <p:cNvCxnSpPr/>
          <p:nvPr/>
        </p:nvCxnSpPr>
        <p:spPr>
          <a:xfrm>
            <a:off x="6096000" y="4724400"/>
            <a:ext cx="0" cy="1066800"/>
          </a:xfrm>
          <a:prstGeom prst="straightConnector1">
            <a:avLst/>
          </a:prstGeom>
          <a:noFill/>
          <a:ln cap="flat" cmpd="sng" w="28575">
            <a:solidFill>
              <a:schemeClr val="dk2"/>
            </a:solidFill>
            <a:prstDash val="solid"/>
            <a:miter lim="800000"/>
            <a:headEnd len="med" w="med" type="none"/>
            <a:tailEnd len="med" w="med" type="none"/>
          </a:ln>
        </p:spPr>
      </p:cxnSp>
      <p:sp>
        <p:nvSpPr>
          <p:cNvPr id="883" name="Google Shape;883;p52"/>
          <p:cNvSpPr txBox="1"/>
          <p:nvPr/>
        </p:nvSpPr>
        <p:spPr>
          <a:xfrm>
            <a:off x="457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Verdana"/>
              <a:buNone/>
            </a:pPr>
            <a:r>
              <a:rPr b="0" i="0" lang="en-US" sz="1400" u="none">
                <a:solidFill>
                  <a:schemeClr val="dk1"/>
                </a:solidFill>
                <a:latin typeface="Verdana"/>
                <a:ea typeface="Verdana"/>
                <a:cs typeface="Verdana"/>
                <a:sym typeface="Verdana"/>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500"/>
                                        <p:tgtEl>
                                          <p:spTgt spid="8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500"/>
                                        <p:tgtEl>
                                          <p:spTgt spid="8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500"/>
                                        <p:tgtEl>
                                          <p:spTgt spid="8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9"/>
                                        </p:tgtEl>
                                        <p:attrNameLst>
                                          <p:attrName>style.visibility</p:attrName>
                                        </p:attrNameLst>
                                      </p:cBhvr>
                                      <p:to>
                                        <p:strVal val="visible"/>
                                      </p:to>
                                    </p:set>
                                    <p:animEffect filter="fade" transition="in">
                                      <p:cBhvr>
                                        <p:cTn dur="500"/>
                                        <p:tgtEl>
                                          <p:spTgt spid="8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500"/>
                                        <p:tgtEl>
                                          <p:spTgt spid="8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
                                        </p:tgtEl>
                                        <p:attrNameLst>
                                          <p:attrName>style.visibility</p:attrName>
                                        </p:attrNameLst>
                                      </p:cBhvr>
                                      <p:to>
                                        <p:strVal val="visible"/>
                                      </p:to>
                                    </p:set>
                                    <p:animEffect filter="fade" transition="in">
                                      <p:cBhvr>
                                        <p:cTn dur="500"/>
                                        <p:tgtEl>
                                          <p:spTgt spid="8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500"/>
                                        <p:tgtEl>
                                          <p:spTgt spid="8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500"/>
                                        <p:tgtEl>
                                          <p:spTgt spid="8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53"/>
          <p:cNvSpPr/>
          <p:nvPr/>
        </p:nvSpPr>
        <p:spPr>
          <a:xfrm>
            <a:off x="395287" y="962025"/>
            <a:ext cx="8458200" cy="1019175"/>
          </a:xfrm>
          <a:prstGeom prst="roundRect">
            <a:avLst>
              <a:gd fmla="val 16667" name="adj"/>
            </a:avLst>
          </a:prstGeom>
          <a:gradFill>
            <a:gsLst>
              <a:gs pos="0">
                <a:srgbClr val="FF9494"/>
              </a:gs>
              <a:gs pos="35000">
                <a:srgbClr val="FFB4B4"/>
              </a:gs>
              <a:gs pos="100000">
                <a:srgbClr val="FFDFDF"/>
              </a:gs>
            </a:gsLst>
            <a:lin ang="16200000" scaled="0"/>
          </a:gradFill>
          <a:ln cap="flat" cmpd="sng" w="9525">
            <a:solidFill>
              <a:srgbClr val="FD6F6F"/>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Mỗi hình thái kinh tế - xã hội có một kết cấu giai cấp khác nhau song nhìn chung đều có những giai cấp và tầng lớp sau:</a:t>
            </a:r>
            <a:endParaRPr/>
          </a:p>
        </p:txBody>
      </p:sp>
      <p:sp>
        <p:nvSpPr>
          <p:cNvPr id="889" name="Google Shape;889;p53"/>
          <p:cNvSpPr/>
          <p:nvPr/>
        </p:nvSpPr>
        <p:spPr>
          <a:xfrm>
            <a:off x="381000" y="2209800"/>
            <a:ext cx="8458200" cy="901700"/>
          </a:xfrm>
          <a:prstGeom prst="roundRect">
            <a:avLst>
              <a:gd fmla="val 16667" name="adj"/>
            </a:avLst>
          </a:prstGeom>
          <a:gradFill>
            <a:gsLst>
              <a:gs pos="0">
                <a:srgbClr val="8AD3FF"/>
              </a:gs>
              <a:gs pos="35000">
                <a:srgbClr val="ADDEFF"/>
              </a:gs>
              <a:gs pos="100000">
                <a:srgbClr val="DCF1FF"/>
              </a:gs>
            </a:gsLst>
            <a:lin ang="16200000" scaled="0"/>
          </a:gradFill>
          <a:ln cap="flat" cmpd="sng" w="9525">
            <a:solidFill>
              <a:srgbClr val="56ADFC"/>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Giai cấp cơ bản: là </a:t>
            </a:r>
            <a:r>
              <a:rPr b="0" i="0" lang="en-US" sz="2400" u="none">
                <a:solidFill>
                  <a:schemeClr val="dk1"/>
                </a:solidFill>
                <a:latin typeface="Times New Roman"/>
                <a:ea typeface="Times New Roman"/>
                <a:cs typeface="Times New Roman"/>
                <a:sym typeface="Times New Roman"/>
              </a:rPr>
              <a:t>những giai cấp xuất hiện và tồn tại </a:t>
            </a:r>
            <a:r>
              <a:rPr b="0" i="0" lang="en-US" sz="2400" u="none">
                <a:solidFill>
                  <a:srgbClr val="000000"/>
                </a:solidFill>
                <a:latin typeface="Times New Roman"/>
                <a:ea typeface="Times New Roman"/>
                <a:cs typeface="Times New Roman"/>
                <a:sym typeface="Times New Roman"/>
              </a:rPr>
              <a:t>gắn với phương thức sản xuất thống trị; </a:t>
            </a:r>
            <a:endParaRPr/>
          </a:p>
        </p:txBody>
      </p:sp>
      <p:sp>
        <p:nvSpPr>
          <p:cNvPr id="890" name="Google Shape;890;p53"/>
          <p:cNvSpPr/>
          <p:nvPr/>
        </p:nvSpPr>
        <p:spPr>
          <a:xfrm>
            <a:off x="381000" y="3340100"/>
            <a:ext cx="8458200" cy="1308100"/>
          </a:xfrm>
          <a:prstGeom prst="roundRect">
            <a:avLst>
              <a:gd fmla="val 16667" name="adj"/>
            </a:avLst>
          </a:pr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Giai cấp không cơ bản: là những giai cấp xuất hiện và tồn tại gắn với phương thức sản xuất tàn dư, hoặc mầm mống trong xã hội.</a:t>
            </a:r>
            <a:endParaRPr/>
          </a:p>
        </p:txBody>
      </p:sp>
      <p:sp>
        <p:nvSpPr>
          <p:cNvPr id="891" name="Google Shape;891;p53"/>
          <p:cNvSpPr/>
          <p:nvPr/>
        </p:nvSpPr>
        <p:spPr>
          <a:xfrm>
            <a:off x="381000" y="4940300"/>
            <a:ext cx="8458200" cy="1752600"/>
          </a:xfrm>
          <a:prstGeom prst="roundRect">
            <a:avLst>
              <a:gd fmla="val 16667" name="adj"/>
            </a:avLst>
          </a:prstGeom>
          <a:solidFill>
            <a:srgbClr val="E75407"/>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FEE9DE"/>
              </a:buClr>
              <a:buSzPts val="2400"/>
              <a:buFont typeface="Times New Roman"/>
              <a:buNone/>
            </a:pPr>
            <a:r>
              <a:rPr b="0" i="0" lang="en-US" sz="2400" u="none">
                <a:solidFill>
                  <a:srgbClr val="FEE9DE"/>
                </a:solidFill>
                <a:latin typeface="Times New Roman"/>
                <a:ea typeface="Times New Roman"/>
                <a:cs typeface="Times New Roman"/>
                <a:sym typeface="Times New Roman"/>
              </a:rPr>
              <a:t>Ngoài giai cấp cơ bản và không cơ bản, trong mỗi hình thái kinh tế - xã hội còn có những tầng lớp xã hội như tầng lớp trí thức, tiểu tư sản, tiểu thương, tiểu chủ...</a:t>
            </a:r>
            <a:endParaRPr/>
          </a:p>
        </p:txBody>
      </p:sp>
      <p:sp>
        <p:nvSpPr>
          <p:cNvPr id="892" name="Google Shape;892;p53"/>
          <p:cNvSpPr txBox="1"/>
          <p:nvPr>
            <p:ph type="title"/>
          </p:nvPr>
        </p:nvSpPr>
        <p:spPr>
          <a:xfrm>
            <a:off x="363537" y="-152400"/>
            <a:ext cx="8991600" cy="609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Times New Roman"/>
              <a:buNone/>
            </a:pPr>
            <a:br>
              <a:rPr b="1" i="1" lang="en-US" sz="3600" u="none">
                <a:solidFill>
                  <a:schemeClr val="dk2"/>
                </a:solidFill>
                <a:latin typeface="Times New Roman"/>
                <a:ea typeface="Times New Roman"/>
                <a:cs typeface="Times New Roman"/>
                <a:sym typeface="Times New Roman"/>
              </a:rPr>
            </a:br>
            <a:r>
              <a:rPr b="1" i="1" lang="en-US" sz="3600" u="none">
                <a:solidFill>
                  <a:schemeClr val="dk2"/>
                </a:solidFill>
                <a:latin typeface="Times New Roman"/>
                <a:ea typeface="Times New Roman"/>
                <a:cs typeface="Times New Roman"/>
                <a:sym typeface="Times New Roman"/>
              </a:rPr>
              <a:t>Kết cấu xã hội -  giai cấp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2000"/>
                                        <p:tgtEl>
                                          <p:spTgt spid="8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500"/>
                                        <p:tgtEl>
                                          <p:spTgt spid="8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500"/>
                                        <p:tgtEl>
                                          <p:spTgt spid="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500"/>
                                        <p:tgtEl>
                                          <p:spTgt spid="8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54"/>
          <p:cNvSpPr txBox="1"/>
          <p:nvPr/>
        </p:nvSpPr>
        <p:spPr>
          <a:xfrm>
            <a:off x="152400" y="496887"/>
            <a:ext cx="83820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600"/>
              <a:buFont typeface="Times New Roman"/>
              <a:buNone/>
            </a:pPr>
            <a:r>
              <a:rPr b="1" i="1" lang="en-US" sz="3600" u="none">
                <a:solidFill>
                  <a:schemeClr val="dk1"/>
                </a:solidFill>
                <a:latin typeface="Times New Roman"/>
                <a:ea typeface="Times New Roman"/>
                <a:cs typeface="Times New Roman"/>
                <a:sym typeface="Times New Roman"/>
              </a:rPr>
              <a:t>b. Đấu tranh giai cấp</a:t>
            </a:r>
            <a:endParaRPr/>
          </a:p>
        </p:txBody>
      </p:sp>
      <p:sp>
        <p:nvSpPr>
          <p:cNvPr id="898" name="Google Shape;898;p54"/>
          <p:cNvSpPr txBox="1"/>
          <p:nvPr/>
        </p:nvSpPr>
        <p:spPr>
          <a:xfrm>
            <a:off x="152400" y="1185862"/>
            <a:ext cx="8763000" cy="3157537"/>
          </a:xfrm>
          <a:prstGeom prst="rect">
            <a:avLst/>
          </a:prstGeom>
          <a:noFill/>
          <a:ln>
            <a:noFill/>
          </a:ln>
        </p:spPr>
        <p:txBody>
          <a:bodyPr anchorCtr="0" anchor="t" bIns="45700" lIns="91425" spcFirstLastPara="1" rIns="91425" wrap="square" tIns="45700">
            <a:spAutoFit/>
          </a:bodyPr>
          <a:lstStyle/>
          <a:p>
            <a:pPr indent="457200" lvl="0" marL="0" marR="0" rtl="0" algn="just">
              <a:lnSpc>
                <a:spcPct val="130000"/>
              </a:lnSpc>
              <a:spcBef>
                <a:spcPts val="0"/>
              </a:spcBef>
              <a:spcAft>
                <a:spcPts val="0"/>
              </a:spcAft>
              <a:buClr>
                <a:schemeClr val="dk1"/>
              </a:buClr>
              <a:buSzPts val="2400"/>
              <a:buFont typeface="Times New Roman"/>
              <a:buNone/>
            </a:pPr>
            <a:r>
              <a:rPr b="1" i="1" lang="en-US" sz="2400" u="none">
                <a:solidFill>
                  <a:schemeClr val="dk1"/>
                </a:solidFill>
                <a:latin typeface="Times New Roman"/>
                <a:ea typeface="Times New Roman"/>
                <a:cs typeface="Times New Roman"/>
                <a:sym typeface="Times New Roman"/>
              </a:rPr>
              <a:t>- Định nghĩa đấu tranh giai cấp</a:t>
            </a:r>
            <a:endParaRPr b="0" i="0" sz="2400" u="none">
              <a:solidFill>
                <a:schemeClr val="dk1"/>
              </a:solidFill>
              <a:latin typeface="Times New Roman"/>
              <a:ea typeface="Times New Roman"/>
              <a:cs typeface="Times New Roman"/>
              <a:sym typeface="Times New Roman"/>
            </a:endParaRPr>
          </a:p>
          <a:p>
            <a:pPr indent="45720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Kế thừa và phát triển tư tường của C.Mác và Ph. Ăngghen trong điều kiện mới của lịch sử, V.I Lênin chỉ rõ: </a:t>
            </a:r>
            <a:r>
              <a:rPr b="0" i="1" lang="en-US" sz="2400" u="none">
                <a:solidFill>
                  <a:schemeClr val="dk1"/>
                </a:solidFill>
                <a:latin typeface="Times New Roman"/>
                <a:ea typeface="Times New Roman"/>
                <a:cs typeface="Times New Roman"/>
                <a:sym typeface="Times New Roman"/>
              </a:rPr>
              <a:t>"Đấu tranh giai cấp là đấu tranh của một bộ phận nhân dân này chống lại một bộ phận khác, cuộc đấu tranh của quần chúng bị tước hết quyền, bị áp bức và lao động, chống bọn có đặc quyền, đặc lợi, bọn áp bức và bọn ăn bám, cuộc đấu tranh của những người công nhân làm thuê hay những người vô sản chống những người hữu sản hay giai cấp tư sản”</a:t>
            </a:r>
            <a:r>
              <a:rPr b="0" i="0" lang="en-US" sz="2400" u="none">
                <a:solidFill>
                  <a:schemeClr val="dk1"/>
                </a:solidFill>
                <a:latin typeface="Times New Roman"/>
                <a:ea typeface="Times New Roman"/>
                <a:cs typeface="Times New Roman"/>
                <a:sym typeface="Times New Roman"/>
              </a:rPr>
              <a: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55"/>
          <p:cNvSpPr txBox="1"/>
          <p:nvPr/>
        </p:nvSpPr>
        <p:spPr>
          <a:xfrm>
            <a:off x="0" y="4457700"/>
            <a:ext cx="3505200" cy="1143000"/>
          </a:xfrm>
          <a:prstGeom prst="rect">
            <a:avLst/>
          </a:prstGeom>
          <a:solidFill>
            <a:schemeClr val="lt1"/>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LLSX tiến bộ</a:t>
            </a:r>
            <a:endParaRPr/>
          </a:p>
        </p:txBody>
      </p:sp>
      <p:sp>
        <p:nvSpPr>
          <p:cNvPr id="904" name="Google Shape;904;p55"/>
          <p:cNvSpPr txBox="1"/>
          <p:nvPr/>
        </p:nvSpPr>
        <p:spPr>
          <a:xfrm>
            <a:off x="5867400" y="4457700"/>
            <a:ext cx="3124200" cy="1143000"/>
          </a:xfrm>
          <a:prstGeom prst="rect">
            <a:avLst/>
          </a:prstGeom>
          <a:solidFill>
            <a:schemeClr val="lt1"/>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QHSX lạc hậu</a:t>
            </a:r>
            <a:endParaRPr/>
          </a:p>
        </p:txBody>
      </p:sp>
      <p:cxnSp>
        <p:nvCxnSpPr>
          <p:cNvPr id="905" name="Google Shape;905;p55"/>
          <p:cNvCxnSpPr/>
          <p:nvPr/>
        </p:nvCxnSpPr>
        <p:spPr>
          <a:xfrm>
            <a:off x="4038600" y="4572000"/>
            <a:ext cx="304800" cy="228600"/>
          </a:xfrm>
          <a:prstGeom prst="straightConnector1">
            <a:avLst/>
          </a:prstGeom>
          <a:noFill/>
          <a:ln cap="flat" cmpd="sng" w="9525">
            <a:solidFill>
              <a:schemeClr val="dk2"/>
            </a:solidFill>
            <a:prstDash val="solid"/>
            <a:miter lim="800000"/>
            <a:headEnd len="med" w="med" type="none"/>
            <a:tailEnd len="med" w="med" type="none"/>
          </a:ln>
        </p:spPr>
      </p:cxnSp>
      <p:cxnSp>
        <p:nvCxnSpPr>
          <p:cNvPr id="906" name="Google Shape;906;p55"/>
          <p:cNvCxnSpPr/>
          <p:nvPr/>
        </p:nvCxnSpPr>
        <p:spPr>
          <a:xfrm flipH="1">
            <a:off x="4038600" y="4800600"/>
            <a:ext cx="304800" cy="228600"/>
          </a:xfrm>
          <a:prstGeom prst="straightConnector1">
            <a:avLst/>
          </a:prstGeom>
          <a:noFill/>
          <a:ln cap="flat" cmpd="sng" w="9525">
            <a:solidFill>
              <a:schemeClr val="dk2"/>
            </a:solidFill>
            <a:prstDash val="solid"/>
            <a:miter lim="800000"/>
            <a:headEnd len="med" w="med" type="none"/>
            <a:tailEnd len="med" w="med" type="none"/>
          </a:ln>
        </p:spPr>
      </p:cxnSp>
      <p:cxnSp>
        <p:nvCxnSpPr>
          <p:cNvPr id="907" name="Google Shape;907;p55"/>
          <p:cNvCxnSpPr/>
          <p:nvPr/>
        </p:nvCxnSpPr>
        <p:spPr>
          <a:xfrm flipH="1">
            <a:off x="4419600" y="4572000"/>
            <a:ext cx="304800" cy="228600"/>
          </a:xfrm>
          <a:prstGeom prst="straightConnector1">
            <a:avLst/>
          </a:prstGeom>
          <a:noFill/>
          <a:ln cap="flat" cmpd="sng" w="9525">
            <a:solidFill>
              <a:schemeClr val="dk2"/>
            </a:solidFill>
            <a:prstDash val="solid"/>
            <a:miter lim="800000"/>
            <a:headEnd len="med" w="med" type="none"/>
            <a:tailEnd len="med" w="med" type="none"/>
          </a:ln>
        </p:spPr>
      </p:cxnSp>
      <p:cxnSp>
        <p:nvCxnSpPr>
          <p:cNvPr id="908" name="Google Shape;908;p55"/>
          <p:cNvCxnSpPr/>
          <p:nvPr/>
        </p:nvCxnSpPr>
        <p:spPr>
          <a:xfrm>
            <a:off x="4419600" y="4800600"/>
            <a:ext cx="304800" cy="228600"/>
          </a:xfrm>
          <a:prstGeom prst="straightConnector1">
            <a:avLst/>
          </a:prstGeom>
          <a:noFill/>
          <a:ln cap="flat" cmpd="sng" w="9525">
            <a:solidFill>
              <a:schemeClr val="dk2"/>
            </a:solidFill>
            <a:prstDash val="solid"/>
            <a:miter lim="800000"/>
            <a:headEnd len="med" w="med" type="none"/>
            <a:tailEnd len="med" w="med" type="none"/>
          </a:ln>
        </p:spPr>
      </p:cxnSp>
      <p:sp>
        <p:nvSpPr>
          <p:cNvPr id="909" name="Google Shape;909;p55"/>
          <p:cNvSpPr txBox="1"/>
          <p:nvPr/>
        </p:nvSpPr>
        <p:spPr>
          <a:xfrm>
            <a:off x="5943600" y="2776537"/>
            <a:ext cx="3048000" cy="1257300"/>
          </a:xfrm>
          <a:prstGeom prst="rect">
            <a:avLst/>
          </a:prstGeom>
          <a:solidFill>
            <a:schemeClr val="lt1"/>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Giai cấp bảo thủ</a:t>
            </a:r>
            <a:endParaRPr/>
          </a:p>
        </p:txBody>
      </p:sp>
      <p:sp>
        <p:nvSpPr>
          <p:cNvPr id="910" name="Google Shape;910;p55"/>
          <p:cNvSpPr txBox="1"/>
          <p:nvPr/>
        </p:nvSpPr>
        <p:spPr>
          <a:xfrm>
            <a:off x="0" y="2743200"/>
            <a:ext cx="3352800" cy="1257300"/>
          </a:xfrm>
          <a:prstGeom prst="rect">
            <a:avLst/>
          </a:prstGeom>
          <a:solidFill>
            <a:schemeClr val="lt1"/>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Giai cấp tiến bộ</a:t>
            </a:r>
            <a:endParaRPr/>
          </a:p>
        </p:txBody>
      </p:sp>
      <p:cxnSp>
        <p:nvCxnSpPr>
          <p:cNvPr id="911" name="Google Shape;911;p55"/>
          <p:cNvCxnSpPr/>
          <p:nvPr/>
        </p:nvCxnSpPr>
        <p:spPr>
          <a:xfrm>
            <a:off x="4114800" y="3657600"/>
            <a:ext cx="304800" cy="228600"/>
          </a:xfrm>
          <a:prstGeom prst="straightConnector1">
            <a:avLst/>
          </a:prstGeom>
          <a:noFill/>
          <a:ln cap="flat" cmpd="sng" w="9525">
            <a:solidFill>
              <a:schemeClr val="dk2"/>
            </a:solidFill>
            <a:prstDash val="solid"/>
            <a:miter lim="800000"/>
            <a:headEnd len="med" w="med" type="none"/>
            <a:tailEnd len="med" w="med" type="none"/>
          </a:ln>
        </p:spPr>
      </p:cxnSp>
      <p:cxnSp>
        <p:nvCxnSpPr>
          <p:cNvPr id="912" name="Google Shape;912;p55"/>
          <p:cNvCxnSpPr/>
          <p:nvPr/>
        </p:nvCxnSpPr>
        <p:spPr>
          <a:xfrm flipH="1">
            <a:off x="4114800" y="3886200"/>
            <a:ext cx="304800" cy="228600"/>
          </a:xfrm>
          <a:prstGeom prst="straightConnector1">
            <a:avLst/>
          </a:prstGeom>
          <a:noFill/>
          <a:ln cap="flat" cmpd="sng" w="9525">
            <a:solidFill>
              <a:schemeClr val="dk2"/>
            </a:solidFill>
            <a:prstDash val="solid"/>
            <a:miter lim="800000"/>
            <a:headEnd len="med" w="med" type="none"/>
            <a:tailEnd len="med" w="med" type="none"/>
          </a:ln>
        </p:spPr>
      </p:cxnSp>
      <p:cxnSp>
        <p:nvCxnSpPr>
          <p:cNvPr id="913" name="Google Shape;913;p55"/>
          <p:cNvCxnSpPr/>
          <p:nvPr/>
        </p:nvCxnSpPr>
        <p:spPr>
          <a:xfrm flipH="1">
            <a:off x="4495800" y="3657600"/>
            <a:ext cx="304800" cy="228600"/>
          </a:xfrm>
          <a:prstGeom prst="straightConnector1">
            <a:avLst/>
          </a:prstGeom>
          <a:noFill/>
          <a:ln cap="flat" cmpd="sng" w="9525">
            <a:solidFill>
              <a:schemeClr val="dk2"/>
            </a:solidFill>
            <a:prstDash val="solid"/>
            <a:miter lim="800000"/>
            <a:headEnd len="med" w="med" type="none"/>
            <a:tailEnd len="med" w="med" type="none"/>
          </a:ln>
        </p:spPr>
      </p:cxnSp>
      <p:cxnSp>
        <p:nvCxnSpPr>
          <p:cNvPr id="914" name="Google Shape;914;p55"/>
          <p:cNvCxnSpPr/>
          <p:nvPr/>
        </p:nvCxnSpPr>
        <p:spPr>
          <a:xfrm>
            <a:off x="4495800" y="3886200"/>
            <a:ext cx="304800" cy="228600"/>
          </a:xfrm>
          <a:prstGeom prst="straightConnector1">
            <a:avLst/>
          </a:prstGeom>
          <a:noFill/>
          <a:ln cap="flat" cmpd="sng" w="9525">
            <a:solidFill>
              <a:schemeClr val="dk2"/>
            </a:solidFill>
            <a:prstDash val="solid"/>
            <a:miter lim="800000"/>
            <a:headEnd len="med" w="med" type="none"/>
            <a:tailEnd len="med" w="med" type="none"/>
          </a:ln>
        </p:spPr>
      </p:cxnSp>
      <p:cxnSp>
        <p:nvCxnSpPr>
          <p:cNvPr id="915" name="Google Shape;915;p55"/>
          <p:cNvCxnSpPr/>
          <p:nvPr/>
        </p:nvCxnSpPr>
        <p:spPr>
          <a:xfrm rot="10800000">
            <a:off x="1524000" y="4033837"/>
            <a:ext cx="0" cy="381000"/>
          </a:xfrm>
          <a:prstGeom prst="straightConnector1">
            <a:avLst/>
          </a:prstGeom>
          <a:noFill/>
          <a:ln cap="flat" cmpd="sng" w="28575">
            <a:solidFill>
              <a:schemeClr val="dk2"/>
            </a:solidFill>
            <a:prstDash val="solid"/>
            <a:miter lim="800000"/>
            <a:headEnd len="med" w="med" type="none"/>
            <a:tailEnd len="med" w="med" type="none"/>
          </a:ln>
        </p:spPr>
      </p:cxnSp>
      <p:cxnSp>
        <p:nvCxnSpPr>
          <p:cNvPr id="916" name="Google Shape;916;p55"/>
          <p:cNvCxnSpPr/>
          <p:nvPr/>
        </p:nvCxnSpPr>
        <p:spPr>
          <a:xfrm rot="10800000">
            <a:off x="7772400" y="4000500"/>
            <a:ext cx="0" cy="381000"/>
          </a:xfrm>
          <a:prstGeom prst="straightConnector1">
            <a:avLst/>
          </a:prstGeom>
          <a:noFill/>
          <a:ln cap="flat" cmpd="sng" w="9525">
            <a:solidFill>
              <a:schemeClr val="dk2"/>
            </a:solidFill>
            <a:prstDash val="solid"/>
            <a:miter lim="800000"/>
            <a:headEnd len="med" w="med" type="none"/>
            <a:tailEnd len="med" w="med" type="none"/>
          </a:ln>
        </p:spPr>
      </p:cxnSp>
      <p:sp>
        <p:nvSpPr>
          <p:cNvPr id="917" name="Google Shape;917;p55"/>
          <p:cNvSpPr txBox="1"/>
          <p:nvPr/>
        </p:nvSpPr>
        <p:spPr>
          <a:xfrm>
            <a:off x="3416300" y="2971800"/>
            <a:ext cx="2311400" cy="400050"/>
          </a:xfrm>
          <a:prstGeom prst="rect">
            <a:avLst/>
          </a:prstGeom>
          <a:noFill/>
          <a:ln cap="flat" cmpd="sng" w="9525">
            <a:solidFill>
              <a:schemeClr val="dk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D0D0D"/>
              </a:buClr>
              <a:buSzPts val="2000"/>
              <a:buFont typeface="Arial"/>
              <a:buNone/>
            </a:pPr>
            <a:r>
              <a:rPr b="1" i="0" lang="en-US" sz="2000" u="none">
                <a:solidFill>
                  <a:srgbClr val="0D0D0D"/>
                </a:solidFill>
                <a:latin typeface="Arial"/>
                <a:ea typeface="Arial"/>
                <a:cs typeface="Arial"/>
                <a:sym typeface="Arial"/>
              </a:rPr>
              <a:t>Lợi ích kinh tế</a:t>
            </a:r>
            <a:endParaRPr/>
          </a:p>
        </p:txBody>
      </p:sp>
      <p:sp>
        <p:nvSpPr>
          <p:cNvPr id="918" name="Google Shape;918;p55"/>
          <p:cNvSpPr txBox="1"/>
          <p:nvPr/>
        </p:nvSpPr>
        <p:spPr>
          <a:xfrm>
            <a:off x="2819400" y="1219200"/>
            <a:ext cx="3962400" cy="1104900"/>
          </a:xfrm>
          <a:prstGeom prst="rect">
            <a:avLst/>
          </a:prstGeom>
          <a:solidFill>
            <a:schemeClr val="lt1"/>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NGUYÊN NHÂN CỦA </a:t>
            </a:r>
            <a:endParaRPr/>
          </a:p>
          <a:p>
            <a:pPr indent="0" lvl="0" marL="0" marR="0" rtl="0" algn="ctr">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ĐẤU TRANH GIAI CẤP</a:t>
            </a:r>
            <a:endParaRPr/>
          </a:p>
        </p:txBody>
      </p:sp>
      <p:cxnSp>
        <p:nvCxnSpPr>
          <p:cNvPr id="919" name="Google Shape;919;p55"/>
          <p:cNvCxnSpPr/>
          <p:nvPr/>
        </p:nvCxnSpPr>
        <p:spPr>
          <a:xfrm rot="10800000">
            <a:off x="4586287" y="2362200"/>
            <a:ext cx="0" cy="304800"/>
          </a:xfrm>
          <a:prstGeom prst="straightConnector1">
            <a:avLst/>
          </a:prstGeom>
          <a:noFill/>
          <a:ln cap="flat" cmpd="sng" w="9525">
            <a:solidFill>
              <a:schemeClr val="dk2"/>
            </a:solidFill>
            <a:prstDash val="solid"/>
            <a:miter lim="800000"/>
            <a:headEnd len="med" w="med" type="none"/>
            <a:tailEnd len="med" w="med" type="triangle"/>
          </a:ln>
        </p:spPr>
      </p:cxnSp>
      <p:cxnSp>
        <p:nvCxnSpPr>
          <p:cNvPr id="920" name="Google Shape;920;p55"/>
          <p:cNvCxnSpPr/>
          <p:nvPr/>
        </p:nvCxnSpPr>
        <p:spPr>
          <a:xfrm flipH="1">
            <a:off x="2362200" y="2324100"/>
            <a:ext cx="1524000" cy="342900"/>
          </a:xfrm>
          <a:prstGeom prst="straightConnector1">
            <a:avLst/>
          </a:prstGeom>
          <a:noFill/>
          <a:ln cap="flat" cmpd="sng" w="28575">
            <a:solidFill>
              <a:schemeClr val="dk2"/>
            </a:solidFill>
            <a:prstDash val="solid"/>
            <a:miter lim="800000"/>
            <a:headEnd len="med" w="med" type="none"/>
            <a:tailEnd len="med" w="med" type="triangle"/>
          </a:ln>
        </p:spPr>
      </p:cxnSp>
      <p:cxnSp>
        <p:nvCxnSpPr>
          <p:cNvPr id="921" name="Google Shape;921;p55"/>
          <p:cNvCxnSpPr/>
          <p:nvPr/>
        </p:nvCxnSpPr>
        <p:spPr>
          <a:xfrm>
            <a:off x="5497512" y="2305050"/>
            <a:ext cx="1524000" cy="361950"/>
          </a:xfrm>
          <a:prstGeom prst="straightConnector1">
            <a:avLst/>
          </a:prstGeom>
          <a:noFill/>
          <a:ln cap="flat" cmpd="sng" w="28575">
            <a:solidFill>
              <a:schemeClr val="dk2"/>
            </a:solidFill>
            <a:prstDash val="solid"/>
            <a:miter lim="800000"/>
            <a:headEnd len="med" w="med" type="none"/>
            <a:tailEnd len="med" w="med" type="triangle"/>
          </a:ln>
        </p:spPr>
      </p:cxnSp>
      <p:sp>
        <p:nvSpPr>
          <p:cNvPr id="922" name="Google Shape;922;p55"/>
          <p:cNvSpPr txBox="1"/>
          <p:nvPr/>
        </p:nvSpPr>
        <p:spPr>
          <a:xfrm>
            <a:off x="152400" y="152400"/>
            <a:ext cx="83820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600"/>
              <a:buFont typeface="Times New Roman"/>
              <a:buNone/>
            </a:pPr>
            <a:r>
              <a:rPr b="1" i="1" lang="en-US" sz="3600" u="none">
                <a:solidFill>
                  <a:schemeClr val="dk1"/>
                </a:solidFill>
                <a:latin typeface="Times New Roman"/>
                <a:ea typeface="Times New Roman"/>
                <a:cs typeface="Times New Roman"/>
                <a:sym typeface="Times New Roman"/>
              </a:rPr>
              <a:t>b. Đấu tranh giai cấp</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56"/>
          <p:cNvSpPr txBox="1"/>
          <p:nvPr>
            <p:ph type="title"/>
          </p:nvPr>
        </p:nvSpPr>
        <p:spPr>
          <a:xfrm>
            <a:off x="457200" y="439737"/>
            <a:ext cx="8229600" cy="3333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D0D0D"/>
              </a:buClr>
              <a:buSzPts val="3200"/>
              <a:buFont typeface="Times New Roman"/>
              <a:buNone/>
            </a:pPr>
            <a:r>
              <a:rPr b="1" i="1" lang="en-US" sz="3200" u="none">
                <a:solidFill>
                  <a:srgbClr val="0D0D0D"/>
                </a:solidFill>
                <a:latin typeface="Times New Roman"/>
                <a:ea typeface="Times New Roman"/>
                <a:cs typeface="Times New Roman"/>
                <a:sym typeface="Times New Roman"/>
              </a:rPr>
              <a:t>* Vai trò của đấu tranh giai cấp</a:t>
            </a:r>
            <a:endParaRPr/>
          </a:p>
        </p:txBody>
      </p:sp>
      <p:sp>
        <p:nvSpPr>
          <p:cNvPr id="928" name="Google Shape;928;p56"/>
          <p:cNvSpPr txBox="1"/>
          <p:nvPr/>
        </p:nvSpPr>
        <p:spPr>
          <a:xfrm>
            <a:off x="1389062" y="5989637"/>
            <a:ext cx="1965325" cy="411162"/>
          </a:xfrm>
          <a:prstGeom prst="rect">
            <a:avLst/>
          </a:prstGeom>
          <a:solidFill>
            <a:schemeClr val="lt1"/>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LLSX tiến bộ</a:t>
            </a:r>
            <a:endParaRPr/>
          </a:p>
        </p:txBody>
      </p:sp>
      <p:sp>
        <p:nvSpPr>
          <p:cNvPr id="929" name="Google Shape;929;p56"/>
          <p:cNvSpPr txBox="1"/>
          <p:nvPr/>
        </p:nvSpPr>
        <p:spPr>
          <a:xfrm>
            <a:off x="5427662" y="5989637"/>
            <a:ext cx="1965325" cy="411162"/>
          </a:xfrm>
          <a:prstGeom prst="rect">
            <a:avLst/>
          </a:prstGeom>
          <a:solidFill>
            <a:schemeClr val="lt1"/>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QHSX lạc hậu</a:t>
            </a:r>
            <a:endParaRPr/>
          </a:p>
        </p:txBody>
      </p:sp>
      <p:cxnSp>
        <p:nvCxnSpPr>
          <p:cNvPr id="930" name="Google Shape;930;p56"/>
          <p:cNvCxnSpPr/>
          <p:nvPr/>
        </p:nvCxnSpPr>
        <p:spPr>
          <a:xfrm>
            <a:off x="4002087" y="5881687"/>
            <a:ext cx="244475" cy="138112"/>
          </a:xfrm>
          <a:prstGeom prst="straightConnector1">
            <a:avLst/>
          </a:prstGeom>
          <a:noFill/>
          <a:ln cap="flat" cmpd="sng" w="9525">
            <a:solidFill>
              <a:schemeClr val="dk2"/>
            </a:solidFill>
            <a:prstDash val="solid"/>
            <a:miter lim="800000"/>
            <a:headEnd len="med" w="med" type="none"/>
            <a:tailEnd len="med" w="med" type="none"/>
          </a:ln>
        </p:spPr>
      </p:cxnSp>
      <p:cxnSp>
        <p:nvCxnSpPr>
          <p:cNvPr id="931" name="Google Shape;931;p56"/>
          <p:cNvCxnSpPr/>
          <p:nvPr/>
        </p:nvCxnSpPr>
        <p:spPr>
          <a:xfrm flipH="1">
            <a:off x="4002087" y="6172200"/>
            <a:ext cx="244475" cy="138112"/>
          </a:xfrm>
          <a:prstGeom prst="straightConnector1">
            <a:avLst/>
          </a:prstGeom>
          <a:noFill/>
          <a:ln cap="flat" cmpd="sng" w="9525">
            <a:solidFill>
              <a:schemeClr val="dk2"/>
            </a:solidFill>
            <a:prstDash val="solid"/>
            <a:miter lim="800000"/>
            <a:headEnd len="med" w="med" type="none"/>
            <a:tailEnd len="med" w="med" type="none"/>
          </a:ln>
        </p:spPr>
      </p:cxnSp>
      <p:cxnSp>
        <p:nvCxnSpPr>
          <p:cNvPr id="932" name="Google Shape;932;p56"/>
          <p:cNvCxnSpPr/>
          <p:nvPr/>
        </p:nvCxnSpPr>
        <p:spPr>
          <a:xfrm flipH="1">
            <a:off x="4383087" y="5881687"/>
            <a:ext cx="244475" cy="138112"/>
          </a:xfrm>
          <a:prstGeom prst="straightConnector1">
            <a:avLst/>
          </a:prstGeom>
          <a:noFill/>
          <a:ln cap="flat" cmpd="sng" w="9525">
            <a:solidFill>
              <a:schemeClr val="dk2"/>
            </a:solidFill>
            <a:prstDash val="solid"/>
            <a:miter lim="800000"/>
            <a:headEnd len="med" w="med" type="none"/>
            <a:tailEnd len="med" w="med" type="none"/>
          </a:ln>
        </p:spPr>
      </p:cxnSp>
      <p:cxnSp>
        <p:nvCxnSpPr>
          <p:cNvPr id="933" name="Google Shape;933;p56"/>
          <p:cNvCxnSpPr/>
          <p:nvPr/>
        </p:nvCxnSpPr>
        <p:spPr>
          <a:xfrm>
            <a:off x="4383087" y="6110287"/>
            <a:ext cx="244475" cy="138112"/>
          </a:xfrm>
          <a:prstGeom prst="straightConnector1">
            <a:avLst/>
          </a:prstGeom>
          <a:noFill/>
          <a:ln cap="flat" cmpd="sng" w="9525">
            <a:solidFill>
              <a:schemeClr val="dk2"/>
            </a:solidFill>
            <a:prstDash val="solid"/>
            <a:miter lim="800000"/>
            <a:headEnd len="med" w="med" type="none"/>
            <a:tailEnd len="med" w="med" type="none"/>
          </a:ln>
        </p:spPr>
      </p:cxnSp>
      <p:sp>
        <p:nvSpPr>
          <p:cNvPr id="934" name="Google Shape;934;p56"/>
          <p:cNvSpPr txBox="1"/>
          <p:nvPr/>
        </p:nvSpPr>
        <p:spPr>
          <a:xfrm>
            <a:off x="5495925" y="4967287"/>
            <a:ext cx="1905000" cy="366712"/>
          </a:xfrm>
          <a:prstGeom prst="rect">
            <a:avLst/>
          </a:prstGeom>
          <a:solidFill>
            <a:schemeClr val="lt1"/>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Giai cấp bảo thủ</a:t>
            </a:r>
            <a:endParaRPr/>
          </a:p>
        </p:txBody>
      </p:sp>
      <p:sp>
        <p:nvSpPr>
          <p:cNvPr id="935" name="Google Shape;935;p56"/>
          <p:cNvSpPr txBox="1"/>
          <p:nvPr/>
        </p:nvSpPr>
        <p:spPr>
          <a:xfrm>
            <a:off x="1381125" y="4967287"/>
            <a:ext cx="1905000" cy="366712"/>
          </a:xfrm>
          <a:prstGeom prst="rect">
            <a:avLst/>
          </a:prstGeom>
          <a:solidFill>
            <a:schemeClr val="lt1"/>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Giai cấp tiến bộ</a:t>
            </a:r>
            <a:endParaRPr/>
          </a:p>
        </p:txBody>
      </p:sp>
      <p:cxnSp>
        <p:nvCxnSpPr>
          <p:cNvPr id="936" name="Google Shape;936;p56"/>
          <p:cNvCxnSpPr/>
          <p:nvPr/>
        </p:nvCxnSpPr>
        <p:spPr>
          <a:xfrm>
            <a:off x="4078287" y="4967287"/>
            <a:ext cx="244475" cy="138112"/>
          </a:xfrm>
          <a:prstGeom prst="straightConnector1">
            <a:avLst/>
          </a:prstGeom>
          <a:noFill/>
          <a:ln cap="flat" cmpd="sng" w="9525">
            <a:solidFill>
              <a:schemeClr val="dk2"/>
            </a:solidFill>
            <a:prstDash val="solid"/>
            <a:miter lim="800000"/>
            <a:headEnd len="med" w="med" type="none"/>
            <a:tailEnd len="med" w="med" type="none"/>
          </a:ln>
        </p:spPr>
      </p:cxnSp>
      <p:cxnSp>
        <p:nvCxnSpPr>
          <p:cNvPr id="937" name="Google Shape;937;p56"/>
          <p:cNvCxnSpPr/>
          <p:nvPr/>
        </p:nvCxnSpPr>
        <p:spPr>
          <a:xfrm flipH="1">
            <a:off x="4078287" y="5195887"/>
            <a:ext cx="244475" cy="138112"/>
          </a:xfrm>
          <a:prstGeom prst="straightConnector1">
            <a:avLst/>
          </a:prstGeom>
          <a:noFill/>
          <a:ln cap="flat" cmpd="sng" w="9525">
            <a:solidFill>
              <a:schemeClr val="dk2"/>
            </a:solidFill>
            <a:prstDash val="solid"/>
            <a:miter lim="800000"/>
            <a:headEnd len="med" w="med" type="none"/>
            <a:tailEnd len="med" w="med" type="none"/>
          </a:ln>
        </p:spPr>
      </p:cxnSp>
      <p:cxnSp>
        <p:nvCxnSpPr>
          <p:cNvPr id="938" name="Google Shape;938;p56"/>
          <p:cNvCxnSpPr/>
          <p:nvPr/>
        </p:nvCxnSpPr>
        <p:spPr>
          <a:xfrm flipH="1">
            <a:off x="4459287" y="4967287"/>
            <a:ext cx="244475" cy="138112"/>
          </a:xfrm>
          <a:prstGeom prst="straightConnector1">
            <a:avLst/>
          </a:prstGeom>
          <a:noFill/>
          <a:ln cap="flat" cmpd="sng" w="9525">
            <a:solidFill>
              <a:schemeClr val="dk2"/>
            </a:solidFill>
            <a:prstDash val="solid"/>
            <a:miter lim="800000"/>
            <a:headEnd len="med" w="med" type="none"/>
            <a:tailEnd len="med" w="med" type="none"/>
          </a:ln>
        </p:spPr>
      </p:cxnSp>
      <p:cxnSp>
        <p:nvCxnSpPr>
          <p:cNvPr id="939" name="Google Shape;939;p56"/>
          <p:cNvCxnSpPr/>
          <p:nvPr/>
        </p:nvCxnSpPr>
        <p:spPr>
          <a:xfrm>
            <a:off x="4459287" y="5195887"/>
            <a:ext cx="244475" cy="138112"/>
          </a:xfrm>
          <a:prstGeom prst="straightConnector1">
            <a:avLst/>
          </a:prstGeom>
          <a:noFill/>
          <a:ln cap="flat" cmpd="sng" w="9525">
            <a:solidFill>
              <a:schemeClr val="dk2"/>
            </a:solidFill>
            <a:prstDash val="solid"/>
            <a:miter lim="800000"/>
            <a:headEnd len="med" w="med" type="none"/>
            <a:tailEnd len="med" w="med" type="none"/>
          </a:ln>
        </p:spPr>
      </p:cxnSp>
      <p:cxnSp>
        <p:nvCxnSpPr>
          <p:cNvPr id="940" name="Google Shape;940;p56"/>
          <p:cNvCxnSpPr/>
          <p:nvPr/>
        </p:nvCxnSpPr>
        <p:spPr>
          <a:xfrm flipH="1" rot="10800000">
            <a:off x="2295525" y="5486400"/>
            <a:ext cx="1587" cy="228600"/>
          </a:xfrm>
          <a:prstGeom prst="straightConnector1">
            <a:avLst/>
          </a:prstGeom>
          <a:noFill/>
          <a:ln cap="flat" cmpd="sng" w="9525">
            <a:solidFill>
              <a:schemeClr val="dk2"/>
            </a:solidFill>
            <a:prstDash val="solid"/>
            <a:miter lim="800000"/>
            <a:headEnd len="med" w="med" type="none"/>
            <a:tailEnd len="med" w="med" type="none"/>
          </a:ln>
        </p:spPr>
      </p:cxnSp>
      <p:cxnSp>
        <p:nvCxnSpPr>
          <p:cNvPr id="941" name="Google Shape;941;p56"/>
          <p:cNvCxnSpPr/>
          <p:nvPr/>
        </p:nvCxnSpPr>
        <p:spPr>
          <a:xfrm flipH="1" rot="10800000">
            <a:off x="6410325" y="5486400"/>
            <a:ext cx="1587" cy="228600"/>
          </a:xfrm>
          <a:prstGeom prst="straightConnector1">
            <a:avLst/>
          </a:prstGeom>
          <a:noFill/>
          <a:ln cap="flat" cmpd="sng" w="9525">
            <a:solidFill>
              <a:schemeClr val="dk2"/>
            </a:solidFill>
            <a:prstDash val="solid"/>
            <a:miter lim="800000"/>
            <a:headEnd len="med" w="med" type="none"/>
            <a:tailEnd len="med" w="med" type="none"/>
          </a:ln>
        </p:spPr>
      </p:cxnSp>
      <p:sp>
        <p:nvSpPr>
          <p:cNvPr id="942" name="Google Shape;942;p56"/>
          <p:cNvSpPr txBox="1"/>
          <p:nvPr/>
        </p:nvSpPr>
        <p:spPr>
          <a:xfrm>
            <a:off x="3954462" y="4632325"/>
            <a:ext cx="1303337" cy="314325"/>
          </a:xfrm>
          <a:prstGeom prst="rect">
            <a:avLst/>
          </a:prstGeom>
          <a:noFill/>
          <a:ln cap="flat" cmpd="sng" w="9525">
            <a:solidFill>
              <a:schemeClr val="dk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1400"/>
              <a:buFont typeface="Times New Roman"/>
              <a:buNone/>
            </a:pPr>
            <a:r>
              <a:rPr b="1" i="0" lang="en-US" sz="1400" u="none">
                <a:solidFill>
                  <a:srgbClr val="FF3300"/>
                </a:solidFill>
                <a:latin typeface="Times New Roman"/>
                <a:ea typeface="Times New Roman"/>
                <a:cs typeface="Times New Roman"/>
                <a:sym typeface="Times New Roman"/>
              </a:rPr>
              <a:t>Lợi ích kinh tế</a:t>
            </a:r>
            <a:endParaRPr/>
          </a:p>
        </p:txBody>
      </p:sp>
      <p:sp>
        <p:nvSpPr>
          <p:cNvPr id="943" name="Google Shape;943;p56"/>
          <p:cNvSpPr txBox="1"/>
          <p:nvPr/>
        </p:nvSpPr>
        <p:spPr>
          <a:xfrm>
            <a:off x="3505200" y="3429000"/>
            <a:ext cx="2457450" cy="685800"/>
          </a:xfrm>
          <a:prstGeom prst="rect">
            <a:avLst/>
          </a:prstGeom>
          <a:solidFill>
            <a:schemeClr val="lt1"/>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a:solidFill>
                  <a:schemeClr val="dk1"/>
                </a:solidFill>
                <a:latin typeface="Times New Roman"/>
                <a:ea typeface="Times New Roman"/>
                <a:cs typeface="Times New Roman"/>
                <a:sym typeface="Times New Roman"/>
              </a:rPr>
              <a:t>ĐẤU TRANH GIAI CẤP</a:t>
            </a:r>
            <a:endParaRPr/>
          </a:p>
        </p:txBody>
      </p:sp>
      <p:cxnSp>
        <p:nvCxnSpPr>
          <p:cNvPr id="944" name="Google Shape;944;p56"/>
          <p:cNvCxnSpPr/>
          <p:nvPr/>
        </p:nvCxnSpPr>
        <p:spPr>
          <a:xfrm flipH="1" rot="10800000">
            <a:off x="4505325" y="4237037"/>
            <a:ext cx="1587" cy="182562"/>
          </a:xfrm>
          <a:prstGeom prst="straightConnector1">
            <a:avLst/>
          </a:prstGeom>
          <a:noFill/>
          <a:ln cap="flat" cmpd="sng" w="9525">
            <a:solidFill>
              <a:schemeClr val="dk2"/>
            </a:solidFill>
            <a:prstDash val="solid"/>
            <a:miter lim="800000"/>
            <a:headEnd len="med" w="med" type="none"/>
            <a:tailEnd len="med" w="med" type="triangle"/>
          </a:ln>
        </p:spPr>
      </p:cxnSp>
      <p:cxnSp>
        <p:nvCxnSpPr>
          <p:cNvPr id="945" name="Google Shape;945;p56"/>
          <p:cNvCxnSpPr/>
          <p:nvPr/>
        </p:nvCxnSpPr>
        <p:spPr>
          <a:xfrm flipH="1" rot="10800000">
            <a:off x="2578100" y="4357687"/>
            <a:ext cx="1720850" cy="366712"/>
          </a:xfrm>
          <a:prstGeom prst="straightConnector1">
            <a:avLst/>
          </a:prstGeom>
          <a:noFill/>
          <a:ln cap="flat" cmpd="sng" w="9525">
            <a:solidFill>
              <a:schemeClr val="dk2"/>
            </a:solidFill>
            <a:prstDash val="solid"/>
            <a:miter lim="800000"/>
            <a:headEnd len="med" w="med" type="none"/>
            <a:tailEnd len="med" w="med" type="triangle"/>
          </a:ln>
        </p:spPr>
      </p:cxnSp>
      <p:cxnSp>
        <p:nvCxnSpPr>
          <p:cNvPr id="946" name="Google Shape;946;p56"/>
          <p:cNvCxnSpPr/>
          <p:nvPr/>
        </p:nvCxnSpPr>
        <p:spPr>
          <a:xfrm rot="10800000">
            <a:off x="4681537" y="4357687"/>
            <a:ext cx="1474787" cy="366712"/>
          </a:xfrm>
          <a:prstGeom prst="straightConnector1">
            <a:avLst/>
          </a:prstGeom>
          <a:noFill/>
          <a:ln cap="flat" cmpd="sng" w="9525">
            <a:solidFill>
              <a:schemeClr val="dk2"/>
            </a:solidFill>
            <a:prstDash val="solid"/>
            <a:miter lim="800000"/>
            <a:headEnd len="med" w="med" type="none"/>
            <a:tailEnd len="med" w="med" type="triangle"/>
          </a:ln>
        </p:spPr>
      </p:cxnSp>
      <p:cxnSp>
        <p:nvCxnSpPr>
          <p:cNvPr id="947" name="Google Shape;947;p56"/>
          <p:cNvCxnSpPr/>
          <p:nvPr/>
        </p:nvCxnSpPr>
        <p:spPr>
          <a:xfrm rot="10800000">
            <a:off x="4648200" y="2895600"/>
            <a:ext cx="0" cy="533400"/>
          </a:xfrm>
          <a:prstGeom prst="straightConnector1">
            <a:avLst/>
          </a:prstGeom>
          <a:noFill/>
          <a:ln cap="flat" cmpd="sng" w="9525">
            <a:solidFill>
              <a:schemeClr val="dk2"/>
            </a:solidFill>
            <a:prstDash val="solid"/>
            <a:miter lim="800000"/>
            <a:headEnd len="med" w="med" type="none"/>
            <a:tailEnd len="med" w="med" type="triangle"/>
          </a:ln>
        </p:spPr>
      </p:cxnSp>
      <p:sp>
        <p:nvSpPr>
          <p:cNvPr id="948" name="Google Shape;948;p56"/>
          <p:cNvSpPr txBox="1"/>
          <p:nvPr/>
        </p:nvSpPr>
        <p:spPr>
          <a:xfrm>
            <a:off x="3429000" y="2286000"/>
            <a:ext cx="2590800" cy="609600"/>
          </a:xfrm>
          <a:prstGeom prst="rect">
            <a:avLst/>
          </a:prstGeom>
          <a:solidFill>
            <a:schemeClr val="lt1"/>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a:solidFill>
                  <a:schemeClr val="dk1"/>
                </a:solidFill>
                <a:latin typeface="Times New Roman"/>
                <a:ea typeface="Times New Roman"/>
                <a:cs typeface="Times New Roman"/>
                <a:sym typeface="Times New Roman"/>
              </a:rPr>
              <a:t>Xoá bỏ QHSX lạc hậu, </a:t>
            </a:r>
            <a:endParaRPr/>
          </a:p>
          <a:p>
            <a:pPr indent="0" lvl="0" marL="0" marR="0" rtl="0" algn="ctr">
              <a:lnSpc>
                <a:spcPct val="100000"/>
              </a:lnSpc>
              <a:spcBef>
                <a:spcPts val="0"/>
              </a:spcBef>
              <a:spcAft>
                <a:spcPts val="0"/>
              </a:spcAft>
              <a:buClr>
                <a:schemeClr val="dk1"/>
              </a:buClr>
              <a:buSzPts val="1600"/>
              <a:buFont typeface="Times New Roman"/>
              <a:buNone/>
            </a:pPr>
            <a:r>
              <a:rPr b="1" i="0" lang="en-US" sz="1600" u="none">
                <a:solidFill>
                  <a:schemeClr val="dk1"/>
                </a:solidFill>
                <a:latin typeface="Times New Roman"/>
                <a:ea typeface="Times New Roman"/>
                <a:cs typeface="Times New Roman"/>
                <a:sym typeface="Times New Roman"/>
              </a:rPr>
              <a:t>thiết lấpQHXS mới</a:t>
            </a:r>
            <a:endParaRPr/>
          </a:p>
        </p:txBody>
      </p:sp>
      <p:sp>
        <p:nvSpPr>
          <p:cNvPr id="949" name="Google Shape;949;p56"/>
          <p:cNvSpPr txBox="1"/>
          <p:nvPr/>
        </p:nvSpPr>
        <p:spPr>
          <a:xfrm>
            <a:off x="3429000" y="1295400"/>
            <a:ext cx="2590800" cy="563562"/>
          </a:xfrm>
          <a:prstGeom prst="rect">
            <a:avLst/>
          </a:prstGeom>
          <a:solidFill>
            <a:schemeClr val="lt1"/>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Giải phóng LLSX</a:t>
            </a:r>
            <a:endParaRPr/>
          </a:p>
        </p:txBody>
      </p:sp>
      <p:cxnSp>
        <p:nvCxnSpPr>
          <p:cNvPr id="950" name="Google Shape;950;p56"/>
          <p:cNvCxnSpPr/>
          <p:nvPr/>
        </p:nvCxnSpPr>
        <p:spPr>
          <a:xfrm rot="10800000">
            <a:off x="4648200" y="1828800"/>
            <a:ext cx="0" cy="381000"/>
          </a:xfrm>
          <a:prstGeom prst="straightConnector1">
            <a:avLst/>
          </a:prstGeom>
          <a:noFill/>
          <a:ln cap="flat" cmpd="sng" w="9525">
            <a:solidFill>
              <a:schemeClr val="dk2"/>
            </a:solidFill>
            <a:prstDash val="solid"/>
            <a:miter lim="800000"/>
            <a:headEnd len="med" w="med" type="none"/>
            <a:tailEnd len="med" w="med" type="triangle"/>
          </a:ln>
        </p:spPr>
      </p:cxnSp>
      <p:sp>
        <p:nvSpPr>
          <p:cNvPr id="951" name="Google Shape;951;p56"/>
          <p:cNvSpPr/>
          <p:nvPr/>
        </p:nvSpPr>
        <p:spPr>
          <a:xfrm>
            <a:off x="6248400" y="1295400"/>
            <a:ext cx="152400" cy="1447800"/>
          </a:xfrm>
          <a:prstGeom prst="rightBrace">
            <a:avLst>
              <a:gd fmla="val 8333" name="adj1"/>
              <a:gd fmla="val 50000" name="adj2"/>
            </a:avLst>
          </a:prstGeom>
          <a:no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952" name="Google Shape;952;p56"/>
          <p:cNvSpPr txBox="1"/>
          <p:nvPr/>
        </p:nvSpPr>
        <p:spPr>
          <a:xfrm>
            <a:off x="6629400" y="1295400"/>
            <a:ext cx="1981200" cy="1828800"/>
          </a:xfrm>
          <a:prstGeom prst="rect">
            <a:avLst/>
          </a:prstGeom>
          <a:solidFill>
            <a:schemeClr val="lt1"/>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Xóa bỏ PTSX cũ</a:t>
            </a:r>
            <a:endParaRPr/>
          </a:p>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Thiết lập </a:t>
            </a:r>
            <a:endParaRPr/>
          </a:p>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PTSX mới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8"/>
                                        </p:tgtEl>
                                        <p:attrNameLst>
                                          <p:attrName>style.visibility</p:attrName>
                                        </p:attrNameLst>
                                      </p:cBhvr>
                                      <p:to>
                                        <p:strVal val="visible"/>
                                      </p:to>
                                    </p:set>
                                    <p:animEffect filter="fade" transition="in">
                                      <p:cBhvr>
                                        <p:cTn dur="2000"/>
                                        <p:tgtEl>
                                          <p:spTgt spid="9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
                                        </p:tgtEl>
                                        <p:attrNameLst>
                                          <p:attrName>style.visibility</p:attrName>
                                        </p:attrNameLst>
                                      </p:cBhvr>
                                      <p:to>
                                        <p:strVal val="visible"/>
                                      </p:to>
                                    </p:set>
                                    <p:animEffect filter="fade" transition="in">
                                      <p:cBhvr>
                                        <p:cTn dur="500"/>
                                        <p:tgtEl>
                                          <p:spTgt spid="930"/>
                                        </p:tgtEl>
                                      </p:cBhvr>
                                    </p:animEffect>
                                  </p:childTnLst>
                                </p:cTn>
                              </p:par>
                              <p:par>
                                <p:cTn fill="hold" nodeType="withEffect" presetClass="entr" presetID="10" presetSubtype="0">
                                  <p:stCondLst>
                                    <p:cond delay="0"/>
                                  </p:stCondLst>
                                  <p:childTnLst>
                                    <p:set>
                                      <p:cBhvr>
                                        <p:cTn dur="1" fill="hold">
                                          <p:stCondLst>
                                            <p:cond delay="0"/>
                                          </p:stCondLst>
                                        </p:cTn>
                                        <p:tgtEl>
                                          <p:spTgt spid="931"/>
                                        </p:tgtEl>
                                        <p:attrNameLst>
                                          <p:attrName>style.visibility</p:attrName>
                                        </p:attrNameLst>
                                      </p:cBhvr>
                                      <p:to>
                                        <p:strVal val="visible"/>
                                      </p:to>
                                    </p:set>
                                    <p:animEffect filter="fade" transition="in">
                                      <p:cBhvr>
                                        <p:cTn dur="500"/>
                                        <p:tgtEl>
                                          <p:spTgt spid="931"/>
                                        </p:tgtEl>
                                      </p:cBhvr>
                                    </p:animEffect>
                                  </p:childTnLst>
                                </p:cTn>
                              </p:par>
                              <p:par>
                                <p:cTn fill="hold" nodeType="with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500"/>
                                        <p:tgtEl>
                                          <p:spTgt spid="933"/>
                                        </p:tgtEl>
                                      </p:cBhvr>
                                    </p:animEffect>
                                  </p:childTnLst>
                                </p:cTn>
                              </p:par>
                              <p:par>
                                <p:cTn fill="hold" nodeType="withEffect" presetClass="entr" presetID="10" presetSubtype="0">
                                  <p:stCondLst>
                                    <p:cond delay="0"/>
                                  </p:stCondLst>
                                  <p:childTnLst>
                                    <p:set>
                                      <p:cBhvr>
                                        <p:cTn dur="1" fill="hold">
                                          <p:stCondLst>
                                            <p:cond delay="0"/>
                                          </p:stCondLst>
                                        </p:cTn>
                                        <p:tgtEl>
                                          <p:spTgt spid="932"/>
                                        </p:tgtEl>
                                        <p:attrNameLst>
                                          <p:attrName>style.visibility</p:attrName>
                                        </p:attrNameLst>
                                      </p:cBhvr>
                                      <p:to>
                                        <p:strVal val="visible"/>
                                      </p:to>
                                    </p:set>
                                    <p:animEffect filter="fade" transition="in">
                                      <p:cBhvr>
                                        <p:cTn dur="500"/>
                                        <p:tgtEl>
                                          <p:spTgt spid="9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9"/>
                                        </p:tgtEl>
                                        <p:attrNameLst>
                                          <p:attrName>style.visibility</p:attrName>
                                        </p:attrNameLst>
                                      </p:cBhvr>
                                      <p:to>
                                        <p:strVal val="visible"/>
                                      </p:to>
                                    </p:set>
                                    <p:animEffect filter="fade" transition="in">
                                      <p:cBhvr>
                                        <p:cTn dur="2000"/>
                                        <p:tgtEl>
                                          <p:spTgt spid="9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gtEl>
                                        <p:attrNameLst>
                                          <p:attrName>style.visibility</p:attrName>
                                        </p:attrNameLst>
                                      </p:cBhvr>
                                      <p:to>
                                        <p:strVal val="visible"/>
                                      </p:to>
                                    </p:set>
                                    <p:animEffect filter="fade" transition="in">
                                      <p:cBhvr>
                                        <p:cTn dur="2000"/>
                                        <p:tgtEl>
                                          <p:spTgt spid="940"/>
                                        </p:tgtEl>
                                      </p:cBhvr>
                                    </p:animEffect>
                                  </p:childTnLst>
                                </p:cTn>
                              </p:par>
                              <p:par>
                                <p:cTn fill="hold" nodeType="with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2000"/>
                                        <p:tgtEl>
                                          <p:spTgt spid="9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1"/>
                                        </p:tgtEl>
                                        <p:attrNameLst>
                                          <p:attrName>style.visibility</p:attrName>
                                        </p:attrNameLst>
                                      </p:cBhvr>
                                      <p:to>
                                        <p:strVal val="visible"/>
                                      </p:to>
                                    </p:set>
                                    <p:animEffect filter="fade" transition="in">
                                      <p:cBhvr>
                                        <p:cTn dur="2000"/>
                                        <p:tgtEl>
                                          <p:spTgt spid="941"/>
                                        </p:tgtEl>
                                      </p:cBhvr>
                                    </p:animEffect>
                                  </p:childTnLst>
                                </p:cTn>
                              </p:par>
                              <p:par>
                                <p:cTn fill="hold" nodeType="with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2000"/>
                                        <p:tgtEl>
                                          <p:spTgt spid="9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2000"/>
                                        <p:tgtEl>
                                          <p:spTgt spid="936"/>
                                        </p:tgtEl>
                                      </p:cBhvr>
                                    </p:animEffect>
                                  </p:childTnLst>
                                </p:cTn>
                              </p:par>
                              <p:par>
                                <p:cTn fill="hold" nodeType="withEffect" presetClass="entr" presetID="10" presetSubtype="0">
                                  <p:stCondLst>
                                    <p:cond delay="0"/>
                                  </p:stCondLst>
                                  <p:childTnLst>
                                    <p:set>
                                      <p:cBhvr>
                                        <p:cTn dur="1" fill="hold">
                                          <p:stCondLst>
                                            <p:cond delay="0"/>
                                          </p:stCondLst>
                                        </p:cTn>
                                        <p:tgtEl>
                                          <p:spTgt spid="937"/>
                                        </p:tgtEl>
                                        <p:attrNameLst>
                                          <p:attrName>style.visibility</p:attrName>
                                        </p:attrNameLst>
                                      </p:cBhvr>
                                      <p:to>
                                        <p:strVal val="visible"/>
                                      </p:to>
                                    </p:set>
                                    <p:animEffect filter="fade" transition="in">
                                      <p:cBhvr>
                                        <p:cTn dur="2000"/>
                                        <p:tgtEl>
                                          <p:spTgt spid="937"/>
                                        </p:tgtEl>
                                      </p:cBhvr>
                                    </p:animEffect>
                                  </p:childTnLst>
                                </p:cTn>
                              </p:par>
                              <p:par>
                                <p:cTn fill="hold" nodeType="withEffect" presetClass="entr" presetID="10" presetSubtype="0">
                                  <p:stCondLst>
                                    <p:cond delay="0"/>
                                  </p:stCondLst>
                                  <p:childTnLst>
                                    <p:set>
                                      <p:cBhvr>
                                        <p:cTn dur="1" fill="hold">
                                          <p:stCondLst>
                                            <p:cond delay="0"/>
                                          </p:stCondLst>
                                        </p:cTn>
                                        <p:tgtEl>
                                          <p:spTgt spid="942"/>
                                        </p:tgtEl>
                                        <p:attrNameLst>
                                          <p:attrName>style.visibility</p:attrName>
                                        </p:attrNameLst>
                                      </p:cBhvr>
                                      <p:to>
                                        <p:strVal val="visible"/>
                                      </p:to>
                                    </p:set>
                                    <p:animEffect filter="fade" transition="in">
                                      <p:cBhvr>
                                        <p:cTn dur="2000"/>
                                        <p:tgtEl>
                                          <p:spTgt spid="942"/>
                                        </p:tgtEl>
                                      </p:cBhvr>
                                    </p:animEffect>
                                  </p:childTnLst>
                                </p:cTn>
                              </p:par>
                              <p:par>
                                <p:cTn fill="hold" nodeType="withEffect" presetClass="entr" presetID="10" presetSubtype="0">
                                  <p:stCondLst>
                                    <p:cond delay="0"/>
                                  </p:stCondLst>
                                  <p:childTnLst>
                                    <p:set>
                                      <p:cBhvr>
                                        <p:cTn dur="1" fill="hold">
                                          <p:stCondLst>
                                            <p:cond delay="0"/>
                                          </p:stCondLst>
                                        </p:cTn>
                                        <p:tgtEl>
                                          <p:spTgt spid="939"/>
                                        </p:tgtEl>
                                        <p:attrNameLst>
                                          <p:attrName>style.visibility</p:attrName>
                                        </p:attrNameLst>
                                      </p:cBhvr>
                                      <p:to>
                                        <p:strVal val="visible"/>
                                      </p:to>
                                    </p:set>
                                    <p:animEffect filter="fade" transition="in">
                                      <p:cBhvr>
                                        <p:cTn dur="2000"/>
                                        <p:tgtEl>
                                          <p:spTgt spid="9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500"/>
                                        <p:tgtEl>
                                          <p:spTgt spid="945"/>
                                        </p:tgtEl>
                                      </p:cBhvr>
                                    </p:animEffect>
                                  </p:childTnLst>
                                </p:cTn>
                              </p:par>
                              <p:par>
                                <p:cTn fill="hold" nodeType="with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500"/>
                                        <p:tgtEl>
                                          <p:spTgt spid="944"/>
                                        </p:tgtEl>
                                      </p:cBhvr>
                                    </p:animEffect>
                                  </p:childTnLst>
                                </p:cTn>
                              </p:par>
                              <p:par>
                                <p:cTn fill="hold" nodeType="withEffect" presetClass="entr" presetID="10" presetSubtype="0">
                                  <p:stCondLst>
                                    <p:cond delay="0"/>
                                  </p:stCondLst>
                                  <p:childTnLst>
                                    <p:set>
                                      <p:cBhvr>
                                        <p:cTn dur="1" fill="hold">
                                          <p:stCondLst>
                                            <p:cond delay="0"/>
                                          </p:stCondLst>
                                        </p:cTn>
                                        <p:tgtEl>
                                          <p:spTgt spid="946"/>
                                        </p:tgtEl>
                                        <p:attrNameLst>
                                          <p:attrName>style.visibility</p:attrName>
                                        </p:attrNameLst>
                                      </p:cBhvr>
                                      <p:to>
                                        <p:strVal val="visible"/>
                                      </p:to>
                                    </p:set>
                                    <p:animEffect filter="fade" transition="in">
                                      <p:cBhvr>
                                        <p:cTn dur="500"/>
                                        <p:tgtEl>
                                          <p:spTgt spid="9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3"/>
                                        </p:tgtEl>
                                        <p:attrNameLst>
                                          <p:attrName>style.visibility</p:attrName>
                                        </p:attrNameLst>
                                      </p:cBhvr>
                                      <p:to>
                                        <p:strVal val="visible"/>
                                      </p:to>
                                    </p:set>
                                    <p:animEffect filter="fade" transition="in">
                                      <p:cBhvr>
                                        <p:cTn dur="2000"/>
                                        <p:tgtEl>
                                          <p:spTgt spid="9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500"/>
                                        <p:tgtEl>
                                          <p:spTgt spid="9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2000"/>
                                        <p:tgtEl>
                                          <p:spTgt spid="9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0"/>
                                        </p:tgtEl>
                                        <p:attrNameLst>
                                          <p:attrName>style.visibility</p:attrName>
                                        </p:attrNameLst>
                                      </p:cBhvr>
                                      <p:to>
                                        <p:strVal val="visible"/>
                                      </p:to>
                                    </p:set>
                                    <p:animEffect filter="fade" transition="in">
                                      <p:cBhvr>
                                        <p:cTn dur="2000"/>
                                        <p:tgtEl>
                                          <p:spTgt spid="9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
                                        </p:tgtEl>
                                        <p:attrNameLst>
                                          <p:attrName>style.visibility</p:attrName>
                                        </p:attrNameLst>
                                      </p:cBhvr>
                                      <p:to>
                                        <p:strVal val="visible"/>
                                      </p:to>
                                    </p:set>
                                    <p:animEffect filter="fade" transition="in">
                                      <p:cBhvr>
                                        <p:cTn dur="2000"/>
                                        <p:tgtEl>
                                          <p:spTgt spid="9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1"/>
                                        </p:tgtEl>
                                        <p:attrNameLst>
                                          <p:attrName>style.visibility</p:attrName>
                                        </p:attrNameLst>
                                      </p:cBhvr>
                                      <p:to>
                                        <p:strVal val="visible"/>
                                      </p:to>
                                    </p:set>
                                    <p:animEffect filter="fade" transition="in">
                                      <p:cBhvr>
                                        <p:cTn dur="500"/>
                                        <p:tgtEl>
                                          <p:spTgt spid="9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2000"/>
                                        <p:tgtEl>
                                          <p:spTgt spid="9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57"/>
          <p:cNvSpPr txBox="1"/>
          <p:nvPr>
            <p:ph type="title"/>
          </p:nvPr>
        </p:nvSpPr>
        <p:spPr>
          <a:xfrm>
            <a:off x="228600" y="277812"/>
            <a:ext cx="8235950" cy="63658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Times New Roman"/>
              <a:buNone/>
            </a:pPr>
            <a:r>
              <a:rPr b="1" i="1" lang="en-US" sz="3200" u="none">
                <a:solidFill>
                  <a:schemeClr val="dk2"/>
                </a:solidFill>
                <a:latin typeface="Times New Roman"/>
                <a:ea typeface="Times New Roman"/>
                <a:cs typeface="Times New Roman"/>
                <a:sym typeface="Times New Roman"/>
              </a:rPr>
              <a:t>c. Đấu tranh giai cấp của giai cấp vô sản</a:t>
            </a:r>
            <a:br>
              <a:rPr b="1" i="1" lang="en-US" sz="3200" u="none">
                <a:solidFill>
                  <a:schemeClr val="dk2"/>
                </a:solidFill>
                <a:latin typeface="Times New Roman"/>
                <a:ea typeface="Times New Roman"/>
                <a:cs typeface="Times New Roman"/>
                <a:sym typeface="Times New Roman"/>
              </a:rPr>
            </a:br>
            <a:endParaRPr/>
          </a:p>
        </p:txBody>
      </p:sp>
      <p:sp>
        <p:nvSpPr>
          <p:cNvPr id="958" name="Google Shape;958;p57"/>
          <p:cNvSpPr/>
          <p:nvPr/>
        </p:nvSpPr>
        <p:spPr>
          <a:xfrm>
            <a:off x="12700" y="2444750"/>
            <a:ext cx="2438400" cy="1447800"/>
          </a:xfrm>
          <a:prstGeom prst="cube">
            <a:avLst>
              <a:gd fmla="val 25000" name="adj"/>
            </a:avLst>
          </a:prstGeom>
          <a:solidFill>
            <a:srgbClr val="FA9C6B"/>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Đấu tranh </a:t>
            </a:r>
            <a:endParaRPr/>
          </a:p>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chính trị</a:t>
            </a:r>
            <a:endParaRPr/>
          </a:p>
        </p:txBody>
      </p:sp>
      <p:sp>
        <p:nvSpPr>
          <p:cNvPr id="959" name="Google Shape;959;p57"/>
          <p:cNvSpPr/>
          <p:nvPr/>
        </p:nvSpPr>
        <p:spPr>
          <a:xfrm>
            <a:off x="5495925" y="2324100"/>
            <a:ext cx="2362200" cy="1524000"/>
          </a:xfrm>
          <a:prstGeom prst="cube">
            <a:avLst>
              <a:gd fmla="val 25000" name="adj"/>
            </a:avLst>
          </a:prstGeom>
          <a:solidFill>
            <a:srgbClr val="FA9C6B"/>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Đấu tranh</a:t>
            </a:r>
            <a:endParaRPr/>
          </a:p>
          <a:p>
            <a:pPr indent="0" lvl="0" marL="0" marR="0" rtl="0" algn="ctr">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Tư tưởng</a:t>
            </a:r>
            <a:endParaRPr/>
          </a:p>
        </p:txBody>
      </p:sp>
      <p:sp>
        <p:nvSpPr>
          <p:cNvPr id="960" name="Google Shape;960;p57"/>
          <p:cNvSpPr/>
          <p:nvPr/>
        </p:nvSpPr>
        <p:spPr>
          <a:xfrm>
            <a:off x="2895600" y="4876800"/>
            <a:ext cx="2590800" cy="1676400"/>
          </a:xfrm>
          <a:prstGeom prst="cube">
            <a:avLst>
              <a:gd fmla="val 25000" name="adj"/>
            </a:avLst>
          </a:prstGeom>
          <a:solidFill>
            <a:srgbClr val="FA9C6B"/>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Đấu tranh</a:t>
            </a:r>
            <a:endParaRPr/>
          </a:p>
          <a:p>
            <a:pPr indent="0" lvl="0" marL="0" marR="0" rtl="0" algn="ctr">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Kinh tế</a:t>
            </a:r>
            <a:endParaRPr/>
          </a:p>
        </p:txBody>
      </p:sp>
      <p:cxnSp>
        <p:nvCxnSpPr>
          <p:cNvPr id="961" name="Google Shape;961;p57"/>
          <p:cNvCxnSpPr/>
          <p:nvPr/>
        </p:nvCxnSpPr>
        <p:spPr>
          <a:xfrm rot="10800000">
            <a:off x="2209800" y="3848100"/>
            <a:ext cx="914400" cy="990600"/>
          </a:xfrm>
          <a:prstGeom prst="straightConnector1">
            <a:avLst/>
          </a:prstGeom>
          <a:noFill/>
          <a:ln cap="flat" cmpd="sng" w="9525">
            <a:solidFill>
              <a:schemeClr val="dk2"/>
            </a:solidFill>
            <a:prstDash val="solid"/>
            <a:miter lim="800000"/>
            <a:headEnd len="med" w="med" type="none"/>
            <a:tailEnd len="med" w="med" type="triangle"/>
          </a:ln>
        </p:spPr>
      </p:cxnSp>
      <p:cxnSp>
        <p:nvCxnSpPr>
          <p:cNvPr id="962" name="Google Shape;962;p57"/>
          <p:cNvCxnSpPr/>
          <p:nvPr/>
        </p:nvCxnSpPr>
        <p:spPr>
          <a:xfrm>
            <a:off x="2527300" y="3657600"/>
            <a:ext cx="901700" cy="914400"/>
          </a:xfrm>
          <a:prstGeom prst="straightConnector1">
            <a:avLst/>
          </a:prstGeom>
          <a:noFill/>
          <a:ln cap="flat" cmpd="sng" w="9525">
            <a:solidFill>
              <a:schemeClr val="dk2"/>
            </a:solidFill>
            <a:prstDash val="solid"/>
            <a:miter lim="800000"/>
            <a:headEnd len="med" w="med" type="none"/>
            <a:tailEnd len="med" w="med" type="triangle"/>
          </a:ln>
        </p:spPr>
      </p:cxnSp>
      <p:cxnSp>
        <p:nvCxnSpPr>
          <p:cNvPr id="963" name="Google Shape;963;p57"/>
          <p:cNvCxnSpPr/>
          <p:nvPr/>
        </p:nvCxnSpPr>
        <p:spPr>
          <a:xfrm>
            <a:off x="3429000" y="3276600"/>
            <a:ext cx="1371600" cy="0"/>
          </a:xfrm>
          <a:prstGeom prst="straightConnector1">
            <a:avLst/>
          </a:prstGeom>
          <a:noFill/>
          <a:ln cap="flat" cmpd="sng" w="9525">
            <a:solidFill>
              <a:schemeClr val="dk2"/>
            </a:solidFill>
            <a:prstDash val="solid"/>
            <a:miter lim="800000"/>
            <a:headEnd len="med" w="med" type="none"/>
            <a:tailEnd len="med" w="med" type="triangle"/>
          </a:ln>
        </p:spPr>
      </p:cxnSp>
      <p:cxnSp>
        <p:nvCxnSpPr>
          <p:cNvPr id="964" name="Google Shape;964;p57"/>
          <p:cNvCxnSpPr/>
          <p:nvPr/>
        </p:nvCxnSpPr>
        <p:spPr>
          <a:xfrm rot="10800000">
            <a:off x="3505200" y="2971800"/>
            <a:ext cx="1371600" cy="0"/>
          </a:xfrm>
          <a:prstGeom prst="straightConnector1">
            <a:avLst/>
          </a:prstGeom>
          <a:noFill/>
          <a:ln cap="flat" cmpd="sng" w="9525">
            <a:solidFill>
              <a:schemeClr val="dk2"/>
            </a:solidFill>
            <a:prstDash val="solid"/>
            <a:miter lim="800000"/>
            <a:headEnd len="med" w="med" type="none"/>
            <a:tailEnd len="med" w="med" type="triangle"/>
          </a:ln>
        </p:spPr>
      </p:cxnSp>
      <p:cxnSp>
        <p:nvCxnSpPr>
          <p:cNvPr id="965" name="Google Shape;965;p57"/>
          <p:cNvCxnSpPr/>
          <p:nvPr/>
        </p:nvCxnSpPr>
        <p:spPr>
          <a:xfrm flipH="1" rot="10800000">
            <a:off x="5410200" y="3902075"/>
            <a:ext cx="914400" cy="990600"/>
          </a:xfrm>
          <a:prstGeom prst="straightConnector1">
            <a:avLst/>
          </a:prstGeom>
          <a:noFill/>
          <a:ln cap="flat" cmpd="sng" w="9525">
            <a:solidFill>
              <a:schemeClr val="dk2"/>
            </a:solidFill>
            <a:prstDash val="solid"/>
            <a:miter lim="800000"/>
            <a:headEnd len="med" w="med" type="none"/>
            <a:tailEnd len="med" w="med" type="triangle"/>
          </a:ln>
        </p:spPr>
      </p:cxnSp>
      <p:cxnSp>
        <p:nvCxnSpPr>
          <p:cNvPr id="966" name="Google Shape;966;p57"/>
          <p:cNvCxnSpPr/>
          <p:nvPr/>
        </p:nvCxnSpPr>
        <p:spPr>
          <a:xfrm flipH="1">
            <a:off x="4876800" y="3848100"/>
            <a:ext cx="990600" cy="990600"/>
          </a:xfrm>
          <a:prstGeom prst="straightConnector1">
            <a:avLst/>
          </a:prstGeom>
          <a:noFill/>
          <a:ln cap="flat" cmpd="sng" w="9525">
            <a:solidFill>
              <a:schemeClr val="dk2"/>
            </a:solidFill>
            <a:prstDash val="solid"/>
            <a:miter lim="800000"/>
            <a:headEnd len="med" w="med" type="none"/>
            <a:tailEnd len="med" w="med" type="triangle"/>
          </a:ln>
        </p:spPr>
      </p:cxnSp>
      <p:sp>
        <p:nvSpPr>
          <p:cNvPr id="967" name="Google Shape;967;p57"/>
          <p:cNvSpPr/>
          <p:nvPr/>
        </p:nvSpPr>
        <p:spPr>
          <a:xfrm>
            <a:off x="7699375" y="1687512"/>
            <a:ext cx="685800" cy="4953000"/>
          </a:xfrm>
          <a:prstGeom prst="rightBrace">
            <a:avLst>
              <a:gd fmla="val 8333" name="adj1"/>
              <a:gd fmla="val 50000" name="adj2"/>
            </a:avLst>
          </a:prstGeom>
          <a:noFill/>
          <a:ln cap="flat" cmpd="sng" w="9525">
            <a:solidFill>
              <a:srgbClr val="FF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968" name="Google Shape;968;p57"/>
          <p:cNvSpPr txBox="1"/>
          <p:nvPr/>
        </p:nvSpPr>
        <p:spPr>
          <a:xfrm>
            <a:off x="8080375" y="2903537"/>
            <a:ext cx="1101725" cy="230981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Bạo </a:t>
            </a:r>
            <a:endParaRPr/>
          </a:p>
          <a:p>
            <a:pPr indent="0" lvl="0" marL="0" marR="0" rtl="0" algn="ctr">
              <a:lnSpc>
                <a:spcPct val="15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Lực </a:t>
            </a:r>
            <a:endParaRPr/>
          </a:p>
          <a:p>
            <a:pPr indent="0" lvl="0" marL="0" marR="0" rtl="0" algn="ctr">
              <a:lnSpc>
                <a:spcPct val="15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Cách</a:t>
            </a:r>
            <a:endParaRPr/>
          </a:p>
          <a:p>
            <a:pPr indent="0" lvl="0" marL="0" marR="0" rtl="0" algn="ctr">
              <a:lnSpc>
                <a:spcPct val="15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mạng</a:t>
            </a:r>
            <a:endParaRPr/>
          </a:p>
        </p:txBody>
      </p:sp>
      <p:sp>
        <p:nvSpPr>
          <p:cNvPr id="969" name="Google Shape;969;p57"/>
          <p:cNvSpPr/>
          <p:nvPr/>
        </p:nvSpPr>
        <p:spPr>
          <a:xfrm>
            <a:off x="3581400" y="3657600"/>
            <a:ext cx="685800" cy="533400"/>
          </a:xfrm>
          <a:custGeom>
            <a:rect b="b" l="l" r="r" t="t"/>
            <a:pathLst>
              <a:path extrusionOk="0" h="120000" w="120000">
                <a:moveTo>
                  <a:pt x="0" y="0"/>
                </a:moveTo>
                <a:lnTo>
                  <a:pt x="120000" y="0"/>
                </a:lnTo>
                <a:lnTo>
                  <a:pt x="120000" y="120000"/>
                </a:lnTo>
                <a:lnTo>
                  <a:pt x="0" y="120000"/>
                </a:lnTo>
                <a:close/>
                <a:moveTo>
                  <a:pt x="95000" y="60000"/>
                </a:moveTo>
                <a:lnTo>
                  <a:pt x="25000" y="15000"/>
                </a:lnTo>
                <a:lnTo>
                  <a:pt x="25000" y="105000"/>
                </a:lnTo>
                <a:close/>
              </a:path>
              <a:path extrusionOk="0" fill="darken" h="120000" w="120000">
                <a:moveTo>
                  <a:pt x="95000" y="60000"/>
                </a:moveTo>
                <a:lnTo>
                  <a:pt x="25000" y="15000"/>
                </a:lnTo>
                <a:lnTo>
                  <a:pt x="25000" y="105000"/>
                </a:lnTo>
                <a:close/>
              </a:path>
              <a:path extrusionOk="0" fill="none" h="120000" w="120000">
                <a:moveTo>
                  <a:pt x="95000" y="60000"/>
                </a:moveTo>
                <a:lnTo>
                  <a:pt x="25000" y="105000"/>
                </a:lnTo>
                <a:lnTo>
                  <a:pt x="25000" y="15000"/>
                </a:lnTo>
                <a:close/>
              </a:path>
              <a:path extrusionOk="0" fill="none" h="120000" w="120000">
                <a:moveTo>
                  <a:pt x="0" y="0"/>
                </a:moveTo>
                <a:lnTo>
                  <a:pt x="120000" y="0"/>
                </a:lnTo>
                <a:lnTo>
                  <a:pt x="120000" y="120000"/>
                </a:lnTo>
                <a:lnTo>
                  <a:pt x="0" y="120000"/>
                </a:lnTo>
                <a:close/>
              </a:path>
            </a:pathLst>
          </a:custGeom>
          <a:solidFill>
            <a:schemeClr val="accent1"/>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970" name="Google Shape;970;p57"/>
          <p:cNvSpPr txBox="1"/>
          <p:nvPr/>
        </p:nvSpPr>
        <p:spPr>
          <a:xfrm>
            <a:off x="228600" y="609600"/>
            <a:ext cx="8382000" cy="10779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Times New Roman"/>
              <a:buNone/>
            </a:pPr>
            <a:r>
              <a:rPr b="0" i="1" lang="en-US" sz="3200" u="none">
                <a:solidFill>
                  <a:schemeClr val="dk1"/>
                </a:solidFill>
                <a:latin typeface="Times New Roman"/>
                <a:ea typeface="Times New Roman"/>
                <a:cs typeface="Times New Roman"/>
                <a:sym typeface="Times New Roman"/>
              </a:rPr>
              <a:t>* Đấu tranh giai cấp của giai cấp vô sản khi chưa có chính quyền</a:t>
            </a:r>
            <a:endParaRPr/>
          </a:p>
        </p:txBody>
      </p:sp>
      <p:sp>
        <p:nvSpPr>
          <p:cNvPr id="971" name="Google Shape;971;p57"/>
          <p:cNvSpPr txBox="1"/>
          <p:nvPr/>
        </p:nvSpPr>
        <p:spPr>
          <a:xfrm>
            <a:off x="457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Verdana"/>
              <a:buNone/>
            </a:pPr>
            <a:r>
              <a:rPr b="0" i="0" lang="en-US" sz="1400" u="none">
                <a:solidFill>
                  <a:schemeClr val="dk1"/>
                </a:solidFill>
                <a:latin typeface="Verdana"/>
                <a:ea typeface="Verdana"/>
                <a:cs typeface="Verdana"/>
                <a:sym typeface="Verdana"/>
              </a:rPr>
              <a: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58"/>
          <p:cNvSpPr txBox="1"/>
          <p:nvPr>
            <p:ph type="title"/>
          </p:nvPr>
        </p:nvSpPr>
        <p:spPr>
          <a:xfrm>
            <a:off x="228600" y="152400"/>
            <a:ext cx="8763000" cy="838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Times New Roman"/>
              <a:buNone/>
            </a:pPr>
            <a:r>
              <a:rPr b="1" i="1" lang="en-US" sz="3200" u="none">
                <a:solidFill>
                  <a:schemeClr val="dk2"/>
                </a:solidFill>
                <a:latin typeface="Times New Roman"/>
                <a:ea typeface="Times New Roman"/>
                <a:cs typeface="Times New Roman"/>
                <a:sym typeface="Times New Roman"/>
              </a:rPr>
              <a:t>* Đấu tranh giai cấp trong thời kỳ quá độ từ chủ nghĩa tư bản lên chủ nghĩa xã hội</a:t>
            </a:r>
            <a:endParaRPr/>
          </a:p>
        </p:txBody>
      </p:sp>
      <p:sp>
        <p:nvSpPr>
          <p:cNvPr id="977" name="Google Shape;977;p58"/>
          <p:cNvSpPr/>
          <p:nvPr/>
        </p:nvSpPr>
        <p:spPr>
          <a:xfrm>
            <a:off x="304800" y="1428750"/>
            <a:ext cx="3962400" cy="2084387"/>
          </a:xfrm>
          <a:prstGeom prst="roundRect">
            <a:avLst>
              <a:gd fmla="val 16667" name="adj"/>
            </a:avLst>
          </a:prstGeom>
          <a:gradFill>
            <a:gsLst>
              <a:gs pos="0">
                <a:srgbClr val="8AD3FF"/>
              </a:gs>
              <a:gs pos="35000">
                <a:srgbClr val="ADDEFF"/>
              </a:gs>
              <a:gs pos="100000">
                <a:srgbClr val="DCF1FF"/>
              </a:gs>
            </a:gsLst>
            <a:lin ang="16200000" scaled="0"/>
          </a:gradFill>
          <a:ln cap="flat" cmpd="sng" w="9525">
            <a:solidFill>
              <a:srgbClr val="56ADFC"/>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152400" lvl="0" marL="0" marR="0" rtl="0" algn="just">
              <a:lnSpc>
                <a:spcPct val="100000"/>
              </a:lnSpc>
              <a:spcBef>
                <a:spcPts val="0"/>
              </a:spcBef>
              <a:spcAft>
                <a:spcPts val="0"/>
              </a:spcAft>
              <a:buClr>
                <a:srgbClr val="000000"/>
              </a:buClr>
              <a:buSzPts val="2400"/>
              <a:buFont typeface="Noto Sans Symbols"/>
              <a:buChar char="⮚"/>
            </a:pPr>
            <a:r>
              <a:rPr b="0" i="0" lang="en-US" sz="2400" u="none">
                <a:solidFill>
                  <a:srgbClr val="000000"/>
                </a:solidFill>
                <a:latin typeface="Times New Roman"/>
                <a:ea typeface="Times New Roman"/>
                <a:cs typeface="Times New Roman"/>
                <a:sym typeface="Times New Roman"/>
              </a:rPr>
              <a:t> Do đặc điểm kinh tế - xã hội của thời kỳ quá độ lên chủ nghĩa xã hội chi phối nên đấu tranh giai cấp là tất yếu.</a:t>
            </a:r>
            <a:endParaRPr/>
          </a:p>
        </p:txBody>
      </p:sp>
      <p:sp>
        <p:nvSpPr>
          <p:cNvPr id="978" name="Google Shape;978;p58"/>
          <p:cNvSpPr/>
          <p:nvPr/>
        </p:nvSpPr>
        <p:spPr>
          <a:xfrm>
            <a:off x="304800" y="3886200"/>
            <a:ext cx="3962400" cy="2743200"/>
          </a:xfrm>
          <a:prstGeom prst="roundRect">
            <a:avLst>
              <a:gd fmla="val 16667" name="adj"/>
            </a:avLst>
          </a:pr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152400" lvl="0" marL="0" marR="0" rtl="0" algn="just">
              <a:lnSpc>
                <a:spcPct val="100000"/>
              </a:lnSpc>
              <a:spcBef>
                <a:spcPts val="0"/>
              </a:spcBef>
              <a:spcAft>
                <a:spcPts val="0"/>
              </a:spcAft>
              <a:buClr>
                <a:schemeClr val="dk1"/>
              </a:buClr>
              <a:buSzPts val="2400"/>
              <a:buFont typeface="Noto Sans Symbols"/>
              <a:buChar char="⮚"/>
            </a:pPr>
            <a:r>
              <a:rPr b="0" i="0" lang="en-US" sz="2400" u="none">
                <a:solidFill>
                  <a:schemeClr val="dk1"/>
                </a:solidFill>
                <a:latin typeface="Times New Roman"/>
                <a:ea typeface="Times New Roman"/>
                <a:cs typeface="Times New Roman"/>
                <a:sym typeface="Times New Roman"/>
              </a:rPr>
              <a:t> Đấu tranh giai cấp có nội dung mới: xây dựng thành công chủ nghĩa xã hội trên tất cả các lĩnh vực kinh tế, chính trị, tư tưởng, văn hoá.v.v.. </a:t>
            </a:r>
            <a:endParaRPr/>
          </a:p>
        </p:txBody>
      </p:sp>
      <p:sp>
        <p:nvSpPr>
          <p:cNvPr id="979" name="Google Shape;979;p58"/>
          <p:cNvSpPr/>
          <p:nvPr/>
        </p:nvSpPr>
        <p:spPr>
          <a:xfrm>
            <a:off x="4999037" y="1743075"/>
            <a:ext cx="3814762" cy="1371600"/>
          </a:xfrm>
          <a:prstGeom prst="roundRect">
            <a:avLst>
              <a:gd fmla="val 16667" name="adj"/>
            </a:avLst>
          </a:prstGeom>
          <a:solidFill>
            <a:srgbClr val="F8A278"/>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152400" lvl="0" marL="0" marR="0" rtl="0" algn="just">
              <a:lnSpc>
                <a:spcPct val="100000"/>
              </a:lnSpc>
              <a:spcBef>
                <a:spcPts val="0"/>
              </a:spcBef>
              <a:spcAft>
                <a:spcPts val="0"/>
              </a:spcAft>
              <a:buClr>
                <a:schemeClr val="dk1"/>
              </a:buClr>
              <a:buSzPts val="2400"/>
              <a:buFont typeface="Noto Sans Symbols"/>
              <a:buChar char="⮚"/>
            </a:pPr>
            <a:r>
              <a:rPr b="0" i="0" lang="en-US" sz="2400" u="none">
                <a:solidFill>
                  <a:schemeClr val="dk1"/>
                </a:solidFill>
                <a:latin typeface="Times New Roman"/>
                <a:ea typeface="Times New Roman"/>
                <a:cs typeface="Times New Roman"/>
                <a:sym typeface="Times New Roman"/>
              </a:rPr>
              <a:t> Đấu tranh giai cấp trong tình hình mới vừa có thuận lợi vừa có khó khăn</a:t>
            </a:r>
            <a:endParaRPr/>
          </a:p>
        </p:txBody>
      </p:sp>
      <p:sp>
        <p:nvSpPr>
          <p:cNvPr id="980" name="Google Shape;980;p58"/>
          <p:cNvSpPr/>
          <p:nvPr/>
        </p:nvSpPr>
        <p:spPr>
          <a:xfrm>
            <a:off x="5099050" y="4419600"/>
            <a:ext cx="3714750" cy="1371600"/>
          </a:xfrm>
          <a:prstGeom prst="roundRect">
            <a:avLst>
              <a:gd fmla="val 16667" name="adj"/>
            </a:avLst>
          </a:prstGeom>
          <a:solidFill>
            <a:srgbClr val="FFEC99"/>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152400" lvl="0" marL="0" marR="0" rtl="0" algn="just">
              <a:lnSpc>
                <a:spcPct val="100000"/>
              </a:lnSpc>
              <a:spcBef>
                <a:spcPts val="0"/>
              </a:spcBef>
              <a:spcAft>
                <a:spcPts val="0"/>
              </a:spcAft>
              <a:buClr>
                <a:schemeClr val="dk1"/>
              </a:buClr>
              <a:buSzPts val="2400"/>
              <a:buFont typeface="Noto Sans Symbols"/>
              <a:buChar char="⮚"/>
            </a:pPr>
            <a:r>
              <a:rPr b="0" i="0" lang="en-US" sz="2400" u="none">
                <a:solidFill>
                  <a:schemeClr val="dk1"/>
                </a:solidFill>
                <a:latin typeface="Times New Roman"/>
                <a:ea typeface="Times New Roman"/>
                <a:cs typeface="Times New Roman"/>
                <a:sym typeface="Times New Roman"/>
              </a:rPr>
              <a:t> Hình thức của đấu tranh giai cấp đa dạng và phong phú</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
                                        </p:tgtEl>
                                        <p:attrNameLst>
                                          <p:attrName>style.visibility</p:attrName>
                                        </p:attrNameLst>
                                      </p:cBhvr>
                                      <p:to>
                                        <p:strVal val="visible"/>
                                      </p:to>
                                    </p:set>
                                    <p:animEffect filter="fade" transition="in">
                                      <p:cBhvr>
                                        <p:cTn dur="500"/>
                                        <p:tgtEl>
                                          <p:spTgt spid="9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9"/>
                                        </p:tgtEl>
                                        <p:attrNameLst>
                                          <p:attrName>style.visibility</p:attrName>
                                        </p:attrNameLst>
                                      </p:cBhvr>
                                      <p:to>
                                        <p:strVal val="visible"/>
                                      </p:to>
                                    </p:set>
                                    <p:animEffect filter="fade" transition="in">
                                      <p:cBhvr>
                                        <p:cTn dur="2000"/>
                                        <p:tgtEl>
                                          <p:spTgt spid="9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8"/>
                                        </p:tgtEl>
                                        <p:attrNameLst>
                                          <p:attrName>style.visibility</p:attrName>
                                        </p:attrNameLst>
                                      </p:cBhvr>
                                      <p:to>
                                        <p:strVal val="visible"/>
                                      </p:to>
                                    </p:set>
                                    <p:animEffect filter="fade" transition="in">
                                      <p:cBhvr>
                                        <p:cTn dur="500"/>
                                        <p:tgtEl>
                                          <p:spTgt spid="9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1000"/>
                                        <p:tgtEl>
                                          <p:spTgt spid="9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59"/>
          <p:cNvSpPr txBox="1"/>
          <p:nvPr>
            <p:ph type="title"/>
          </p:nvPr>
        </p:nvSpPr>
        <p:spPr>
          <a:xfrm>
            <a:off x="0" y="152400"/>
            <a:ext cx="8991600" cy="609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Times New Roman"/>
              <a:buNone/>
            </a:pPr>
            <a:br>
              <a:rPr b="1" i="1" lang="en-US" sz="3600" u="none">
                <a:solidFill>
                  <a:schemeClr val="dk2"/>
                </a:solidFill>
                <a:latin typeface="Times New Roman"/>
                <a:ea typeface="Times New Roman"/>
                <a:cs typeface="Times New Roman"/>
                <a:sym typeface="Times New Roman"/>
              </a:rPr>
            </a:br>
            <a:r>
              <a:rPr b="1" i="1" lang="en-US" sz="3200" u="none">
                <a:solidFill>
                  <a:schemeClr val="dk2"/>
                </a:solidFill>
                <a:latin typeface="Times New Roman"/>
                <a:ea typeface="Times New Roman"/>
                <a:cs typeface="Times New Roman"/>
                <a:sym typeface="Times New Roman"/>
              </a:rPr>
              <a:t>*</a:t>
            </a:r>
            <a:r>
              <a:rPr b="1" i="0" lang="en-US" sz="3200" u="none">
                <a:solidFill>
                  <a:schemeClr val="dk2"/>
                </a:solidFill>
                <a:latin typeface="Times New Roman"/>
                <a:ea typeface="Times New Roman"/>
                <a:cs typeface="Times New Roman"/>
                <a:sym typeface="Times New Roman"/>
              </a:rPr>
              <a:t> </a:t>
            </a:r>
            <a:r>
              <a:rPr b="1" i="1" lang="en-US" sz="3200" u="none">
                <a:solidFill>
                  <a:schemeClr val="dk2"/>
                </a:solidFill>
                <a:latin typeface="Times New Roman"/>
                <a:ea typeface="Times New Roman"/>
                <a:cs typeface="Times New Roman"/>
                <a:sym typeface="Times New Roman"/>
              </a:rPr>
              <a:t>Đặc điểm đấu tranh giai cấp trong thời kỳ quá độ lên chủ nghĩa xã hội ở Việt Nam hiện nay</a:t>
            </a:r>
            <a:br>
              <a:rPr b="1" i="0" lang="en-US" sz="3200" u="none">
                <a:solidFill>
                  <a:schemeClr val="dk2"/>
                </a:solidFill>
                <a:latin typeface="Times New Roman"/>
                <a:ea typeface="Times New Roman"/>
                <a:cs typeface="Times New Roman"/>
                <a:sym typeface="Times New Roman"/>
              </a:rPr>
            </a:br>
            <a:endParaRPr/>
          </a:p>
        </p:txBody>
      </p:sp>
      <p:sp>
        <p:nvSpPr>
          <p:cNvPr id="986" name="Google Shape;986;p59"/>
          <p:cNvSpPr/>
          <p:nvPr/>
        </p:nvSpPr>
        <p:spPr>
          <a:xfrm>
            <a:off x="533400" y="1317625"/>
            <a:ext cx="7924800" cy="1677987"/>
          </a:xfrm>
          <a:prstGeom prst="roundRect">
            <a:avLst>
              <a:gd fmla="val 16667" name="adj"/>
            </a:avLst>
          </a:pr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Ở Việt Nam, đấu tranh giai cấp là tất yếu; diễn ra gay go, phức tạp trên tất cả các lĩnh vực của đời sống xã hội trong đ</a:t>
            </a:r>
            <a:r>
              <a:rPr b="0" i="1" lang="en-US" sz="2400" u="none">
                <a:solidFill>
                  <a:schemeClr val="dk1"/>
                </a:solidFill>
                <a:latin typeface="Times New Roman"/>
                <a:ea typeface="Times New Roman"/>
                <a:cs typeface="Times New Roman"/>
                <a:sym typeface="Times New Roman"/>
              </a:rPr>
              <a:t>iều kiện mới </a:t>
            </a:r>
            <a:r>
              <a:rPr b="0" i="0" lang="en-US" sz="2400" u="none">
                <a:solidFill>
                  <a:schemeClr val="dk1"/>
                </a:solidFill>
                <a:latin typeface="Times New Roman"/>
                <a:ea typeface="Times New Roman"/>
                <a:cs typeface="Times New Roman"/>
                <a:sym typeface="Times New Roman"/>
              </a:rPr>
              <a:t>với những thuận lợi rất cơ bản song cũng có không ít các khó khăn</a:t>
            </a:r>
            <a:endParaRPr/>
          </a:p>
        </p:txBody>
      </p:sp>
      <p:sp>
        <p:nvSpPr>
          <p:cNvPr id="987" name="Google Shape;987;p59"/>
          <p:cNvSpPr/>
          <p:nvPr/>
        </p:nvSpPr>
        <p:spPr>
          <a:xfrm>
            <a:off x="762000" y="3368675"/>
            <a:ext cx="7924800" cy="1677987"/>
          </a:xfrm>
          <a:prstGeom prst="roundRect">
            <a:avLst>
              <a:gd fmla="val 16667" name="adj"/>
            </a:avLst>
          </a:prstGeom>
          <a:solidFill>
            <a:srgbClr val="ADADFF"/>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1" lang="en-US" sz="2400" u="none">
                <a:solidFill>
                  <a:schemeClr val="dk1"/>
                </a:solidFill>
                <a:latin typeface="Times New Roman"/>
                <a:ea typeface="Times New Roman"/>
                <a:cs typeface="Times New Roman"/>
                <a:sym typeface="Times New Roman"/>
              </a:rPr>
              <a:t>Nội dung của cuộc đấu tranh giai cấp trong thời kỳ quá độ lên chủ nghĩa xã hội ở Việt Nam</a:t>
            </a:r>
            <a:r>
              <a:rPr b="0" i="0" lang="en-US" sz="2400" u="none">
                <a:solidFill>
                  <a:schemeClr val="dk1"/>
                </a:solidFill>
                <a:latin typeface="Times New Roman"/>
                <a:ea typeface="Times New Roman"/>
                <a:cs typeface="Times New Roman"/>
                <a:sym typeface="Times New Roman"/>
              </a:rPr>
              <a:t> </a:t>
            </a:r>
            <a:r>
              <a:rPr b="0" i="1" lang="en-US" sz="2400" u="none">
                <a:solidFill>
                  <a:schemeClr val="dk1"/>
                </a:solidFill>
                <a:latin typeface="Times New Roman"/>
                <a:ea typeface="Times New Roman"/>
                <a:cs typeface="Times New Roman"/>
                <a:sym typeface="Times New Roman"/>
              </a:rPr>
              <a:t>hiện nay </a:t>
            </a:r>
            <a:r>
              <a:rPr b="0" i="0" lang="en-US" sz="2400" u="none">
                <a:solidFill>
                  <a:schemeClr val="dk1"/>
                </a:solidFill>
                <a:latin typeface="Times New Roman"/>
                <a:ea typeface="Times New Roman"/>
                <a:cs typeface="Times New Roman"/>
                <a:sym typeface="Times New Roman"/>
              </a:rPr>
              <a:t>là cuộc đấu tranh ‘‘giữa hai con đường’’ xã hội chủ nghĩa và tư bản chủ nghĩa</a:t>
            </a:r>
            <a:endParaRPr/>
          </a:p>
        </p:txBody>
      </p:sp>
      <p:sp>
        <p:nvSpPr>
          <p:cNvPr id="988" name="Google Shape;988;p59"/>
          <p:cNvSpPr/>
          <p:nvPr/>
        </p:nvSpPr>
        <p:spPr>
          <a:xfrm>
            <a:off x="1371600" y="5419725"/>
            <a:ext cx="7454900" cy="1001712"/>
          </a:xfrm>
          <a:prstGeom prst="roundRect">
            <a:avLst>
              <a:gd fmla="val 16667" name="adj"/>
            </a:avLst>
          </a:prstGeom>
          <a:solidFill>
            <a:srgbClr val="FA9C6B"/>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Hình thức của đấu tranh giai cấp đa dạng và phong phú</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2000"/>
                                        <p:tgtEl>
                                          <p:spTgt spid="9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7"/>
                                        </p:tgtEl>
                                        <p:attrNameLst>
                                          <p:attrName>style.visibility</p:attrName>
                                        </p:attrNameLst>
                                      </p:cBhvr>
                                      <p:to>
                                        <p:strVal val="visible"/>
                                      </p:to>
                                    </p:set>
                                    <p:animEffect filter="fade" transition="in">
                                      <p:cBhvr>
                                        <p:cTn dur="500"/>
                                        <p:tgtEl>
                                          <p:spTgt spid="9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gtEl>
                                        <p:attrNameLst>
                                          <p:attrName>style.visibility</p:attrName>
                                        </p:attrNameLst>
                                      </p:cBhvr>
                                      <p:to>
                                        <p:strVal val="visible"/>
                                      </p:to>
                                    </p:set>
                                    <p:animEffect filter="fade" transition="in">
                                      <p:cBhvr>
                                        <p:cTn dur="500"/>
                                        <p:tgtEl>
                                          <p:spTgt spid="9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6"/>
          <p:cNvSpPr/>
          <p:nvPr/>
        </p:nvSpPr>
        <p:spPr>
          <a:xfrm>
            <a:off x="0" y="44450"/>
            <a:ext cx="2700337" cy="3640137"/>
          </a:xfrm>
          <a:prstGeom prst="rightArrow">
            <a:avLst>
              <a:gd fmla="val 10800" name="adj1"/>
              <a:gd fmla="val 50000" name="adj2"/>
            </a:avLst>
          </a:prstGeom>
          <a:blipFill rotWithShape="1">
            <a:blip r:embed="rId3">
              <a:alphaModFix/>
            </a:blip>
            <a:tile algn="tl" flip="none" tx="0" sx="100000" ty="0" sy="100000"/>
          </a:blip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D0D0D"/>
              </a:buClr>
              <a:buSzPts val="2800"/>
              <a:buFont typeface="Times New Roman"/>
              <a:buNone/>
            </a:pPr>
            <a:r>
              <a:rPr b="0" i="0" lang="en-US" sz="2800" u="none">
                <a:solidFill>
                  <a:srgbClr val="0D0D0D"/>
                </a:solidFill>
                <a:latin typeface="Times New Roman"/>
                <a:ea typeface="Times New Roman"/>
                <a:cs typeface="Times New Roman"/>
                <a:sym typeface="Times New Roman"/>
              </a:rPr>
              <a:t>Sản xuất gồm ba phương diện</a:t>
            </a:r>
            <a:endParaRPr/>
          </a:p>
          <a:p>
            <a:pPr indent="0" lvl="0" marL="0" marR="0" rtl="0" algn="l">
              <a:lnSpc>
                <a:spcPct val="100000"/>
              </a:lnSpc>
              <a:spcBef>
                <a:spcPts val="0"/>
              </a:spcBef>
              <a:spcAft>
                <a:spcPts val="0"/>
              </a:spcAft>
              <a:buClr>
                <a:schemeClr val="dk1"/>
              </a:buClr>
              <a:buSzPts val="2800"/>
              <a:buFont typeface="Verdana"/>
              <a:buNone/>
            </a:pPr>
            <a:r>
              <a:t/>
            </a:r>
            <a:endParaRPr b="0" i="0" sz="2800" u="none">
              <a:solidFill>
                <a:srgbClr val="0D0D0D"/>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800"/>
              <a:buFont typeface="Verdana"/>
              <a:buNone/>
            </a:pPr>
            <a:r>
              <a:t/>
            </a:r>
            <a:endParaRPr b="0" i="0" sz="2800" u="none">
              <a:solidFill>
                <a:srgbClr val="0D0D0D"/>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800" u="none">
              <a:solidFill>
                <a:srgbClr val="0D0D0D"/>
              </a:solidFill>
              <a:latin typeface="Times New Roman"/>
              <a:ea typeface="Times New Roman"/>
              <a:cs typeface="Times New Roman"/>
              <a:sym typeface="Times New Roman"/>
            </a:endParaRPr>
          </a:p>
        </p:txBody>
      </p:sp>
      <p:sp>
        <p:nvSpPr>
          <p:cNvPr id="269" name="Google Shape;269;p6"/>
          <p:cNvSpPr/>
          <p:nvPr/>
        </p:nvSpPr>
        <p:spPr>
          <a:xfrm>
            <a:off x="3130550" y="219075"/>
            <a:ext cx="5327650" cy="695325"/>
          </a:xfrm>
          <a:prstGeom prst="roundRect">
            <a:avLst>
              <a:gd fmla="val 16667" name="adj"/>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D0D0D"/>
              </a:buClr>
              <a:buSzPts val="2800"/>
              <a:buFont typeface="Times New Roman"/>
              <a:buNone/>
            </a:pPr>
            <a:r>
              <a:rPr b="0" i="0" lang="en-US" sz="2800" u="none">
                <a:solidFill>
                  <a:srgbClr val="0D0D0D"/>
                </a:solidFill>
                <a:latin typeface="Times New Roman"/>
                <a:ea typeface="Times New Roman"/>
                <a:cs typeface="Times New Roman"/>
                <a:sym typeface="Times New Roman"/>
              </a:rPr>
              <a:t>Sản xuất ra của cải vật chất</a:t>
            </a:r>
            <a:endParaRPr/>
          </a:p>
        </p:txBody>
      </p:sp>
      <p:sp>
        <p:nvSpPr>
          <p:cNvPr id="270" name="Google Shape;270;p6"/>
          <p:cNvSpPr/>
          <p:nvPr/>
        </p:nvSpPr>
        <p:spPr>
          <a:xfrm>
            <a:off x="3205162" y="1270000"/>
            <a:ext cx="5329237" cy="863600"/>
          </a:xfrm>
          <a:prstGeom prst="roundRect">
            <a:avLst>
              <a:gd fmla="val 16667" name="adj"/>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D0D0D"/>
              </a:buClr>
              <a:buSzPts val="2800"/>
              <a:buFont typeface="Times New Roman"/>
              <a:buNone/>
            </a:pPr>
            <a:r>
              <a:rPr b="0" i="0" lang="en-US" sz="2800" u="none">
                <a:solidFill>
                  <a:srgbClr val="0D0D0D"/>
                </a:solidFill>
                <a:latin typeface="Times New Roman"/>
                <a:ea typeface="Times New Roman"/>
                <a:cs typeface="Times New Roman"/>
                <a:sym typeface="Times New Roman"/>
              </a:rPr>
              <a:t>Sản xuất ra đời sống tinh thần</a:t>
            </a:r>
            <a:endParaRPr/>
          </a:p>
        </p:txBody>
      </p:sp>
      <p:sp>
        <p:nvSpPr>
          <p:cNvPr id="271" name="Google Shape;271;p6"/>
          <p:cNvSpPr/>
          <p:nvPr/>
        </p:nvSpPr>
        <p:spPr>
          <a:xfrm>
            <a:off x="3128962" y="2492375"/>
            <a:ext cx="5329237" cy="936625"/>
          </a:xfrm>
          <a:prstGeom prst="roundRect">
            <a:avLst>
              <a:gd fmla="val 16667" name="adj"/>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D0D0D"/>
              </a:buClr>
              <a:buSzPts val="2800"/>
              <a:buFont typeface="Times New Roman"/>
              <a:buNone/>
            </a:pPr>
            <a:r>
              <a:rPr b="0" i="0" lang="en-US" sz="2800" u="none">
                <a:solidFill>
                  <a:srgbClr val="0D0D0D"/>
                </a:solidFill>
                <a:latin typeface="Times New Roman"/>
                <a:ea typeface="Times New Roman"/>
                <a:cs typeface="Times New Roman"/>
                <a:sym typeface="Times New Roman"/>
              </a:rPr>
              <a:t>Sản xuất ra con người</a:t>
            </a:r>
            <a:endParaRPr/>
          </a:p>
        </p:txBody>
      </p:sp>
      <p:sp>
        <p:nvSpPr>
          <p:cNvPr id="272" name="Google Shape;272;p6"/>
          <p:cNvSpPr/>
          <p:nvPr/>
        </p:nvSpPr>
        <p:spPr>
          <a:xfrm>
            <a:off x="2700337" y="115887"/>
            <a:ext cx="215900" cy="3373437"/>
          </a:xfrm>
          <a:prstGeom prst="roundRect">
            <a:avLst>
              <a:gd fmla="val 16667" name="adj"/>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273" name="Google Shape;273;p6"/>
          <p:cNvSpPr/>
          <p:nvPr/>
        </p:nvSpPr>
        <p:spPr>
          <a:xfrm>
            <a:off x="107950" y="3684587"/>
            <a:ext cx="8891587" cy="2984500"/>
          </a:xfrm>
          <a:prstGeom prst="roundRect">
            <a:avLst>
              <a:gd fmla="val 16667" name="adj"/>
            </a:avLst>
          </a:prstGeom>
          <a:blipFill rotWithShape="1">
            <a:blip r:embed="rId3">
              <a:alphaModFix/>
            </a:blip>
            <a:tile algn="tl" flip="none" tx="0" sx="100000" ty="0" sy="100000"/>
          </a:blip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D0D0D"/>
              </a:buClr>
              <a:buSzPts val="2800"/>
              <a:buFont typeface="Times New Roman"/>
              <a:buNone/>
            </a:pPr>
            <a:r>
              <a:rPr b="0" i="0" lang="en-US" sz="2800" u="none">
                <a:solidFill>
                  <a:srgbClr val="0D0D0D"/>
                </a:solidFill>
                <a:latin typeface="Times New Roman"/>
                <a:ea typeface="Times New Roman"/>
                <a:cs typeface="Times New Roman"/>
                <a:sym typeface="Times New Roman"/>
              </a:rPr>
              <a:t>Bằng việc “sản xuất ra những tư liệu sinh hoạt của mình, như thế con người đã gián tiếp sản xuất ra tư liệu vật chất của chính mình” [M, A: 1998 t3,tr29]. </a:t>
            </a:r>
            <a:endParaRPr b="0" i="0" sz="2800" u="none">
              <a:solidFill>
                <a:srgbClr val="0D0D0D"/>
              </a:solidFill>
              <a:latin typeface="Arial Black"/>
              <a:ea typeface="Arial Black"/>
              <a:cs typeface="Arial Black"/>
              <a:sym typeface="Arial Black"/>
            </a:endParaRPr>
          </a:p>
          <a:p>
            <a:pPr indent="-342900" lvl="0" marL="342900" marR="0" rtl="0" algn="l">
              <a:lnSpc>
                <a:spcPct val="100000"/>
              </a:lnSpc>
              <a:spcBef>
                <a:spcPts val="560"/>
              </a:spcBef>
              <a:spcAft>
                <a:spcPts val="0"/>
              </a:spcAft>
              <a:buClr>
                <a:srgbClr val="0D0D0D"/>
              </a:buClr>
              <a:buSzPts val="2800"/>
              <a:buFont typeface="Times New Roman"/>
              <a:buNone/>
            </a:pPr>
            <a:r>
              <a:rPr b="0" i="0" lang="en-US" sz="2800" u="none">
                <a:solidFill>
                  <a:srgbClr val="0D0D0D"/>
                </a:solidFill>
                <a:latin typeface="Times New Roman"/>
                <a:ea typeface="Times New Roman"/>
                <a:cs typeface="Times New Roman"/>
                <a:sym typeface="Times New Roman"/>
              </a:rPr>
              <a:t>“điểm khác biệt căn bản giữa xã hôi loài người với xã hội loài vật là ở chổ: loài vật may lắm chỉ là hái lượm, trong khi đó con người sản xuất”[M, t34, tr241]</a:t>
            </a:r>
            <a:endParaRPr/>
          </a:p>
          <a:p>
            <a:pPr indent="0" lvl="0" marL="0" marR="0" rtl="0" algn="l">
              <a:lnSpc>
                <a:spcPct val="100000"/>
              </a:lnSpc>
              <a:spcBef>
                <a:spcPts val="0"/>
              </a:spcBef>
              <a:spcAft>
                <a:spcPts val="0"/>
              </a:spcAft>
              <a:buNone/>
            </a:pPr>
            <a:r>
              <a:t/>
            </a:r>
            <a:endParaRPr b="0" i="0" sz="2800" u="none">
              <a:solidFill>
                <a:srgbClr val="0D0D0D"/>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5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2"/>
                                        </p:tgtEl>
                                        <p:attrNameLst>
                                          <p:attrName>style.visibility</p:attrName>
                                        </p:attrNameLst>
                                      </p:cBhvr>
                                      <p:to>
                                        <p:strVal val="visible"/>
                                      </p:to>
                                    </p:set>
                                    <p:anim calcmode="lin" valueType="num">
                                      <p:cBhvr additive="base">
                                        <p:cTn dur="500"/>
                                        <p:tgtEl>
                                          <p:spTgt spid="27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9"/>
                                        </p:tgtEl>
                                        <p:attrNameLst>
                                          <p:attrName>style.visibility</p:attrName>
                                        </p:attrNameLst>
                                      </p:cBhvr>
                                      <p:to>
                                        <p:strVal val="visible"/>
                                      </p:to>
                                    </p:set>
                                    <p:anim calcmode="lin" valueType="num">
                                      <p:cBhvr additive="base">
                                        <p:cTn dur="500"/>
                                        <p:tgtEl>
                                          <p:spTgt spid="26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0"/>
                                        </p:tgtEl>
                                        <p:attrNameLst>
                                          <p:attrName>style.visibility</p:attrName>
                                        </p:attrNameLst>
                                      </p:cBhvr>
                                      <p:to>
                                        <p:strVal val="visible"/>
                                      </p:to>
                                    </p:set>
                                    <p:anim calcmode="lin" valueType="num">
                                      <p:cBhvr additive="base">
                                        <p:cTn dur="500"/>
                                        <p:tgtEl>
                                          <p:spTgt spid="27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1"/>
                                        </p:tgtEl>
                                        <p:attrNameLst>
                                          <p:attrName>style.visibility</p:attrName>
                                        </p:attrNameLst>
                                      </p:cBhvr>
                                      <p:to>
                                        <p:strVal val="visible"/>
                                      </p:to>
                                    </p:set>
                                    <p:anim calcmode="lin" valueType="num">
                                      <p:cBhvr additive="base">
                                        <p:cTn dur="500"/>
                                        <p:tgtEl>
                                          <p:spTgt spid="27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3"/>
                                        </p:tgtEl>
                                        <p:attrNameLst>
                                          <p:attrName>style.visibility</p:attrName>
                                        </p:attrNameLst>
                                      </p:cBhvr>
                                      <p:to>
                                        <p:strVal val="visible"/>
                                      </p:to>
                                    </p:set>
                                    <p:anim calcmode="lin" valueType="num">
                                      <p:cBhvr additive="base">
                                        <p:cTn dur="500"/>
                                        <p:tgtEl>
                                          <p:spTgt spid="27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60"/>
          <p:cNvSpPr txBox="1"/>
          <p:nvPr>
            <p:ph type="title"/>
          </p:nvPr>
        </p:nvSpPr>
        <p:spPr>
          <a:xfrm>
            <a:off x="685800" y="304800"/>
            <a:ext cx="4267200" cy="609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Times New Roman"/>
              <a:buNone/>
            </a:pPr>
            <a:br>
              <a:rPr b="1" i="1" lang="en-US" sz="4000" u="none">
                <a:solidFill>
                  <a:schemeClr val="dk2"/>
                </a:solidFill>
                <a:latin typeface="Times New Roman"/>
                <a:ea typeface="Times New Roman"/>
                <a:cs typeface="Times New Roman"/>
                <a:sym typeface="Times New Roman"/>
              </a:rPr>
            </a:br>
            <a:r>
              <a:rPr b="1" i="0" lang="en-US" sz="4000" u="none">
                <a:solidFill>
                  <a:schemeClr val="dk2"/>
                </a:solidFill>
                <a:latin typeface="Times New Roman"/>
                <a:ea typeface="Times New Roman"/>
                <a:cs typeface="Times New Roman"/>
                <a:sym typeface="Times New Roman"/>
              </a:rPr>
              <a:t>2. Dân tộc (TNC)</a:t>
            </a:r>
            <a:br>
              <a:rPr b="1" i="1" lang="en-US" sz="4000" u="none">
                <a:solidFill>
                  <a:schemeClr val="dk2"/>
                </a:solidFill>
                <a:latin typeface="Times New Roman"/>
                <a:ea typeface="Times New Roman"/>
                <a:cs typeface="Times New Roman"/>
                <a:sym typeface="Times New Roman"/>
              </a:rPr>
            </a:br>
            <a:endParaRPr/>
          </a:p>
        </p:txBody>
      </p:sp>
      <p:pic>
        <p:nvPicPr>
          <p:cNvPr id="994" name="Google Shape;994;p60"/>
          <p:cNvPicPr preferRelativeResize="0"/>
          <p:nvPr/>
        </p:nvPicPr>
        <p:blipFill rotWithShape="1">
          <a:blip r:embed="rId3">
            <a:alphaModFix/>
          </a:blip>
          <a:srcRect b="0" l="0" r="0" t="0"/>
          <a:stretch/>
        </p:blipFill>
        <p:spPr>
          <a:xfrm>
            <a:off x="628650" y="1481137"/>
            <a:ext cx="8216900" cy="41941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61"/>
          <p:cNvSpPr txBox="1"/>
          <p:nvPr>
            <p:ph type="title"/>
          </p:nvPr>
        </p:nvSpPr>
        <p:spPr>
          <a:xfrm>
            <a:off x="0" y="152400"/>
            <a:ext cx="89916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Times New Roman"/>
              <a:buNone/>
            </a:pPr>
            <a:br>
              <a:rPr b="1" i="1" lang="en-US" sz="3600" u="none">
                <a:solidFill>
                  <a:schemeClr val="dk2"/>
                </a:solidFill>
                <a:latin typeface="Times New Roman"/>
                <a:ea typeface="Times New Roman"/>
                <a:cs typeface="Times New Roman"/>
                <a:sym typeface="Times New Roman"/>
              </a:rPr>
            </a:br>
            <a:r>
              <a:rPr b="1" i="1" lang="en-US" sz="3600" u="none">
                <a:solidFill>
                  <a:schemeClr val="dk2"/>
                </a:solidFill>
                <a:latin typeface="Times New Roman"/>
                <a:ea typeface="Times New Roman"/>
                <a:cs typeface="Times New Roman"/>
                <a:sym typeface="Times New Roman"/>
              </a:rPr>
              <a:t>a. Các hình thức cộng đồng người trước khi hình thành dân tộc</a:t>
            </a:r>
            <a:br>
              <a:rPr b="1" i="1" lang="en-US" sz="3600" u="none">
                <a:solidFill>
                  <a:schemeClr val="dk2"/>
                </a:solidFill>
                <a:latin typeface="Times New Roman"/>
                <a:ea typeface="Times New Roman"/>
                <a:cs typeface="Times New Roman"/>
                <a:sym typeface="Times New Roman"/>
              </a:rPr>
            </a:br>
            <a:endParaRPr/>
          </a:p>
        </p:txBody>
      </p:sp>
      <p:pic>
        <p:nvPicPr>
          <p:cNvPr id="1000" name="Google Shape;1000;p61"/>
          <p:cNvPicPr preferRelativeResize="0"/>
          <p:nvPr/>
        </p:nvPicPr>
        <p:blipFill rotWithShape="1">
          <a:blip r:embed="rId3">
            <a:alphaModFix/>
          </a:blip>
          <a:srcRect b="0" l="0" r="0" t="0"/>
          <a:stretch/>
        </p:blipFill>
        <p:spPr>
          <a:xfrm>
            <a:off x="841375" y="1444625"/>
            <a:ext cx="7924800" cy="44196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62"/>
          <p:cNvSpPr txBox="1"/>
          <p:nvPr>
            <p:ph type="title"/>
          </p:nvPr>
        </p:nvSpPr>
        <p:spPr>
          <a:xfrm>
            <a:off x="0" y="152400"/>
            <a:ext cx="8991600" cy="609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Times New Roman"/>
              <a:buNone/>
            </a:pPr>
            <a:br>
              <a:rPr b="1" i="1" lang="en-US" sz="3600" u="none">
                <a:solidFill>
                  <a:schemeClr val="dk2"/>
                </a:solidFill>
                <a:latin typeface="Times New Roman"/>
                <a:ea typeface="Times New Roman"/>
                <a:cs typeface="Times New Roman"/>
                <a:sym typeface="Times New Roman"/>
              </a:rPr>
            </a:br>
            <a:r>
              <a:rPr b="1" i="1" lang="en-US" sz="3200" u="none">
                <a:solidFill>
                  <a:schemeClr val="dk2"/>
                </a:solidFill>
                <a:latin typeface="Times New Roman"/>
                <a:ea typeface="Times New Roman"/>
                <a:cs typeface="Times New Roman"/>
                <a:sym typeface="Times New Roman"/>
              </a:rPr>
              <a:t>b. Dân tộc - hình thức cộng đồng người phổ biến hiện nay</a:t>
            </a:r>
            <a:br>
              <a:rPr b="1" i="1" lang="en-US" sz="3200" u="none">
                <a:solidFill>
                  <a:schemeClr val="dk2"/>
                </a:solidFill>
                <a:latin typeface="Times New Roman"/>
                <a:ea typeface="Times New Roman"/>
                <a:cs typeface="Times New Roman"/>
                <a:sym typeface="Times New Roman"/>
              </a:rPr>
            </a:br>
            <a:endParaRPr/>
          </a:p>
        </p:txBody>
      </p:sp>
      <p:sp>
        <p:nvSpPr>
          <p:cNvPr id="1006" name="Google Shape;1006;p62"/>
          <p:cNvSpPr/>
          <p:nvPr/>
        </p:nvSpPr>
        <p:spPr>
          <a:xfrm>
            <a:off x="3124200" y="914400"/>
            <a:ext cx="2514600" cy="1028700"/>
          </a:xfrm>
          <a:prstGeom prst="downArrowCallout">
            <a:avLst>
              <a:gd fmla="val 14035" name="adj1"/>
              <a:gd fmla="val 8591" name="adj2"/>
              <a:gd fmla="val 16200" name="adj3"/>
              <a:gd fmla="val 9695" name="adj4"/>
            </a:avLst>
          </a:prstGeom>
          <a:gradFill>
            <a:gsLst>
              <a:gs pos="0">
                <a:srgbClr val="FF9494"/>
              </a:gs>
              <a:gs pos="35000">
                <a:srgbClr val="FFB4B4"/>
              </a:gs>
              <a:gs pos="100000">
                <a:srgbClr val="FFDFDF"/>
              </a:gs>
            </a:gsLst>
            <a:lin ang="16200000" scaled="0"/>
          </a:gradFill>
          <a:ln cap="flat" cmpd="sng" w="9525">
            <a:solidFill>
              <a:srgbClr val="FD6F6F"/>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Times New Roman"/>
              <a:buNone/>
            </a:pPr>
            <a:r>
              <a:rPr b="0" i="0" lang="en-US" sz="3200" u="none">
                <a:solidFill>
                  <a:srgbClr val="000000"/>
                </a:solidFill>
                <a:latin typeface="Times New Roman"/>
                <a:ea typeface="Times New Roman"/>
                <a:cs typeface="Times New Roman"/>
                <a:sym typeface="Times New Roman"/>
              </a:rPr>
              <a:t>Dân tộc</a:t>
            </a:r>
            <a:endParaRPr/>
          </a:p>
        </p:txBody>
      </p:sp>
      <p:sp>
        <p:nvSpPr>
          <p:cNvPr id="1007" name="Google Shape;1007;p62"/>
          <p:cNvSpPr/>
          <p:nvPr/>
        </p:nvSpPr>
        <p:spPr>
          <a:xfrm>
            <a:off x="762000" y="1895475"/>
            <a:ext cx="3124200" cy="914400"/>
          </a:xfrm>
          <a:prstGeom prst="ellipse">
            <a:avLst/>
          </a:pr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Times New Roman"/>
              <a:buNone/>
            </a:pPr>
            <a:r>
              <a:rPr b="0" i="0" lang="en-US" sz="3200" u="none">
                <a:solidFill>
                  <a:srgbClr val="000000"/>
                </a:solidFill>
                <a:latin typeface="Times New Roman"/>
                <a:ea typeface="Times New Roman"/>
                <a:cs typeface="Times New Roman"/>
                <a:sym typeface="Times New Roman"/>
              </a:rPr>
              <a:t>Quốc gia</a:t>
            </a:r>
            <a:endParaRPr/>
          </a:p>
        </p:txBody>
      </p:sp>
      <p:sp>
        <p:nvSpPr>
          <p:cNvPr id="1008" name="Google Shape;1008;p62"/>
          <p:cNvSpPr/>
          <p:nvPr/>
        </p:nvSpPr>
        <p:spPr>
          <a:xfrm>
            <a:off x="4800600" y="1849437"/>
            <a:ext cx="4191000" cy="1181100"/>
          </a:xfrm>
          <a:prstGeom prst="ellipse">
            <a:avLst/>
          </a:prstGeom>
          <a:solidFill>
            <a:srgbClr val="FA9C6B"/>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Dân tộc đa số và thiểu số trong một quốc gia</a:t>
            </a:r>
            <a:endParaRPr/>
          </a:p>
        </p:txBody>
      </p:sp>
      <p:pic>
        <p:nvPicPr>
          <p:cNvPr descr="Káº¿t quáº£ hÃ¬nh áº£nh cho Trung quá»c" id="1009" name="Google Shape;1009;p62"/>
          <p:cNvPicPr preferRelativeResize="0"/>
          <p:nvPr/>
        </p:nvPicPr>
        <p:blipFill rotWithShape="1">
          <a:blip r:embed="rId3">
            <a:alphaModFix/>
          </a:blip>
          <a:srcRect b="0" l="0" r="0" t="0"/>
          <a:stretch/>
        </p:blipFill>
        <p:spPr>
          <a:xfrm>
            <a:off x="2082800" y="3095625"/>
            <a:ext cx="2298700" cy="1643062"/>
          </a:xfrm>
          <a:prstGeom prst="rect">
            <a:avLst/>
          </a:prstGeom>
          <a:noFill/>
          <a:ln>
            <a:noFill/>
          </a:ln>
        </p:spPr>
      </p:pic>
      <p:pic>
        <p:nvPicPr>
          <p:cNvPr descr="Káº¿t quáº£ hÃ¬nh áº£nh cho PhÃ¡p" id="1010" name="Google Shape;1010;p62"/>
          <p:cNvPicPr preferRelativeResize="0"/>
          <p:nvPr/>
        </p:nvPicPr>
        <p:blipFill rotWithShape="1">
          <a:blip r:embed="rId4">
            <a:alphaModFix/>
          </a:blip>
          <a:srcRect b="0" l="0" r="0" t="0"/>
          <a:stretch/>
        </p:blipFill>
        <p:spPr>
          <a:xfrm>
            <a:off x="166687" y="5002212"/>
            <a:ext cx="2157412" cy="1617662"/>
          </a:xfrm>
          <a:prstGeom prst="rect">
            <a:avLst/>
          </a:prstGeom>
          <a:noFill/>
          <a:ln>
            <a:noFill/>
          </a:ln>
        </p:spPr>
      </p:pic>
      <p:pic>
        <p:nvPicPr>
          <p:cNvPr descr="Káº¿t quáº£ hÃ¬nh áº£nh cho Viá»tNam" id="1011" name="Google Shape;1011;p62"/>
          <p:cNvPicPr preferRelativeResize="0"/>
          <p:nvPr/>
        </p:nvPicPr>
        <p:blipFill rotWithShape="1">
          <a:blip r:embed="rId5">
            <a:alphaModFix/>
          </a:blip>
          <a:srcRect b="0" l="0" r="0" t="0"/>
          <a:stretch/>
        </p:blipFill>
        <p:spPr>
          <a:xfrm>
            <a:off x="2400300" y="5108575"/>
            <a:ext cx="2400300" cy="1371600"/>
          </a:xfrm>
          <a:prstGeom prst="rect">
            <a:avLst/>
          </a:prstGeom>
          <a:noFill/>
          <a:ln>
            <a:noFill/>
          </a:ln>
        </p:spPr>
      </p:pic>
      <p:pic>
        <p:nvPicPr>
          <p:cNvPr descr="Káº¿t quáº£ hÃ¬nh áº£nh cho Viá»tNam" id="1012" name="Google Shape;1012;p62"/>
          <p:cNvPicPr preferRelativeResize="0"/>
          <p:nvPr/>
        </p:nvPicPr>
        <p:blipFill rotWithShape="1">
          <a:blip r:embed="rId6">
            <a:alphaModFix/>
          </a:blip>
          <a:srcRect b="0" l="0" r="0" t="0"/>
          <a:stretch/>
        </p:blipFill>
        <p:spPr>
          <a:xfrm>
            <a:off x="366712" y="2954337"/>
            <a:ext cx="1527175" cy="2028825"/>
          </a:xfrm>
          <a:prstGeom prst="rect">
            <a:avLst/>
          </a:prstGeom>
          <a:noFill/>
          <a:ln>
            <a:noFill/>
          </a:ln>
        </p:spPr>
      </p:pic>
      <p:pic>
        <p:nvPicPr>
          <p:cNvPr descr="HÃ¬nh áº£nh cÃ³ liÃªn quan" id="1013" name="Google Shape;1013;p62"/>
          <p:cNvPicPr preferRelativeResize="0"/>
          <p:nvPr/>
        </p:nvPicPr>
        <p:blipFill rotWithShape="1">
          <a:blip r:embed="rId7">
            <a:alphaModFix/>
          </a:blip>
          <a:srcRect b="0" l="0" r="0" t="0"/>
          <a:stretch/>
        </p:blipFill>
        <p:spPr>
          <a:xfrm>
            <a:off x="6842125" y="3103562"/>
            <a:ext cx="2227262" cy="1484312"/>
          </a:xfrm>
          <a:prstGeom prst="rect">
            <a:avLst/>
          </a:prstGeom>
          <a:noFill/>
          <a:ln>
            <a:noFill/>
          </a:ln>
        </p:spPr>
      </p:pic>
      <p:pic>
        <p:nvPicPr>
          <p:cNvPr descr="Káº¿t quáº£ hÃ¬nh áº£nh cho dÃ¢n tá»c thÃ¡i" id="1014" name="Google Shape;1014;p62"/>
          <p:cNvPicPr preferRelativeResize="0"/>
          <p:nvPr/>
        </p:nvPicPr>
        <p:blipFill rotWithShape="1">
          <a:blip r:embed="rId8">
            <a:alphaModFix/>
          </a:blip>
          <a:srcRect b="0" l="0" r="0" t="0"/>
          <a:stretch/>
        </p:blipFill>
        <p:spPr>
          <a:xfrm>
            <a:off x="6800850" y="4867275"/>
            <a:ext cx="2459037" cy="1566862"/>
          </a:xfrm>
          <a:prstGeom prst="rect">
            <a:avLst/>
          </a:prstGeom>
          <a:noFill/>
          <a:ln>
            <a:noFill/>
          </a:ln>
        </p:spPr>
      </p:pic>
      <p:pic>
        <p:nvPicPr>
          <p:cNvPr descr="Káº¿t quáº£ hÃ¬nh áº£nh cho dÃ¢n tá»c h'mÃ´ng" id="1015" name="Google Shape;1015;p62"/>
          <p:cNvPicPr preferRelativeResize="0"/>
          <p:nvPr/>
        </p:nvPicPr>
        <p:blipFill rotWithShape="1">
          <a:blip r:embed="rId9">
            <a:alphaModFix/>
          </a:blip>
          <a:srcRect b="0" l="0" r="0" t="0"/>
          <a:stretch/>
        </p:blipFill>
        <p:spPr>
          <a:xfrm>
            <a:off x="5168900" y="3808412"/>
            <a:ext cx="2403475" cy="17033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7"/>
                                        </p:tgtEl>
                                        <p:attrNameLst>
                                          <p:attrName>style.visibility</p:attrName>
                                        </p:attrNameLst>
                                      </p:cBhvr>
                                      <p:to>
                                        <p:strVal val="visible"/>
                                      </p:to>
                                    </p:set>
                                    <p:animEffect filter="fade" transition="in">
                                      <p:cBhvr>
                                        <p:cTn dur="500"/>
                                        <p:tgtEl>
                                          <p:spTgt spid="1007"/>
                                        </p:tgtEl>
                                      </p:cBhvr>
                                    </p:animEffect>
                                  </p:childTnLst>
                                </p:cTn>
                              </p:par>
                              <p:par>
                                <p:cTn fill="hold" nodeType="withEffect" presetClass="entr" presetID="10" presetSubtype="0">
                                  <p:stCondLst>
                                    <p:cond delay="0"/>
                                  </p:stCondLst>
                                  <p:childTnLst>
                                    <p:set>
                                      <p:cBhvr>
                                        <p:cTn dur="1" fill="hold">
                                          <p:stCondLst>
                                            <p:cond delay="0"/>
                                          </p:stCondLst>
                                        </p:cTn>
                                        <p:tgtEl>
                                          <p:spTgt spid="1012"/>
                                        </p:tgtEl>
                                        <p:attrNameLst>
                                          <p:attrName>style.visibility</p:attrName>
                                        </p:attrNameLst>
                                      </p:cBhvr>
                                      <p:to>
                                        <p:strVal val="visible"/>
                                      </p:to>
                                    </p:set>
                                    <p:animEffect filter="fade" transition="in">
                                      <p:cBhvr>
                                        <p:cTn dur="500"/>
                                        <p:tgtEl>
                                          <p:spTgt spid="1012"/>
                                        </p:tgtEl>
                                      </p:cBhvr>
                                    </p:animEffect>
                                  </p:childTnLst>
                                </p:cTn>
                              </p:par>
                              <p:par>
                                <p:cTn fill="hold" nodeType="withEffect" presetClass="entr" presetID="10" presetSubtype="0">
                                  <p:stCondLst>
                                    <p:cond delay="0"/>
                                  </p:stCondLst>
                                  <p:childTnLst>
                                    <p:set>
                                      <p:cBhvr>
                                        <p:cTn dur="1" fill="hold">
                                          <p:stCondLst>
                                            <p:cond delay="0"/>
                                          </p:stCondLst>
                                        </p:cTn>
                                        <p:tgtEl>
                                          <p:spTgt spid="1009"/>
                                        </p:tgtEl>
                                        <p:attrNameLst>
                                          <p:attrName>style.visibility</p:attrName>
                                        </p:attrNameLst>
                                      </p:cBhvr>
                                      <p:to>
                                        <p:strVal val="visible"/>
                                      </p:to>
                                    </p:set>
                                    <p:animEffect filter="fade" transition="in">
                                      <p:cBhvr>
                                        <p:cTn dur="500"/>
                                        <p:tgtEl>
                                          <p:spTgt spid="1009"/>
                                        </p:tgtEl>
                                      </p:cBhvr>
                                    </p:animEffect>
                                  </p:childTnLst>
                                </p:cTn>
                              </p:par>
                              <p:par>
                                <p:cTn fill="hold" nodeType="withEffect" presetClass="entr" presetID="10" presetSubtype="0">
                                  <p:stCondLst>
                                    <p:cond delay="0"/>
                                  </p:stCondLst>
                                  <p:childTnLst>
                                    <p:set>
                                      <p:cBhvr>
                                        <p:cTn dur="1" fill="hold">
                                          <p:stCondLst>
                                            <p:cond delay="0"/>
                                          </p:stCondLst>
                                        </p:cTn>
                                        <p:tgtEl>
                                          <p:spTgt spid="1010"/>
                                        </p:tgtEl>
                                        <p:attrNameLst>
                                          <p:attrName>style.visibility</p:attrName>
                                        </p:attrNameLst>
                                      </p:cBhvr>
                                      <p:to>
                                        <p:strVal val="visible"/>
                                      </p:to>
                                    </p:set>
                                    <p:animEffect filter="fade" transition="in">
                                      <p:cBhvr>
                                        <p:cTn dur="500"/>
                                        <p:tgtEl>
                                          <p:spTgt spid="1010"/>
                                        </p:tgtEl>
                                      </p:cBhvr>
                                    </p:animEffect>
                                  </p:childTnLst>
                                </p:cTn>
                              </p:par>
                              <p:par>
                                <p:cTn fill="hold" nodeType="withEffect" presetClass="entr" presetID="10" presetSubtype="0">
                                  <p:stCondLst>
                                    <p:cond delay="0"/>
                                  </p:stCondLst>
                                  <p:childTnLst>
                                    <p:set>
                                      <p:cBhvr>
                                        <p:cTn dur="1" fill="hold">
                                          <p:stCondLst>
                                            <p:cond delay="0"/>
                                          </p:stCondLst>
                                        </p:cTn>
                                        <p:tgtEl>
                                          <p:spTgt spid="1011"/>
                                        </p:tgtEl>
                                        <p:attrNameLst>
                                          <p:attrName>style.visibility</p:attrName>
                                        </p:attrNameLst>
                                      </p:cBhvr>
                                      <p:to>
                                        <p:strVal val="visible"/>
                                      </p:to>
                                    </p:set>
                                    <p:animEffect filter="fade" transition="in">
                                      <p:cBhvr>
                                        <p:cTn dur="500"/>
                                        <p:tgtEl>
                                          <p:spTgt spid="10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8"/>
                                        </p:tgtEl>
                                        <p:attrNameLst>
                                          <p:attrName>style.visibility</p:attrName>
                                        </p:attrNameLst>
                                      </p:cBhvr>
                                      <p:to>
                                        <p:strVal val="visible"/>
                                      </p:to>
                                    </p:set>
                                    <p:animEffect filter="fade" transition="in">
                                      <p:cBhvr>
                                        <p:cTn dur="500"/>
                                        <p:tgtEl>
                                          <p:spTgt spid="1008"/>
                                        </p:tgtEl>
                                      </p:cBhvr>
                                    </p:animEffect>
                                  </p:childTnLst>
                                </p:cTn>
                              </p:par>
                              <p:par>
                                <p:cTn fill="hold" nodeType="withEffect" presetClass="entr" presetID="10" presetSubtype="0">
                                  <p:stCondLst>
                                    <p:cond delay="0"/>
                                  </p:stCondLst>
                                  <p:childTnLst>
                                    <p:set>
                                      <p:cBhvr>
                                        <p:cTn dur="1" fill="hold">
                                          <p:stCondLst>
                                            <p:cond delay="0"/>
                                          </p:stCondLst>
                                        </p:cTn>
                                        <p:tgtEl>
                                          <p:spTgt spid="1013"/>
                                        </p:tgtEl>
                                        <p:attrNameLst>
                                          <p:attrName>style.visibility</p:attrName>
                                        </p:attrNameLst>
                                      </p:cBhvr>
                                      <p:to>
                                        <p:strVal val="visible"/>
                                      </p:to>
                                    </p:set>
                                    <p:animEffect filter="fade" transition="in">
                                      <p:cBhvr>
                                        <p:cTn dur="500"/>
                                        <p:tgtEl>
                                          <p:spTgt spid="1013"/>
                                        </p:tgtEl>
                                      </p:cBhvr>
                                    </p:animEffect>
                                  </p:childTnLst>
                                </p:cTn>
                              </p:par>
                              <p:par>
                                <p:cTn fill="hold" nodeType="with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500"/>
                                        <p:tgtEl>
                                          <p:spTgt spid="1015"/>
                                        </p:tgtEl>
                                      </p:cBhvr>
                                    </p:animEffect>
                                  </p:childTnLst>
                                </p:cTn>
                              </p:par>
                              <p:par>
                                <p:cTn fill="hold" nodeType="withEffect" presetClass="entr" presetID="10" presetSubtype="0">
                                  <p:stCondLst>
                                    <p:cond delay="0"/>
                                  </p:stCondLst>
                                  <p:childTnLst>
                                    <p:set>
                                      <p:cBhvr>
                                        <p:cTn dur="1" fill="hold">
                                          <p:stCondLst>
                                            <p:cond delay="0"/>
                                          </p:stCondLst>
                                        </p:cTn>
                                        <p:tgtEl>
                                          <p:spTgt spid="1014"/>
                                        </p:tgtEl>
                                        <p:attrNameLst>
                                          <p:attrName>style.visibility</p:attrName>
                                        </p:attrNameLst>
                                      </p:cBhvr>
                                      <p:to>
                                        <p:strVal val="visible"/>
                                      </p:to>
                                    </p:set>
                                    <p:animEffect filter="fade" transition="in">
                                      <p:cBhvr>
                                        <p:cTn dur="500"/>
                                        <p:tgtEl>
                                          <p:spTgt spid="10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63"/>
          <p:cNvSpPr txBox="1"/>
          <p:nvPr>
            <p:ph type="title"/>
          </p:nvPr>
        </p:nvSpPr>
        <p:spPr>
          <a:xfrm>
            <a:off x="533400" y="152400"/>
            <a:ext cx="8458200" cy="533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Times New Roman"/>
              <a:buNone/>
            </a:pPr>
            <a:br>
              <a:rPr b="1" i="1" lang="en-US" sz="3600" u="none">
                <a:solidFill>
                  <a:schemeClr val="dk2"/>
                </a:solidFill>
                <a:latin typeface="Times New Roman"/>
                <a:ea typeface="Times New Roman"/>
                <a:cs typeface="Times New Roman"/>
                <a:sym typeface="Times New Roman"/>
              </a:rPr>
            </a:br>
            <a:r>
              <a:rPr b="1" i="1" lang="en-US" sz="3600" u="none">
                <a:solidFill>
                  <a:schemeClr val="dk2"/>
                </a:solidFill>
                <a:latin typeface="Times New Roman"/>
                <a:ea typeface="Times New Roman"/>
                <a:cs typeface="Times New Roman"/>
                <a:sym typeface="Times New Roman"/>
              </a:rPr>
              <a:t>* Khái niệm dân tộc</a:t>
            </a:r>
            <a:br>
              <a:rPr b="1" i="1" lang="en-US" sz="3600" u="none">
                <a:solidFill>
                  <a:schemeClr val="dk2"/>
                </a:solidFill>
                <a:latin typeface="Times New Roman"/>
                <a:ea typeface="Times New Roman"/>
                <a:cs typeface="Times New Roman"/>
                <a:sym typeface="Times New Roman"/>
              </a:rPr>
            </a:br>
            <a:endParaRPr/>
          </a:p>
        </p:txBody>
      </p:sp>
      <p:sp>
        <p:nvSpPr>
          <p:cNvPr id="1021" name="Google Shape;1021;p63"/>
          <p:cNvSpPr/>
          <p:nvPr/>
        </p:nvSpPr>
        <p:spPr>
          <a:xfrm>
            <a:off x="0" y="914400"/>
            <a:ext cx="8991600" cy="3352800"/>
          </a:xfrm>
          <a:prstGeom prst="verticalScroll">
            <a:avLst>
              <a:gd fmla="val 12500" name="adj"/>
            </a:avLst>
          </a:prstGeom>
          <a:gradFill>
            <a:gsLst>
              <a:gs pos="0">
                <a:srgbClr val="BEE5FF"/>
              </a:gs>
              <a:gs pos="35000">
                <a:srgbClr val="D0ECFF"/>
              </a:gs>
              <a:gs pos="100000">
                <a:srgbClr val="EAF7FF"/>
              </a:gs>
            </a:gsLst>
            <a:lin ang="16200000" scaled="0"/>
          </a:gradFill>
          <a:ln cap="flat" cmpd="sng" w="9525">
            <a:solidFill>
              <a:srgbClr val="AFD0FA"/>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800"/>
              <a:buFont typeface="Times New Roman"/>
              <a:buNone/>
            </a:pPr>
            <a:r>
              <a:rPr b="0" i="0" lang="en-US" sz="2800" u="none">
                <a:solidFill>
                  <a:srgbClr val="000000"/>
                </a:solidFill>
                <a:latin typeface="Times New Roman"/>
                <a:ea typeface="Times New Roman"/>
                <a:cs typeface="Times New Roman"/>
                <a:sym typeface="Times New Roman"/>
              </a:rPr>
              <a:t> </a:t>
            </a:r>
            <a:r>
              <a:rPr b="1" i="0" lang="en-US" sz="2800" u="none">
                <a:solidFill>
                  <a:srgbClr val="000000"/>
                </a:solidFill>
                <a:latin typeface="Times New Roman"/>
                <a:ea typeface="Times New Roman"/>
                <a:cs typeface="Times New Roman"/>
                <a:sym typeface="Times New Roman"/>
              </a:rPr>
              <a:t>Dân tộc </a:t>
            </a:r>
            <a:r>
              <a:rPr b="0" i="0" lang="en-US" sz="2800" u="none">
                <a:solidFill>
                  <a:srgbClr val="000000"/>
                </a:solidFill>
                <a:latin typeface="Times New Roman"/>
                <a:ea typeface="Times New Roman"/>
                <a:cs typeface="Times New Roman"/>
                <a:sym typeface="Times New Roman"/>
              </a:rPr>
              <a:t>là một cộng đồng người ổn định được hình thành trong lịch sử trên cơ sở một lãnh thổ thống nhất, một ngôn ngữ thống nhất, một nền kinh tế thống nhất, một nền văn hóa và tâm lý, tính cách thống nhất, với một nhà nước và pháp luật thống nhất. </a:t>
            </a:r>
            <a:endParaRPr/>
          </a:p>
          <a:p>
            <a:pPr indent="0" lvl="0" marL="0" marR="0" rtl="0" algn="l">
              <a:lnSpc>
                <a:spcPct val="100000"/>
              </a:lnSpc>
              <a:spcBef>
                <a:spcPts val="0"/>
              </a:spcBef>
              <a:spcAft>
                <a:spcPts val="0"/>
              </a:spcAft>
              <a:buNone/>
            </a:pPr>
            <a:r>
              <a:t/>
            </a:r>
            <a:endParaRPr b="0" i="0" sz="2800" u="none">
              <a:solidFill>
                <a:srgbClr val="000000"/>
              </a:solidFill>
              <a:latin typeface="Times New Roman"/>
              <a:ea typeface="Times New Roman"/>
              <a:cs typeface="Times New Roman"/>
              <a:sym typeface="Times New Roman"/>
            </a:endParaRPr>
          </a:p>
        </p:txBody>
      </p:sp>
      <p:pic>
        <p:nvPicPr>
          <p:cNvPr descr="Káº¿t quáº£ hÃ¬nh áº£nh cho Viá»tNam" id="1022" name="Google Shape;1022;p63"/>
          <p:cNvPicPr preferRelativeResize="0"/>
          <p:nvPr/>
        </p:nvPicPr>
        <p:blipFill rotWithShape="1">
          <a:blip r:embed="rId3">
            <a:alphaModFix/>
          </a:blip>
          <a:srcRect b="0" l="0" r="0" t="0"/>
          <a:stretch/>
        </p:blipFill>
        <p:spPr>
          <a:xfrm>
            <a:off x="533400" y="4495800"/>
            <a:ext cx="3733800" cy="2133600"/>
          </a:xfrm>
          <a:prstGeom prst="rect">
            <a:avLst/>
          </a:prstGeom>
          <a:noFill/>
          <a:ln>
            <a:noFill/>
          </a:ln>
        </p:spPr>
      </p:pic>
      <p:pic>
        <p:nvPicPr>
          <p:cNvPr descr="HÃ¬nh áº£nh cÃ³ liÃªn quan" id="1023" name="Google Shape;1023;p63"/>
          <p:cNvPicPr preferRelativeResize="0"/>
          <p:nvPr/>
        </p:nvPicPr>
        <p:blipFill rotWithShape="1">
          <a:blip r:embed="rId4">
            <a:alphaModFix/>
          </a:blip>
          <a:srcRect b="0" l="0" r="0" t="0"/>
          <a:stretch/>
        </p:blipFill>
        <p:spPr>
          <a:xfrm>
            <a:off x="4648200" y="4400550"/>
            <a:ext cx="3886200" cy="2324100"/>
          </a:xfrm>
          <a:prstGeom prst="rect">
            <a:avLst/>
          </a:prstGeom>
          <a:noFill/>
          <a:ln>
            <a:noFill/>
          </a:ln>
        </p:spPr>
      </p:pic>
      <p:sp>
        <p:nvSpPr>
          <p:cNvPr id="1024" name="Google Shape;1024;p63"/>
          <p:cNvSpPr txBox="1"/>
          <p:nvPr/>
        </p:nvSpPr>
        <p:spPr>
          <a:xfrm>
            <a:off x="457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Verdana"/>
              <a:buNone/>
            </a:pPr>
            <a:r>
              <a:rPr b="0" i="0" lang="en-US" sz="1400" u="none">
                <a:solidFill>
                  <a:schemeClr val="dk1"/>
                </a:solidFill>
                <a:latin typeface="Verdana"/>
                <a:ea typeface="Verdana"/>
                <a:cs typeface="Verdana"/>
                <a:sym typeface="Verdana"/>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1"/>
                                        </p:tgtEl>
                                        <p:attrNameLst>
                                          <p:attrName>style.visibility</p:attrName>
                                        </p:attrNameLst>
                                      </p:cBhvr>
                                      <p:to>
                                        <p:strVal val="visible"/>
                                      </p:to>
                                    </p:set>
                                    <p:animEffect filter="fade" transition="in">
                                      <p:cBhvr>
                                        <p:cTn dur="500"/>
                                        <p:tgtEl>
                                          <p:spTgt spid="1021"/>
                                        </p:tgtEl>
                                      </p:cBhvr>
                                    </p:animEffect>
                                  </p:childTnLst>
                                </p:cTn>
                              </p:par>
                              <p:par>
                                <p:cTn fill="hold" nodeType="withEffect" presetClass="entr" presetID="10" presetSubtype="0">
                                  <p:stCondLst>
                                    <p:cond delay="0"/>
                                  </p:stCondLst>
                                  <p:childTnLst>
                                    <p:set>
                                      <p:cBhvr>
                                        <p:cTn dur="1" fill="hold">
                                          <p:stCondLst>
                                            <p:cond delay="0"/>
                                          </p:stCondLst>
                                        </p:cTn>
                                        <p:tgtEl>
                                          <p:spTgt spid="1022"/>
                                        </p:tgtEl>
                                        <p:attrNameLst>
                                          <p:attrName>style.visibility</p:attrName>
                                        </p:attrNameLst>
                                      </p:cBhvr>
                                      <p:to>
                                        <p:strVal val="visible"/>
                                      </p:to>
                                    </p:set>
                                    <p:animEffect filter="fade" transition="in">
                                      <p:cBhvr>
                                        <p:cTn dur="500"/>
                                        <p:tgtEl>
                                          <p:spTgt spid="1022"/>
                                        </p:tgtEl>
                                      </p:cBhvr>
                                    </p:animEffect>
                                  </p:childTnLst>
                                </p:cTn>
                              </p:par>
                              <p:par>
                                <p:cTn fill="hold" nodeType="withEffect" presetClass="entr" presetID="10" presetSubtype="0">
                                  <p:stCondLst>
                                    <p:cond delay="0"/>
                                  </p:stCondLst>
                                  <p:childTnLst>
                                    <p:set>
                                      <p:cBhvr>
                                        <p:cTn dur="1" fill="hold">
                                          <p:stCondLst>
                                            <p:cond delay="0"/>
                                          </p:stCondLst>
                                        </p:cTn>
                                        <p:tgtEl>
                                          <p:spTgt spid="1023"/>
                                        </p:tgtEl>
                                        <p:attrNameLst>
                                          <p:attrName>style.visibility</p:attrName>
                                        </p:attrNameLst>
                                      </p:cBhvr>
                                      <p:to>
                                        <p:strVal val="visible"/>
                                      </p:to>
                                    </p:set>
                                    <p:animEffect filter="fade" transition="in">
                                      <p:cBhvr>
                                        <p:cTn dur="500"/>
                                        <p:tgtEl>
                                          <p:spTgt spid="10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64"/>
          <p:cNvSpPr/>
          <p:nvPr/>
        </p:nvSpPr>
        <p:spPr>
          <a:xfrm>
            <a:off x="2057400" y="419100"/>
            <a:ext cx="5486400" cy="914400"/>
          </a:xfrm>
          <a:prstGeom prst="ellipse">
            <a:avLst/>
          </a:prstGeom>
          <a:gradFill>
            <a:gsLst>
              <a:gs pos="0">
                <a:srgbClr val="8AD3FF"/>
              </a:gs>
              <a:gs pos="35000">
                <a:srgbClr val="ADDEFF"/>
              </a:gs>
              <a:gs pos="100000">
                <a:srgbClr val="DCF1FF"/>
              </a:gs>
            </a:gsLst>
            <a:lin ang="16200000" scaled="0"/>
          </a:gradFill>
          <a:ln cap="flat" cmpd="sng" w="9525">
            <a:solidFill>
              <a:srgbClr val="56ADFC"/>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Times New Roman"/>
              <a:buNone/>
            </a:pPr>
            <a:r>
              <a:rPr b="1" i="0" lang="en-US" sz="2800" u="none">
                <a:solidFill>
                  <a:srgbClr val="000000"/>
                </a:solidFill>
                <a:latin typeface="Times New Roman"/>
                <a:ea typeface="Times New Roman"/>
                <a:cs typeface="Times New Roman"/>
                <a:sym typeface="Times New Roman"/>
              </a:rPr>
              <a:t>* Đặc trưng của dân tộc</a:t>
            </a:r>
            <a:endParaRPr/>
          </a:p>
        </p:txBody>
      </p:sp>
      <p:sp>
        <p:nvSpPr>
          <p:cNvPr id="1030" name="Google Shape;1030;p64"/>
          <p:cNvSpPr/>
          <p:nvPr/>
        </p:nvSpPr>
        <p:spPr>
          <a:xfrm>
            <a:off x="533400" y="1600200"/>
            <a:ext cx="3581400" cy="1752600"/>
          </a:xfrm>
          <a:prstGeom prst="flowChartDocument">
            <a:avLst/>
          </a:prstGeom>
          <a:solidFill>
            <a:srgbClr val="FEF2EC"/>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152400" lvl="0" marL="0" marR="0" rtl="0" algn="just">
              <a:lnSpc>
                <a:spcPct val="100000"/>
              </a:lnSpc>
              <a:spcBef>
                <a:spcPts val="0"/>
              </a:spcBef>
              <a:spcAft>
                <a:spcPts val="0"/>
              </a:spcAft>
              <a:buClr>
                <a:schemeClr val="dk1"/>
              </a:buClr>
              <a:buSzPts val="2400"/>
              <a:buFont typeface="Noto Sans Symbols"/>
              <a:buChar char="✔"/>
            </a:pPr>
            <a:r>
              <a:rPr b="0" i="0" lang="en-US" sz="2400" u="none">
                <a:solidFill>
                  <a:schemeClr val="dk1"/>
                </a:solidFill>
                <a:latin typeface="Times New Roman"/>
                <a:ea typeface="Times New Roman"/>
                <a:cs typeface="Times New Roman"/>
                <a:sym typeface="Times New Roman"/>
              </a:rPr>
              <a:t>Dân tộc là một cộng đồng người ổn định trên một lãnh thổ thống nhất.</a:t>
            </a:r>
            <a:endParaRPr/>
          </a:p>
        </p:txBody>
      </p:sp>
      <p:sp>
        <p:nvSpPr>
          <p:cNvPr id="1031" name="Google Shape;1031;p64"/>
          <p:cNvSpPr/>
          <p:nvPr/>
        </p:nvSpPr>
        <p:spPr>
          <a:xfrm>
            <a:off x="5051425" y="1600200"/>
            <a:ext cx="3827462" cy="1524000"/>
          </a:xfrm>
          <a:prstGeom prst="flowChartDocument">
            <a:avLst/>
          </a:pr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152400" lvl="0" marL="0" marR="0" rtl="0" algn="just">
              <a:lnSpc>
                <a:spcPct val="100000"/>
              </a:lnSpc>
              <a:spcBef>
                <a:spcPts val="0"/>
              </a:spcBef>
              <a:spcAft>
                <a:spcPts val="0"/>
              </a:spcAft>
              <a:buClr>
                <a:schemeClr val="dk1"/>
              </a:buClr>
              <a:buSzPts val="2400"/>
              <a:buFont typeface="Noto Sans Symbols"/>
              <a:buChar char="✔"/>
            </a:pPr>
            <a:r>
              <a:rPr b="0" i="0" lang="en-US" sz="2400" u="none">
                <a:solidFill>
                  <a:schemeClr val="dk1"/>
                </a:solidFill>
                <a:latin typeface="Times New Roman"/>
                <a:ea typeface="Times New Roman"/>
                <a:cs typeface="Times New Roman"/>
                <a:sym typeface="Times New Roman"/>
              </a:rPr>
              <a:t>Dân tộc là một cộng đồng thống nhất về ngôn ngữ.</a:t>
            </a:r>
            <a:endParaRPr/>
          </a:p>
        </p:txBody>
      </p:sp>
      <p:sp>
        <p:nvSpPr>
          <p:cNvPr id="1032" name="Google Shape;1032;p64"/>
          <p:cNvSpPr/>
          <p:nvPr/>
        </p:nvSpPr>
        <p:spPr>
          <a:xfrm>
            <a:off x="533400" y="3505200"/>
            <a:ext cx="3581400" cy="1600200"/>
          </a:xfrm>
          <a:prstGeom prst="flowChartDocument">
            <a:avLst/>
          </a:prstGeom>
          <a:solidFill>
            <a:srgbClr val="8ABDFD"/>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152400" lvl="0" marL="0" marR="0" rtl="0" algn="just">
              <a:lnSpc>
                <a:spcPct val="100000"/>
              </a:lnSpc>
              <a:spcBef>
                <a:spcPts val="0"/>
              </a:spcBef>
              <a:spcAft>
                <a:spcPts val="0"/>
              </a:spcAft>
              <a:buClr>
                <a:schemeClr val="dk1"/>
              </a:buClr>
              <a:buSzPts val="2400"/>
              <a:buFont typeface="Noto Sans Symbols"/>
              <a:buChar char="✔"/>
            </a:pPr>
            <a:r>
              <a:rPr b="0" i="0" lang="en-US" sz="2400" u="none">
                <a:solidFill>
                  <a:schemeClr val="dk1"/>
                </a:solidFill>
                <a:latin typeface="Times New Roman"/>
                <a:ea typeface="Times New Roman"/>
                <a:cs typeface="Times New Roman"/>
                <a:sym typeface="Times New Roman"/>
              </a:rPr>
              <a:t>Dân tộc là một cộng đồng thống nhất về kinh tế.</a:t>
            </a:r>
            <a:endParaRPr/>
          </a:p>
        </p:txBody>
      </p:sp>
      <p:sp>
        <p:nvSpPr>
          <p:cNvPr id="1033" name="Google Shape;1033;p64"/>
          <p:cNvSpPr/>
          <p:nvPr/>
        </p:nvSpPr>
        <p:spPr>
          <a:xfrm>
            <a:off x="5051425" y="3390900"/>
            <a:ext cx="3827462" cy="1600200"/>
          </a:xfrm>
          <a:prstGeom prst="flowChartDocument">
            <a:avLst/>
          </a:prstGeom>
          <a:solidFill>
            <a:srgbClr val="B3B3B3"/>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152400" lvl="0" marL="0" marR="0" rtl="0" algn="just">
              <a:lnSpc>
                <a:spcPct val="100000"/>
              </a:lnSpc>
              <a:spcBef>
                <a:spcPts val="0"/>
              </a:spcBef>
              <a:spcAft>
                <a:spcPts val="0"/>
              </a:spcAft>
              <a:buClr>
                <a:schemeClr val="dk1"/>
              </a:buClr>
              <a:buSzPts val="2400"/>
              <a:buFont typeface="Noto Sans Symbols"/>
              <a:buChar char="✔"/>
            </a:pPr>
            <a:r>
              <a:rPr b="0" i="0" lang="en-US" sz="2400" u="none">
                <a:solidFill>
                  <a:schemeClr val="dk1"/>
                </a:solidFill>
                <a:latin typeface="Times New Roman"/>
                <a:ea typeface="Times New Roman"/>
                <a:cs typeface="Times New Roman"/>
                <a:sym typeface="Times New Roman"/>
              </a:rPr>
              <a:t>Dân tộc là một cộng đồng bền vững về văn hoá và tâm lý, tính cách.</a:t>
            </a:r>
            <a:endParaRPr/>
          </a:p>
        </p:txBody>
      </p:sp>
      <p:sp>
        <p:nvSpPr>
          <p:cNvPr id="1034" name="Google Shape;1034;p64"/>
          <p:cNvSpPr/>
          <p:nvPr/>
        </p:nvSpPr>
        <p:spPr>
          <a:xfrm>
            <a:off x="2714625" y="5256212"/>
            <a:ext cx="3867150" cy="1447800"/>
          </a:xfrm>
          <a:prstGeom prst="flowChartDocument">
            <a:avLst/>
          </a:prstGeom>
          <a:solidFill>
            <a:srgbClr val="990033"/>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152400" lvl="0" marL="0" marR="0" rtl="0" algn="l">
              <a:lnSpc>
                <a:spcPct val="100000"/>
              </a:lnSpc>
              <a:spcBef>
                <a:spcPts val="0"/>
              </a:spcBef>
              <a:spcAft>
                <a:spcPts val="0"/>
              </a:spcAft>
              <a:buClr>
                <a:srgbClr val="FEE9DE"/>
              </a:buClr>
              <a:buSzPts val="2400"/>
              <a:buFont typeface="Noto Sans Symbols"/>
              <a:buChar char="✔"/>
            </a:pPr>
            <a:r>
              <a:rPr b="0" i="0" lang="en-US" sz="2400" u="none">
                <a:solidFill>
                  <a:srgbClr val="FEE9DE"/>
                </a:solidFill>
                <a:latin typeface="Times New Roman"/>
                <a:ea typeface="Times New Roman"/>
                <a:cs typeface="Times New Roman"/>
                <a:sym typeface="Times New Roman"/>
              </a:rPr>
              <a:t>Dân tộc là một cộng đồng người có một nhà nước và pháp luật thống nhất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0"/>
                                        </p:tgtEl>
                                        <p:attrNameLst>
                                          <p:attrName>style.visibility</p:attrName>
                                        </p:attrNameLst>
                                      </p:cBhvr>
                                      <p:to>
                                        <p:strVal val="visible"/>
                                      </p:to>
                                    </p:set>
                                    <p:animEffect filter="fade" transition="in">
                                      <p:cBhvr>
                                        <p:cTn dur="500"/>
                                        <p:tgtEl>
                                          <p:spTgt spid="10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1"/>
                                        </p:tgtEl>
                                        <p:attrNameLst>
                                          <p:attrName>style.visibility</p:attrName>
                                        </p:attrNameLst>
                                      </p:cBhvr>
                                      <p:to>
                                        <p:strVal val="visible"/>
                                      </p:to>
                                    </p:set>
                                    <p:animEffect filter="fade" transition="in">
                                      <p:cBhvr>
                                        <p:cTn dur="2000"/>
                                        <p:tgtEl>
                                          <p:spTgt spid="10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500"/>
                                        <p:tgtEl>
                                          <p:spTgt spid="10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33"/>
                                        </p:tgtEl>
                                        <p:attrNameLst>
                                          <p:attrName>style.visibility</p:attrName>
                                        </p:attrNameLst>
                                      </p:cBhvr>
                                      <p:to>
                                        <p:strVal val="visible"/>
                                      </p:to>
                                    </p:set>
                                    <p:anim calcmode="lin" valueType="num">
                                      <p:cBhvr additive="base">
                                        <p:cTn dur="500"/>
                                        <p:tgtEl>
                                          <p:spTgt spid="1033"/>
                                        </p:tgtEl>
                                        <p:attrNameLst>
                                          <p:attrName>ppt_w</p:attrName>
                                        </p:attrNameLst>
                                      </p:cBhvr>
                                      <p:tavLst>
                                        <p:tav fmla="" tm="0">
                                          <p:val>
                                            <p:strVal val="0"/>
                                          </p:val>
                                        </p:tav>
                                        <p:tav fmla="" tm="100000">
                                          <p:val>
                                            <p:strVal val="#ppt_w"/>
                                          </p:val>
                                        </p:tav>
                                      </p:tavLst>
                                    </p:anim>
                                    <p:anim calcmode="lin" valueType="num">
                                      <p:cBhvr additive="base">
                                        <p:cTn dur="500"/>
                                        <p:tgtEl>
                                          <p:spTgt spid="103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4"/>
                                        </p:tgtEl>
                                        <p:attrNameLst>
                                          <p:attrName>style.visibility</p:attrName>
                                        </p:attrNameLst>
                                      </p:cBhvr>
                                      <p:to>
                                        <p:strVal val="visible"/>
                                      </p:to>
                                    </p:set>
                                    <p:animEffect filter="fade" transition="in">
                                      <p:cBhvr>
                                        <p:cTn dur="2000"/>
                                        <p:tgtEl>
                                          <p:spTgt spid="10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pic>
        <p:nvPicPr>
          <p:cNvPr id="1039" name="Google Shape;1039;p65"/>
          <p:cNvPicPr preferRelativeResize="0"/>
          <p:nvPr/>
        </p:nvPicPr>
        <p:blipFill rotWithShape="1">
          <a:blip r:embed="rId3">
            <a:alphaModFix/>
          </a:blip>
          <a:srcRect b="0" l="0" r="0" t="0"/>
          <a:stretch/>
        </p:blipFill>
        <p:spPr>
          <a:xfrm>
            <a:off x="96837" y="1146175"/>
            <a:ext cx="8882062" cy="5486400"/>
          </a:xfrm>
          <a:prstGeom prst="rect">
            <a:avLst/>
          </a:prstGeom>
          <a:noFill/>
          <a:ln>
            <a:noFill/>
          </a:ln>
        </p:spPr>
      </p:pic>
      <p:sp>
        <p:nvSpPr>
          <p:cNvPr id="1040" name="Google Shape;1040;p65"/>
          <p:cNvSpPr txBox="1"/>
          <p:nvPr>
            <p:ph type="title"/>
          </p:nvPr>
        </p:nvSpPr>
        <p:spPr>
          <a:xfrm>
            <a:off x="152400" y="152400"/>
            <a:ext cx="8763000" cy="685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Times New Roman"/>
              <a:buNone/>
            </a:pPr>
            <a:r>
              <a:rPr b="1" i="1" lang="en-US" sz="3200" u="none">
                <a:solidFill>
                  <a:schemeClr val="dk2"/>
                </a:solidFill>
                <a:latin typeface="Times New Roman"/>
                <a:ea typeface="Times New Roman"/>
                <a:cs typeface="Times New Roman"/>
                <a:sym typeface="Times New Roman"/>
              </a:rPr>
              <a:t>* Quá trình hình thành các dân tộc ở châu Âu và đặc thù sự hình thành dân tộc ở châu Á</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9"/>
                                        </p:tgtEl>
                                        <p:attrNameLst>
                                          <p:attrName>style.visibility</p:attrName>
                                        </p:attrNameLst>
                                      </p:cBhvr>
                                      <p:to>
                                        <p:strVal val="visible"/>
                                      </p:to>
                                    </p:set>
                                    <p:animEffect filter="fade" transition="in">
                                      <p:cBhvr>
                                        <p:cTn dur="1000"/>
                                        <p:tgtEl>
                                          <p:spTgt spid="10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66"/>
          <p:cNvSpPr txBox="1"/>
          <p:nvPr>
            <p:ph type="title"/>
          </p:nvPr>
        </p:nvSpPr>
        <p:spPr>
          <a:xfrm>
            <a:off x="114300" y="228600"/>
            <a:ext cx="8991600" cy="609600"/>
          </a:xfrm>
          <a:prstGeom prst="rect">
            <a:avLst/>
          </a:prstGeom>
          <a:noFill/>
          <a:ln>
            <a:noFill/>
          </a:ln>
        </p:spPr>
        <p:txBody>
          <a:bodyPr anchorCtr="0" anchor="ctr" bIns="45700" lIns="91425" spcFirstLastPara="1" rIns="91425" wrap="square" tIns="45700">
            <a:noAutofit/>
          </a:bodyPr>
          <a:lstStyle/>
          <a:p>
            <a:pPr indent="0" lvl="0" marL="0" rtl="0" algn="just">
              <a:lnSpc>
                <a:spcPct val="100000"/>
              </a:lnSpc>
              <a:spcBef>
                <a:spcPts val="0"/>
              </a:spcBef>
              <a:spcAft>
                <a:spcPts val="0"/>
              </a:spcAft>
              <a:buClr>
                <a:schemeClr val="dk2"/>
              </a:buClr>
              <a:buSzPts val="3600"/>
              <a:buFont typeface="Times New Roman"/>
              <a:buNone/>
            </a:pPr>
            <a:r>
              <a:rPr b="1" i="0" lang="en-US" sz="3600" u="none">
                <a:solidFill>
                  <a:schemeClr val="dk2"/>
                </a:solidFill>
                <a:latin typeface="Times New Roman"/>
                <a:ea typeface="Times New Roman"/>
                <a:cs typeface="Times New Roman"/>
                <a:sym typeface="Times New Roman"/>
              </a:rPr>
              <a:t>3. Mối quan hệ giai cấp - dân tộc - nhân loại</a:t>
            </a:r>
            <a:br>
              <a:rPr b="1" i="0" lang="en-US" sz="3600" u="none">
                <a:solidFill>
                  <a:schemeClr val="dk2"/>
                </a:solidFill>
                <a:latin typeface="Times New Roman"/>
                <a:ea typeface="Times New Roman"/>
                <a:cs typeface="Times New Roman"/>
                <a:sym typeface="Times New Roman"/>
              </a:rPr>
            </a:br>
            <a:r>
              <a:rPr b="1" i="0" lang="en-US" sz="3600" u="none">
                <a:solidFill>
                  <a:schemeClr val="dk2"/>
                </a:solidFill>
                <a:latin typeface="Times New Roman"/>
                <a:ea typeface="Times New Roman"/>
                <a:cs typeface="Times New Roman"/>
                <a:sym typeface="Times New Roman"/>
              </a:rPr>
              <a:t>(TNC)</a:t>
            </a:r>
            <a:endParaRPr/>
          </a:p>
        </p:txBody>
      </p:sp>
      <p:pic>
        <p:nvPicPr>
          <p:cNvPr id="1046" name="Google Shape;1046;p66"/>
          <p:cNvPicPr preferRelativeResize="0"/>
          <p:nvPr/>
        </p:nvPicPr>
        <p:blipFill rotWithShape="1">
          <a:blip r:embed="rId3">
            <a:alphaModFix/>
          </a:blip>
          <a:srcRect b="0" l="0" r="0" t="0"/>
          <a:stretch/>
        </p:blipFill>
        <p:spPr>
          <a:xfrm>
            <a:off x="706437" y="1493837"/>
            <a:ext cx="7907337" cy="3784600"/>
          </a:xfrm>
          <a:prstGeom prst="rect">
            <a:avLst/>
          </a:prstGeom>
          <a:noFill/>
          <a:ln>
            <a:noFill/>
          </a:ln>
        </p:spPr>
      </p:pic>
      <p:sp>
        <p:nvSpPr>
          <p:cNvPr id="1047" name="Google Shape;1047;p66"/>
          <p:cNvSpPr txBox="1"/>
          <p:nvPr/>
        </p:nvSpPr>
        <p:spPr>
          <a:xfrm>
            <a:off x="457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Verdana"/>
              <a:buNone/>
            </a:pPr>
            <a:r>
              <a:rPr b="0" i="0" lang="en-US" sz="1400" u="none">
                <a:solidFill>
                  <a:schemeClr val="dk1"/>
                </a:solidFill>
                <a:latin typeface="Verdana"/>
                <a:ea typeface="Verdana"/>
                <a:cs typeface="Verdana"/>
                <a:sym typeface="Verdana"/>
              </a:rPr>
              <a: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67"/>
          <p:cNvSpPr txBox="1"/>
          <p:nvPr>
            <p:ph type="title"/>
          </p:nvPr>
        </p:nvSpPr>
        <p:spPr>
          <a:xfrm>
            <a:off x="304800" y="61912"/>
            <a:ext cx="8229600" cy="92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Times New Roman"/>
              <a:buNone/>
            </a:pPr>
            <a:br>
              <a:rPr b="1" i="1" lang="en-US" sz="3600" u="none">
                <a:solidFill>
                  <a:schemeClr val="dk2"/>
                </a:solidFill>
                <a:latin typeface="Times New Roman"/>
                <a:ea typeface="Times New Roman"/>
                <a:cs typeface="Times New Roman"/>
                <a:sym typeface="Times New Roman"/>
              </a:rPr>
            </a:br>
            <a:br>
              <a:rPr b="1" i="1" lang="en-US" sz="3600" u="none">
                <a:solidFill>
                  <a:schemeClr val="dk2"/>
                </a:solidFill>
                <a:latin typeface="Times New Roman"/>
                <a:ea typeface="Times New Roman"/>
                <a:cs typeface="Times New Roman"/>
                <a:sym typeface="Times New Roman"/>
              </a:rPr>
            </a:br>
            <a:r>
              <a:rPr b="1" i="1" lang="en-US" sz="3600" u="none">
                <a:solidFill>
                  <a:schemeClr val="dk2"/>
                </a:solidFill>
                <a:latin typeface="Times New Roman"/>
                <a:ea typeface="Times New Roman"/>
                <a:cs typeface="Times New Roman"/>
                <a:sym typeface="Times New Roman"/>
              </a:rPr>
              <a:t>a. Quan hệ giai cấp - dân tộc</a:t>
            </a:r>
            <a:br>
              <a:rPr b="1" i="0" lang="en-US" sz="3600" u="none">
                <a:solidFill>
                  <a:schemeClr val="dk2"/>
                </a:solidFill>
                <a:latin typeface="Times New Roman"/>
                <a:ea typeface="Times New Roman"/>
                <a:cs typeface="Times New Roman"/>
                <a:sym typeface="Times New Roman"/>
              </a:rPr>
            </a:br>
            <a:br>
              <a:rPr b="1" i="1" lang="en-US" sz="3600" u="none">
                <a:solidFill>
                  <a:schemeClr val="dk2"/>
                </a:solidFill>
                <a:latin typeface="Times New Roman"/>
                <a:ea typeface="Times New Roman"/>
                <a:cs typeface="Times New Roman"/>
                <a:sym typeface="Times New Roman"/>
              </a:rPr>
            </a:br>
            <a:endParaRPr/>
          </a:p>
        </p:txBody>
      </p:sp>
      <p:sp>
        <p:nvSpPr>
          <p:cNvPr id="1053" name="Google Shape;1053;p67"/>
          <p:cNvSpPr/>
          <p:nvPr/>
        </p:nvSpPr>
        <p:spPr>
          <a:xfrm>
            <a:off x="804862" y="987425"/>
            <a:ext cx="7805737" cy="928687"/>
          </a:xfrm>
          <a:prstGeom prst="roundRect">
            <a:avLst>
              <a:gd fmla="val 16667" name="adj"/>
            </a:avLst>
          </a:prstGeom>
          <a:solidFill>
            <a:srgbClr val="F5C3C3"/>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Giai cấp quyết định khuynh hướng phát triển và tính chất của dân tộc</a:t>
            </a:r>
            <a:endParaRPr/>
          </a:p>
        </p:txBody>
      </p:sp>
      <p:sp>
        <p:nvSpPr>
          <p:cNvPr id="1054" name="Google Shape;1054;p67"/>
          <p:cNvSpPr/>
          <p:nvPr/>
        </p:nvSpPr>
        <p:spPr>
          <a:xfrm>
            <a:off x="785812" y="2055812"/>
            <a:ext cx="7813675" cy="1641475"/>
          </a:xfrm>
          <a:prstGeom prst="roundRect">
            <a:avLst>
              <a:gd fmla="val 16667" name="adj"/>
            </a:avLst>
          </a:pr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Theo Chủ tịch Hồ chí Minh, ở các nước thuộc địa vấn đề dân tộc phải gắn với vấn đề giai cấp mới được giải quyết một cách triệt để dưới sự lãnh đạo của GCCN và thực hiện thắng lợi các mục tiêu của cuộc cách mạng xã hội chủ nghĩa.  </a:t>
            </a:r>
            <a:endParaRPr/>
          </a:p>
        </p:txBody>
      </p:sp>
      <p:sp>
        <p:nvSpPr>
          <p:cNvPr id="1055" name="Google Shape;1055;p67"/>
          <p:cNvSpPr/>
          <p:nvPr/>
        </p:nvSpPr>
        <p:spPr>
          <a:xfrm>
            <a:off x="808037" y="3886200"/>
            <a:ext cx="7802562" cy="774700"/>
          </a:xfrm>
          <a:prstGeom prst="roundRect">
            <a:avLst>
              <a:gd fmla="val 16667" name="adj"/>
            </a:avLst>
          </a:prstGeom>
          <a:gradFill>
            <a:gsLst>
              <a:gs pos="0">
                <a:srgbClr val="8AD3FF"/>
              </a:gs>
              <a:gs pos="35000">
                <a:srgbClr val="ADDEFF"/>
              </a:gs>
              <a:gs pos="100000">
                <a:srgbClr val="DCF1FF"/>
              </a:gs>
            </a:gsLst>
            <a:lin ang="16200000" scaled="0"/>
          </a:gradFill>
          <a:ln cap="flat" cmpd="sng" w="9525">
            <a:solidFill>
              <a:srgbClr val="56ADFC"/>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Vấn đề dân tộc có ảnh hưởng quan trọng đến vấn đề giai cấp</a:t>
            </a:r>
            <a:endParaRPr/>
          </a:p>
        </p:txBody>
      </p:sp>
      <p:sp>
        <p:nvSpPr>
          <p:cNvPr id="1056" name="Google Shape;1056;p67"/>
          <p:cNvSpPr/>
          <p:nvPr/>
        </p:nvSpPr>
        <p:spPr>
          <a:xfrm>
            <a:off x="838200" y="4800600"/>
            <a:ext cx="7772400" cy="1117600"/>
          </a:xfrm>
          <a:prstGeom prst="roundRect">
            <a:avLst>
              <a:gd fmla="val 16667" name="adj"/>
            </a:avLst>
          </a:prstGeom>
          <a:gradFill>
            <a:gsLst>
              <a:gs pos="0">
                <a:srgbClr val="FF9494"/>
              </a:gs>
              <a:gs pos="35000">
                <a:srgbClr val="FFB4B4"/>
              </a:gs>
              <a:gs pos="100000">
                <a:srgbClr val="FFDFDF"/>
              </a:gs>
            </a:gsLst>
            <a:lin ang="16200000" scaled="0"/>
          </a:gradFill>
          <a:ln cap="flat" cmpd="sng" w="9525">
            <a:solidFill>
              <a:srgbClr val="FD6F6F"/>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Đấu tranh giải phóng dân tộc là điều kiện, tiền đề cho đấu tranh giải phóng giai cấp</a:t>
            </a:r>
            <a:endParaRPr/>
          </a:p>
        </p:txBody>
      </p:sp>
      <p:sp>
        <p:nvSpPr>
          <p:cNvPr id="1057" name="Google Shape;1057;p67"/>
          <p:cNvSpPr/>
          <p:nvPr/>
        </p:nvSpPr>
        <p:spPr>
          <a:xfrm>
            <a:off x="1219200" y="6057900"/>
            <a:ext cx="6705600" cy="685800"/>
          </a:xfrm>
          <a:prstGeom prst="ellipse">
            <a:avLst/>
          </a:prstGeom>
          <a:solidFill>
            <a:srgbClr val="FFC00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Times New Roman"/>
              <a:buNone/>
            </a:pPr>
            <a:r>
              <a:rPr b="1" i="1" lang="en-US" sz="2800" u="none">
                <a:solidFill>
                  <a:srgbClr val="000000"/>
                </a:solidFill>
                <a:latin typeface="Times New Roman"/>
                <a:ea typeface="Times New Roman"/>
                <a:cs typeface="Times New Roman"/>
                <a:sym typeface="Times New Roman"/>
              </a:rPr>
              <a:t>Vận dụng ở Việt Nam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3"/>
                                        </p:tgtEl>
                                        <p:attrNameLst>
                                          <p:attrName>style.visibility</p:attrName>
                                        </p:attrNameLst>
                                      </p:cBhvr>
                                      <p:to>
                                        <p:strVal val="visible"/>
                                      </p:to>
                                    </p:set>
                                    <p:animEffect filter="fade" transition="in">
                                      <p:cBhvr>
                                        <p:cTn dur="500"/>
                                        <p:tgtEl>
                                          <p:spTgt spid="10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4"/>
                                        </p:tgtEl>
                                        <p:attrNameLst>
                                          <p:attrName>style.visibility</p:attrName>
                                        </p:attrNameLst>
                                      </p:cBhvr>
                                      <p:to>
                                        <p:strVal val="visible"/>
                                      </p:to>
                                    </p:set>
                                    <p:animEffect filter="fade" transition="in">
                                      <p:cBhvr>
                                        <p:cTn dur="500"/>
                                        <p:tgtEl>
                                          <p:spTgt spid="10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5"/>
                                        </p:tgtEl>
                                        <p:attrNameLst>
                                          <p:attrName>style.visibility</p:attrName>
                                        </p:attrNameLst>
                                      </p:cBhvr>
                                      <p:to>
                                        <p:strVal val="visible"/>
                                      </p:to>
                                    </p:set>
                                    <p:animEffect filter="fade" transition="in">
                                      <p:cBhvr>
                                        <p:cTn dur="500"/>
                                        <p:tgtEl>
                                          <p:spTgt spid="10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6"/>
                                        </p:tgtEl>
                                        <p:attrNameLst>
                                          <p:attrName>style.visibility</p:attrName>
                                        </p:attrNameLst>
                                      </p:cBhvr>
                                      <p:to>
                                        <p:strVal val="visible"/>
                                      </p:to>
                                    </p:set>
                                    <p:animEffect filter="fade" transition="in">
                                      <p:cBhvr>
                                        <p:cTn dur="1000"/>
                                        <p:tgtEl>
                                          <p:spTgt spid="10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7"/>
                                        </p:tgtEl>
                                        <p:attrNameLst>
                                          <p:attrName>style.visibility</p:attrName>
                                        </p:attrNameLst>
                                      </p:cBhvr>
                                      <p:to>
                                        <p:strVal val="visible"/>
                                      </p:to>
                                    </p:set>
                                    <p:animEffect filter="fade" transition="in">
                                      <p:cBhvr>
                                        <p:cTn dur="2000"/>
                                        <p:tgtEl>
                                          <p:spTgt spid="10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68"/>
          <p:cNvSpPr/>
          <p:nvPr/>
        </p:nvSpPr>
        <p:spPr>
          <a:xfrm>
            <a:off x="152400" y="762000"/>
            <a:ext cx="2438400" cy="4648200"/>
          </a:xfrm>
          <a:custGeom>
            <a:rect b="b" l="l" r="r" t="t"/>
            <a:pathLst>
              <a:path extrusionOk="0" h="4648200" w="2438400">
                <a:moveTo>
                  <a:pt x="0" y="0"/>
                </a:moveTo>
                <a:lnTo>
                  <a:pt x="2031992" y="0"/>
                </a:lnTo>
                <a:lnTo>
                  <a:pt x="2438400" y="406408"/>
                </a:lnTo>
                <a:lnTo>
                  <a:pt x="2438400" y="4648200"/>
                </a:lnTo>
                <a:lnTo>
                  <a:pt x="2438400" y="4648200"/>
                </a:lnTo>
                <a:lnTo>
                  <a:pt x="406408" y="4648200"/>
                </a:lnTo>
                <a:lnTo>
                  <a:pt x="0" y="4241792"/>
                </a:lnTo>
                <a:lnTo>
                  <a:pt x="0" y="0"/>
                </a:lnTo>
                <a:close/>
              </a:path>
            </a:pathLst>
          </a:custGeom>
          <a:solidFill>
            <a:srgbClr val="FEC6DA"/>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Nhân loại là toàn thể cộng đồng người sống trên trái đất từ hàng triệu năm nay không phân biệt về tôn giáo, đảng phái, chủng tộc hay giai cấp, dân tộc</a:t>
            </a:r>
            <a:endParaRPr/>
          </a:p>
        </p:txBody>
      </p:sp>
      <p:sp>
        <p:nvSpPr>
          <p:cNvPr id="1063" name="Google Shape;1063;p68"/>
          <p:cNvSpPr/>
          <p:nvPr/>
        </p:nvSpPr>
        <p:spPr>
          <a:xfrm>
            <a:off x="2784475" y="1524000"/>
            <a:ext cx="2355850" cy="4267200"/>
          </a:xfrm>
          <a:custGeom>
            <a:rect b="b" l="l" r="r" t="t"/>
            <a:pathLst>
              <a:path extrusionOk="0" h="4267200" w="2355850">
                <a:moveTo>
                  <a:pt x="0" y="0"/>
                </a:moveTo>
                <a:lnTo>
                  <a:pt x="1963200" y="0"/>
                </a:lnTo>
                <a:lnTo>
                  <a:pt x="2355850" y="392650"/>
                </a:lnTo>
                <a:lnTo>
                  <a:pt x="2355850" y="4267200"/>
                </a:lnTo>
                <a:lnTo>
                  <a:pt x="2355850" y="4267200"/>
                </a:lnTo>
                <a:lnTo>
                  <a:pt x="392650" y="4267200"/>
                </a:lnTo>
                <a:lnTo>
                  <a:pt x="0" y="3874550"/>
                </a:lnTo>
                <a:lnTo>
                  <a:pt x="0" y="0"/>
                </a:lnTo>
                <a:close/>
              </a:path>
            </a:pathLst>
          </a:custGeom>
          <a:solidFill>
            <a:srgbClr val="DEEFFF"/>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Nhân loại là phạm trù phản ánh những đặc điểm, dấu hiệu chung nhất của con người: </a:t>
            </a:r>
            <a:r>
              <a:rPr b="1" i="0" lang="en-US" sz="2400" u="none">
                <a:solidFill>
                  <a:schemeClr val="dk1"/>
                </a:solidFill>
                <a:latin typeface="Times New Roman"/>
                <a:ea typeface="Times New Roman"/>
                <a:cs typeface="Times New Roman"/>
                <a:sym typeface="Times New Roman"/>
              </a:rPr>
              <a:t>Bản chất tính người </a:t>
            </a:r>
            <a:r>
              <a:rPr b="0" i="0" lang="en-US" sz="2400" u="none">
                <a:solidFill>
                  <a:schemeClr val="dk1"/>
                </a:solidFill>
                <a:latin typeface="Times New Roman"/>
                <a:ea typeface="Times New Roman"/>
                <a:cs typeface="Times New Roman"/>
                <a:sym typeface="Times New Roman"/>
              </a:rPr>
              <a:t>trong mỗi người</a:t>
            </a:r>
            <a:endParaRPr/>
          </a:p>
        </p:txBody>
      </p:sp>
      <p:sp>
        <p:nvSpPr>
          <p:cNvPr id="1064" name="Google Shape;1064;p68"/>
          <p:cNvSpPr/>
          <p:nvPr/>
        </p:nvSpPr>
        <p:spPr>
          <a:xfrm>
            <a:off x="5334000" y="2133600"/>
            <a:ext cx="3657600" cy="4572000"/>
          </a:xfrm>
          <a:custGeom>
            <a:rect b="b" l="l" r="r" t="t"/>
            <a:pathLst>
              <a:path extrusionOk="0" h="4572000" w="3657600">
                <a:moveTo>
                  <a:pt x="0" y="0"/>
                </a:moveTo>
                <a:lnTo>
                  <a:pt x="3047988" y="0"/>
                </a:lnTo>
                <a:lnTo>
                  <a:pt x="3657600" y="609612"/>
                </a:lnTo>
                <a:lnTo>
                  <a:pt x="3657600" y="4572000"/>
                </a:lnTo>
                <a:lnTo>
                  <a:pt x="3657600" y="4572000"/>
                </a:lnTo>
                <a:lnTo>
                  <a:pt x="609612" y="4572000"/>
                </a:lnTo>
                <a:lnTo>
                  <a:pt x="0" y="3962388"/>
                </a:lnTo>
                <a:lnTo>
                  <a:pt x="0" y="0"/>
                </a:lnTo>
                <a:close/>
              </a:path>
            </a:pathLst>
          </a:custGeom>
          <a:solidFill>
            <a:srgbClr val="8ABDFD"/>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Giai cấp, dân tộc và nhân loại là ba cấp độ tổ chức xã hội của loài người. Trong đó, giai cấp là cơ sở, nền tảng để hình thành nên những đặc trưng về mặt lợi ích chính trị, kinh tế, về bản sắc văn hóa và về xu hướng vận động của dân tộc, của nhân loại.</a:t>
            </a:r>
            <a:endParaRPr/>
          </a:p>
        </p:txBody>
      </p:sp>
      <p:sp>
        <p:nvSpPr>
          <p:cNvPr id="1065" name="Google Shape;1065;p68"/>
          <p:cNvSpPr/>
          <p:nvPr/>
        </p:nvSpPr>
        <p:spPr>
          <a:xfrm>
            <a:off x="2798762" y="304800"/>
            <a:ext cx="3505200" cy="914400"/>
          </a:xfrm>
          <a:prstGeom prst="ellipse">
            <a:avLst/>
          </a:prstGeom>
          <a:solidFill>
            <a:srgbClr val="E75407"/>
          </a:solidFill>
          <a:ln cap="flat" cmpd="sng" w="9525">
            <a:solidFill>
              <a:srgbClr val="56ADFC"/>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SzPts val="3600"/>
              <a:buFont typeface="Times New Roman"/>
              <a:buNone/>
            </a:pPr>
            <a:r>
              <a:rPr b="1" i="0" lang="en-US" sz="3600" u="none">
                <a:solidFill>
                  <a:srgbClr val="000066"/>
                </a:solidFill>
                <a:latin typeface="Times New Roman"/>
                <a:ea typeface="Times New Roman"/>
                <a:cs typeface="Times New Roman"/>
                <a:sym typeface="Times New Roman"/>
              </a:rPr>
              <a:t>Nhân loại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2"/>
                                        </p:tgtEl>
                                        <p:attrNameLst>
                                          <p:attrName>style.visibility</p:attrName>
                                        </p:attrNameLst>
                                      </p:cBhvr>
                                      <p:to>
                                        <p:strVal val="visible"/>
                                      </p:to>
                                    </p:set>
                                    <p:animEffect filter="fade" transition="in">
                                      <p:cBhvr>
                                        <p:cTn dur="500"/>
                                        <p:tgtEl>
                                          <p:spTgt spid="10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3"/>
                                        </p:tgtEl>
                                        <p:attrNameLst>
                                          <p:attrName>style.visibility</p:attrName>
                                        </p:attrNameLst>
                                      </p:cBhvr>
                                      <p:to>
                                        <p:strVal val="visible"/>
                                      </p:to>
                                    </p:set>
                                    <p:animEffect filter="fade" transition="in">
                                      <p:cBhvr>
                                        <p:cTn dur="2000"/>
                                        <p:tgtEl>
                                          <p:spTgt spid="10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gtEl>
                                        <p:attrNameLst>
                                          <p:attrName>style.visibility</p:attrName>
                                        </p:attrNameLst>
                                      </p:cBhvr>
                                      <p:to>
                                        <p:strVal val="visible"/>
                                      </p:to>
                                    </p:set>
                                    <p:animEffect filter="fade" transition="in">
                                      <p:cBhvr>
                                        <p:cTn dur="1000"/>
                                        <p:tgtEl>
                                          <p:spTgt spid="10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69"/>
          <p:cNvSpPr txBox="1"/>
          <p:nvPr>
            <p:ph type="title"/>
          </p:nvPr>
        </p:nvSpPr>
        <p:spPr>
          <a:xfrm>
            <a:off x="0" y="152400"/>
            <a:ext cx="8991600" cy="609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Times New Roman"/>
              <a:buNone/>
            </a:pPr>
            <a:br>
              <a:rPr b="1" i="1" lang="en-US" sz="3600" u="none">
                <a:solidFill>
                  <a:schemeClr val="dk2"/>
                </a:solidFill>
                <a:latin typeface="Times New Roman"/>
                <a:ea typeface="Times New Roman"/>
                <a:cs typeface="Times New Roman"/>
                <a:sym typeface="Times New Roman"/>
              </a:rPr>
            </a:br>
            <a:br>
              <a:rPr b="1" i="1" lang="en-US" sz="3600" u="none">
                <a:solidFill>
                  <a:schemeClr val="dk2"/>
                </a:solidFill>
                <a:latin typeface="Times New Roman"/>
                <a:ea typeface="Times New Roman"/>
                <a:cs typeface="Times New Roman"/>
                <a:sym typeface="Times New Roman"/>
              </a:rPr>
            </a:br>
            <a:br>
              <a:rPr b="1" i="1" lang="en-US" sz="3600" u="none">
                <a:solidFill>
                  <a:schemeClr val="dk2"/>
                </a:solidFill>
                <a:latin typeface="Times New Roman"/>
                <a:ea typeface="Times New Roman"/>
                <a:cs typeface="Times New Roman"/>
                <a:sym typeface="Times New Roman"/>
              </a:rPr>
            </a:br>
            <a:r>
              <a:rPr b="1" i="1" lang="en-US" sz="3600" u="none">
                <a:solidFill>
                  <a:schemeClr val="dk2"/>
                </a:solidFill>
                <a:latin typeface="Times New Roman"/>
                <a:ea typeface="Times New Roman"/>
                <a:cs typeface="Times New Roman"/>
                <a:sym typeface="Times New Roman"/>
              </a:rPr>
              <a:t>b. Quan hệ giai cấp, dân tộc với nhân loại</a:t>
            </a:r>
            <a:br>
              <a:rPr b="1" i="0" lang="en-US" sz="3600" u="none">
                <a:solidFill>
                  <a:schemeClr val="dk2"/>
                </a:solidFill>
                <a:latin typeface="Times New Roman"/>
                <a:ea typeface="Times New Roman"/>
                <a:cs typeface="Times New Roman"/>
                <a:sym typeface="Times New Roman"/>
              </a:rPr>
            </a:br>
            <a:br>
              <a:rPr b="1" i="1" lang="en-US" sz="3600" u="none">
                <a:solidFill>
                  <a:schemeClr val="dk2"/>
                </a:solidFill>
                <a:latin typeface="Times New Roman"/>
                <a:ea typeface="Times New Roman"/>
                <a:cs typeface="Times New Roman"/>
                <a:sym typeface="Times New Roman"/>
              </a:rPr>
            </a:br>
            <a:br>
              <a:rPr b="1" i="1" lang="en-US" sz="3600" u="none">
                <a:solidFill>
                  <a:schemeClr val="dk2"/>
                </a:solidFill>
                <a:latin typeface="Times New Roman"/>
                <a:ea typeface="Times New Roman"/>
                <a:cs typeface="Times New Roman"/>
                <a:sym typeface="Times New Roman"/>
              </a:rPr>
            </a:br>
            <a:endParaRPr/>
          </a:p>
        </p:txBody>
      </p:sp>
      <p:sp>
        <p:nvSpPr>
          <p:cNvPr id="1071" name="Google Shape;1071;p69"/>
          <p:cNvSpPr/>
          <p:nvPr/>
        </p:nvSpPr>
        <p:spPr>
          <a:xfrm>
            <a:off x="457200" y="1066800"/>
            <a:ext cx="3810000" cy="1981200"/>
          </a:xfrm>
          <a:prstGeom prst="flowChartDocument">
            <a:avLst/>
          </a:prstGeom>
          <a:solidFill>
            <a:srgbClr val="F1A5A5"/>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152400" lvl="0" marL="0" marR="0" rtl="0" algn="just">
              <a:lnSpc>
                <a:spcPct val="100000"/>
              </a:lnSpc>
              <a:spcBef>
                <a:spcPts val="0"/>
              </a:spcBef>
              <a:spcAft>
                <a:spcPts val="0"/>
              </a:spcAft>
              <a:buClr>
                <a:schemeClr val="dk1"/>
              </a:buClr>
              <a:buSzPts val="2400"/>
              <a:buFont typeface="Noto Sans Symbols"/>
              <a:buChar char="✔"/>
            </a:pPr>
            <a:r>
              <a:rPr b="0" i="0" lang="en-US" sz="2400" u="none">
                <a:solidFill>
                  <a:schemeClr val="dk1"/>
                </a:solidFill>
                <a:latin typeface="Times New Roman"/>
                <a:ea typeface="Times New Roman"/>
                <a:cs typeface="Times New Roman"/>
                <a:sym typeface="Times New Roman"/>
              </a:rPr>
              <a:t> Giai cấp, dân tộc và nhân loại có mối quan hệ biện chứng với nhau</a:t>
            </a:r>
            <a:endParaRPr/>
          </a:p>
        </p:txBody>
      </p:sp>
      <p:sp>
        <p:nvSpPr>
          <p:cNvPr id="1072" name="Google Shape;1072;p69"/>
          <p:cNvSpPr/>
          <p:nvPr/>
        </p:nvSpPr>
        <p:spPr>
          <a:xfrm>
            <a:off x="430212" y="3276600"/>
            <a:ext cx="3836987" cy="2819400"/>
          </a:xfrm>
          <a:prstGeom prst="flowChartDocument">
            <a:avLst/>
          </a:pr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152400" lvl="0" marL="0" marR="0" rtl="0" algn="just">
              <a:lnSpc>
                <a:spcPct val="100000"/>
              </a:lnSpc>
              <a:spcBef>
                <a:spcPts val="0"/>
              </a:spcBef>
              <a:spcAft>
                <a:spcPts val="0"/>
              </a:spcAft>
              <a:buClr>
                <a:schemeClr val="dk1"/>
              </a:buClr>
              <a:buSzPts val="2400"/>
              <a:buFont typeface="Noto Sans Symbols"/>
              <a:buChar char="✔"/>
            </a:pPr>
            <a:r>
              <a:rPr b="0" i="0" lang="en-US" sz="2400" u="none">
                <a:solidFill>
                  <a:schemeClr val="dk1"/>
                </a:solidFill>
                <a:latin typeface="Times New Roman"/>
                <a:ea typeface="Times New Roman"/>
                <a:cs typeface="Times New Roman"/>
                <a:sym typeface="Times New Roman"/>
              </a:rPr>
              <a:t> Trong xã hội có giai cấp, lợi ích nhân loại không tách rời với lợi ích giai cấp, lợi ích dân tộc và bị chi phối bởi lợi ích giai cấp và dân tộc</a:t>
            </a:r>
            <a:endParaRPr/>
          </a:p>
        </p:txBody>
      </p:sp>
      <p:sp>
        <p:nvSpPr>
          <p:cNvPr id="1073" name="Google Shape;1073;p69"/>
          <p:cNvSpPr/>
          <p:nvPr/>
        </p:nvSpPr>
        <p:spPr>
          <a:xfrm>
            <a:off x="4989512" y="1066800"/>
            <a:ext cx="3733800" cy="1981200"/>
          </a:xfrm>
          <a:prstGeom prst="flowChartDocument">
            <a:avLst/>
          </a:prstGeom>
          <a:solidFill>
            <a:srgbClr val="5C5CFF"/>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152400" lvl="0" marL="0" marR="0" rtl="0" algn="just">
              <a:lnSpc>
                <a:spcPct val="100000"/>
              </a:lnSpc>
              <a:spcBef>
                <a:spcPts val="0"/>
              </a:spcBef>
              <a:spcAft>
                <a:spcPts val="0"/>
              </a:spcAft>
              <a:buClr>
                <a:schemeClr val="dk1"/>
              </a:buClr>
              <a:buSzPts val="2400"/>
              <a:buFont typeface="Noto Sans Symbols"/>
              <a:buChar char="✔"/>
            </a:pPr>
            <a:r>
              <a:rPr b="0" i="0" lang="en-US" sz="2400" u="none">
                <a:solidFill>
                  <a:schemeClr val="dk1"/>
                </a:solidFill>
                <a:latin typeface="Times New Roman"/>
                <a:ea typeface="Times New Roman"/>
                <a:cs typeface="Times New Roman"/>
                <a:sym typeface="Times New Roman"/>
              </a:rPr>
              <a:t> Sự tồn tại của nhân loại là tiền đề, là điều kiện tất yếu thường xuyên của sự tồn tại dân tộc và giai cấp</a:t>
            </a:r>
            <a:endParaRPr/>
          </a:p>
        </p:txBody>
      </p:sp>
      <p:sp>
        <p:nvSpPr>
          <p:cNvPr id="1074" name="Google Shape;1074;p69"/>
          <p:cNvSpPr/>
          <p:nvPr/>
        </p:nvSpPr>
        <p:spPr>
          <a:xfrm>
            <a:off x="4989512" y="3276600"/>
            <a:ext cx="3810000" cy="2362200"/>
          </a:xfrm>
          <a:prstGeom prst="flowChartDocument">
            <a:avLst/>
          </a:prstGeom>
          <a:solidFill>
            <a:srgbClr val="FA9C6B"/>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152400" lvl="0" marL="0" marR="0" rtl="0" algn="just">
              <a:lnSpc>
                <a:spcPct val="100000"/>
              </a:lnSpc>
              <a:spcBef>
                <a:spcPts val="0"/>
              </a:spcBef>
              <a:spcAft>
                <a:spcPts val="0"/>
              </a:spcAft>
              <a:buClr>
                <a:schemeClr val="dk1"/>
              </a:buClr>
              <a:buSzPts val="2400"/>
              <a:buFont typeface="Noto Sans Symbols"/>
              <a:buChar char="✔"/>
            </a:pPr>
            <a:r>
              <a:rPr b="0" i="0" lang="en-US" sz="2400" u="none">
                <a:solidFill>
                  <a:schemeClr val="dk1"/>
                </a:solidFill>
                <a:latin typeface="Times New Roman"/>
                <a:ea typeface="Times New Roman"/>
                <a:cs typeface="Times New Roman"/>
                <a:sym typeface="Times New Roman"/>
              </a:rPr>
              <a:t> Sự phát triển về mọi mặt của nhân loại tạo ra những điều kiện thuận lợi cho cuộc đấu tranh giải phóng dân tộc và giai cấp</a:t>
            </a:r>
            <a:endParaRPr/>
          </a:p>
        </p:txBody>
      </p:sp>
      <p:sp>
        <p:nvSpPr>
          <p:cNvPr id="1075" name="Google Shape;1075;p69"/>
          <p:cNvSpPr/>
          <p:nvPr/>
        </p:nvSpPr>
        <p:spPr>
          <a:xfrm>
            <a:off x="2093259" y="5969374"/>
            <a:ext cx="5791200" cy="710452"/>
          </a:xfrm>
          <a:prstGeom prst="ellipse">
            <a:avLst/>
          </a:prstGeom>
          <a:gradFill>
            <a:gsLst>
              <a:gs pos="0">
                <a:srgbClr val="3182CD"/>
              </a:gs>
              <a:gs pos="80000">
                <a:srgbClr val="41ACFF"/>
              </a:gs>
              <a:gs pos="100000">
                <a:srgbClr val="3DAD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177800" lvl="0" marL="0" marR="0" rtl="0" algn="ctr">
              <a:lnSpc>
                <a:spcPct val="100000"/>
              </a:lnSpc>
              <a:spcBef>
                <a:spcPts val="0"/>
              </a:spcBef>
              <a:spcAft>
                <a:spcPts val="0"/>
              </a:spcAft>
              <a:buClr>
                <a:schemeClr val="lt1"/>
              </a:buClr>
              <a:buSzPts val="2800"/>
              <a:buFont typeface="Noto Sans Symbols"/>
              <a:buChar char="✔"/>
            </a:pPr>
            <a:r>
              <a:rPr b="1" i="1" lang="en-US" sz="2800" u="none" cap="none" strike="noStrike">
                <a:solidFill>
                  <a:schemeClr val="lt1"/>
                </a:solidFill>
                <a:latin typeface="Times New Roman"/>
                <a:ea typeface="Times New Roman"/>
                <a:cs typeface="Times New Roman"/>
                <a:sym typeface="Times New Roman"/>
              </a:rPr>
              <a:t>Vận dụng ở Việt Nam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1"/>
                                        </p:tgtEl>
                                        <p:attrNameLst>
                                          <p:attrName>style.visibility</p:attrName>
                                        </p:attrNameLst>
                                      </p:cBhvr>
                                      <p:to>
                                        <p:strVal val="visible"/>
                                      </p:to>
                                    </p:set>
                                    <p:animEffect filter="fade" transition="in">
                                      <p:cBhvr>
                                        <p:cTn dur="2000"/>
                                        <p:tgtEl>
                                          <p:spTgt spid="10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gtEl>
                                        <p:attrNameLst>
                                          <p:attrName>style.visibility</p:attrName>
                                        </p:attrNameLst>
                                      </p:cBhvr>
                                      <p:to>
                                        <p:strVal val="visible"/>
                                      </p:to>
                                    </p:set>
                                    <p:animEffect filter="fade" transition="in">
                                      <p:cBhvr>
                                        <p:cTn dur="500"/>
                                        <p:tgtEl>
                                          <p:spTgt spid="10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2"/>
                                        </p:tgtEl>
                                        <p:attrNameLst>
                                          <p:attrName>style.visibility</p:attrName>
                                        </p:attrNameLst>
                                      </p:cBhvr>
                                      <p:to>
                                        <p:strVal val="visible"/>
                                      </p:to>
                                    </p:set>
                                    <p:animEffect filter="fade" transition="in">
                                      <p:cBhvr>
                                        <p:cTn dur="500"/>
                                        <p:tgtEl>
                                          <p:spTgt spid="10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4"/>
                                        </p:tgtEl>
                                        <p:attrNameLst>
                                          <p:attrName>style.visibility</p:attrName>
                                        </p:attrNameLst>
                                      </p:cBhvr>
                                      <p:to>
                                        <p:strVal val="visible"/>
                                      </p:to>
                                    </p:set>
                                    <p:animEffect filter="fade" transition="in">
                                      <p:cBhvr>
                                        <p:cTn dur="1000"/>
                                        <p:tgtEl>
                                          <p:spTgt spid="10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7"/>
          <p:cNvSpPr txBox="1"/>
          <p:nvPr>
            <p:ph idx="1" type="body"/>
          </p:nvPr>
        </p:nvSpPr>
        <p:spPr>
          <a:xfrm>
            <a:off x="323850" y="1285875"/>
            <a:ext cx="8675687" cy="452596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 </a:t>
            </a:r>
            <a:endParaRPr/>
          </a:p>
        </p:txBody>
      </p:sp>
      <p:pic>
        <p:nvPicPr>
          <p:cNvPr descr="ANd9GcTFzvMzYPRUZXocSJFgDsHybvzmocPF--qjAjd-91y3rC5HiiM9" id="279" name="Google Shape;279;p7"/>
          <p:cNvPicPr preferRelativeResize="0"/>
          <p:nvPr/>
        </p:nvPicPr>
        <p:blipFill rotWithShape="1">
          <a:blip r:embed="rId3">
            <a:alphaModFix/>
          </a:blip>
          <a:srcRect b="0" l="0" r="0" t="0"/>
          <a:stretch/>
        </p:blipFill>
        <p:spPr>
          <a:xfrm>
            <a:off x="179387" y="198437"/>
            <a:ext cx="3097212" cy="3589337"/>
          </a:xfrm>
          <a:prstGeom prst="rect">
            <a:avLst/>
          </a:prstGeom>
          <a:noFill/>
          <a:ln>
            <a:noFill/>
          </a:ln>
        </p:spPr>
      </p:pic>
      <p:pic>
        <p:nvPicPr>
          <p:cNvPr descr="ANd9GcTWit-p1-8ZlXLgazhHTvL3zJG3DveOb-GLkLn854LKjOmAPyzTfA" id="280" name="Google Shape;280;p7"/>
          <p:cNvPicPr preferRelativeResize="0"/>
          <p:nvPr/>
        </p:nvPicPr>
        <p:blipFill rotWithShape="1">
          <a:blip r:embed="rId4">
            <a:alphaModFix/>
          </a:blip>
          <a:srcRect b="0" l="0" r="0" t="0"/>
          <a:stretch/>
        </p:blipFill>
        <p:spPr>
          <a:xfrm>
            <a:off x="3214687" y="923925"/>
            <a:ext cx="2735262" cy="3409950"/>
          </a:xfrm>
          <a:prstGeom prst="rect">
            <a:avLst/>
          </a:prstGeom>
          <a:noFill/>
          <a:ln>
            <a:noFill/>
          </a:ln>
        </p:spPr>
      </p:pic>
      <p:sp>
        <p:nvSpPr>
          <p:cNvPr id="281" name="Google Shape;281;p7"/>
          <p:cNvSpPr txBox="1"/>
          <p:nvPr/>
        </p:nvSpPr>
        <p:spPr>
          <a:xfrm>
            <a:off x="3276600" y="4518025"/>
            <a:ext cx="2447925" cy="9556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D0D0D"/>
              </a:buClr>
              <a:buSzPts val="2800"/>
              <a:buFont typeface="Times New Roman"/>
              <a:buNone/>
            </a:pPr>
            <a:r>
              <a:rPr b="0" i="0" lang="en-US" sz="2800" u="none">
                <a:solidFill>
                  <a:srgbClr val="0D0D0D"/>
                </a:solidFill>
                <a:latin typeface="Times New Roman"/>
                <a:ea typeface="Times New Roman"/>
                <a:cs typeface="Times New Roman"/>
                <a:sym typeface="Times New Roman"/>
              </a:rPr>
              <a:t>Sản xuất tinh thần </a:t>
            </a:r>
            <a:endParaRPr/>
          </a:p>
        </p:txBody>
      </p:sp>
      <p:sp>
        <p:nvSpPr>
          <p:cNvPr id="282" name="Google Shape;282;p7"/>
          <p:cNvSpPr txBox="1"/>
          <p:nvPr/>
        </p:nvSpPr>
        <p:spPr>
          <a:xfrm>
            <a:off x="468312" y="4013200"/>
            <a:ext cx="2733675" cy="52387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D0D0D"/>
              </a:buClr>
              <a:buSzPts val="2800"/>
              <a:buFont typeface="Times New Roman"/>
              <a:buNone/>
            </a:pPr>
            <a:r>
              <a:rPr b="0" i="0" lang="en-US" sz="2800" u="none">
                <a:solidFill>
                  <a:srgbClr val="0D0D0D"/>
                </a:solidFill>
                <a:latin typeface="Times New Roman"/>
                <a:ea typeface="Times New Roman"/>
                <a:cs typeface="Times New Roman"/>
                <a:sym typeface="Times New Roman"/>
              </a:rPr>
              <a:t>Sản xuất vật chất </a:t>
            </a:r>
            <a:endParaRPr/>
          </a:p>
        </p:txBody>
      </p:sp>
      <p:sp>
        <p:nvSpPr>
          <p:cNvPr descr="9k=" id="283" name="Google Shape;283;p7"/>
          <p:cNvSpPr txBox="1"/>
          <p:nvPr/>
        </p:nvSpPr>
        <p:spPr>
          <a:xfrm>
            <a:off x="155575" y="46037"/>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descr="9k=" id="284" name="Google Shape;284;p7"/>
          <p:cNvSpPr txBox="1"/>
          <p:nvPr/>
        </p:nvSpPr>
        <p:spPr>
          <a:xfrm>
            <a:off x="155575" y="46037"/>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pic>
        <p:nvPicPr>
          <p:cNvPr descr="aiu1222389451" id="285" name="Google Shape;285;p7"/>
          <p:cNvPicPr preferRelativeResize="0"/>
          <p:nvPr/>
        </p:nvPicPr>
        <p:blipFill rotWithShape="1">
          <a:blip r:embed="rId5">
            <a:alphaModFix/>
          </a:blip>
          <a:srcRect b="0" l="0" r="0" t="0"/>
          <a:stretch/>
        </p:blipFill>
        <p:spPr>
          <a:xfrm>
            <a:off x="6048375" y="46037"/>
            <a:ext cx="3095625" cy="4391025"/>
          </a:xfrm>
          <a:prstGeom prst="rect">
            <a:avLst/>
          </a:prstGeom>
          <a:noFill/>
          <a:ln>
            <a:noFill/>
          </a:ln>
        </p:spPr>
      </p:pic>
      <p:sp>
        <p:nvSpPr>
          <p:cNvPr id="286" name="Google Shape;286;p7"/>
          <p:cNvSpPr txBox="1"/>
          <p:nvPr/>
        </p:nvSpPr>
        <p:spPr>
          <a:xfrm>
            <a:off x="6300787" y="4427537"/>
            <a:ext cx="2663825" cy="9556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D0D0D"/>
              </a:buClr>
              <a:buSzPts val="2800"/>
              <a:buFont typeface="Times New Roman"/>
              <a:buNone/>
            </a:pPr>
            <a:r>
              <a:rPr b="0" i="0" lang="en-US" sz="2800" u="none">
                <a:solidFill>
                  <a:srgbClr val="0D0D0D"/>
                </a:solidFill>
                <a:latin typeface="Times New Roman"/>
                <a:ea typeface="Times New Roman"/>
                <a:cs typeface="Times New Roman"/>
                <a:sym typeface="Times New Roman"/>
              </a:rPr>
              <a:t>Sản xuất ra bản thân con người</a:t>
            </a:r>
            <a:r>
              <a:rPr b="0" i="0" lang="en-US" sz="2400" u="none">
                <a:solidFill>
                  <a:srgbClr val="0D0D0D"/>
                </a:solidFill>
                <a:latin typeface="Garamond"/>
                <a:ea typeface="Garamond"/>
                <a:cs typeface="Garamond"/>
                <a:sym typeface="Garamond"/>
              </a:rPr>
              <a:t> </a:t>
            </a:r>
            <a:endParaRPr/>
          </a:p>
        </p:txBody>
      </p:sp>
      <p:sp>
        <p:nvSpPr>
          <p:cNvPr id="287" name="Google Shape;287;p7"/>
          <p:cNvSpPr/>
          <p:nvPr/>
        </p:nvSpPr>
        <p:spPr>
          <a:xfrm>
            <a:off x="155575" y="5383212"/>
            <a:ext cx="8809037" cy="1285875"/>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2400"/>
              <a:buFont typeface="Times New Roman"/>
              <a:buNone/>
            </a:pPr>
            <a:r>
              <a:rPr b="0" i="0" lang="en-US" sz="2400" u="none">
                <a:solidFill>
                  <a:srgbClr val="0D0D0D"/>
                </a:solidFill>
                <a:latin typeface="Times New Roman"/>
                <a:ea typeface="Times New Roman"/>
                <a:cs typeface="Times New Roman"/>
                <a:sym typeface="Times New Roman"/>
              </a:rPr>
              <a:t>Ba phương diện này có mối quan hệ biện chứng tác động qua lại lẫn nhau, trong đó SXVC là cơ sở của sự tồn tại xã hội, quyết định sự vận động và phát triển của đời sống xã hội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9"/>
                                        </p:tgtEl>
                                        <p:attrNameLst>
                                          <p:attrName>style.visibility</p:attrName>
                                        </p:attrNameLst>
                                      </p:cBhvr>
                                      <p:to>
                                        <p:strVal val="visible"/>
                                      </p:to>
                                    </p:set>
                                    <p:anim calcmode="lin" valueType="num">
                                      <p:cBhvr additive="base">
                                        <p:cTn dur="500"/>
                                        <p:tgtEl>
                                          <p:spTgt spid="27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2"/>
                                        </p:tgtEl>
                                        <p:attrNameLst>
                                          <p:attrName>style.visibility</p:attrName>
                                        </p:attrNameLst>
                                      </p:cBhvr>
                                      <p:to>
                                        <p:strVal val="visible"/>
                                      </p:to>
                                    </p:set>
                                    <p:anim calcmode="lin" valueType="num">
                                      <p:cBhvr additive="base">
                                        <p:cTn dur="500"/>
                                        <p:tgtEl>
                                          <p:spTgt spid="28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0"/>
                                        </p:tgtEl>
                                        <p:attrNameLst>
                                          <p:attrName>style.visibility</p:attrName>
                                        </p:attrNameLst>
                                      </p:cBhvr>
                                      <p:to>
                                        <p:strVal val="visible"/>
                                      </p:to>
                                    </p:set>
                                    <p:anim calcmode="lin" valueType="num">
                                      <p:cBhvr additive="base">
                                        <p:cTn dur="500"/>
                                        <p:tgtEl>
                                          <p:spTgt spid="28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1"/>
                                        </p:tgtEl>
                                        <p:attrNameLst>
                                          <p:attrName>style.visibility</p:attrName>
                                        </p:attrNameLst>
                                      </p:cBhvr>
                                      <p:to>
                                        <p:strVal val="visible"/>
                                      </p:to>
                                    </p:set>
                                    <p:anim calcmode="lin" valueType="num">
                                      <p:cBhvr additive="base">
                                        <p:cTn dur="500"/>
                                        <p:tgtEl>
                                          <p:spTgt spid="28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5"/>
                                        </p:tgtEl>
                                        <p:attrNameLst>
                                          <p:attrName>style.visibility</p:attrName>
                                        </p:attrNameLst>
                                      </p:cBhvr>
                                      <p:to>
                                        <p:strVal val="visible"/>
                                      </p:to>
                                    </p:set>
                                    <p:anim calcmode="lin" valueType="num">
                                      <p:cBhvr additive="base">
                                        <p:cTn dur="500"/>
                                        <p:tgtEl>
                                          <p:spTgt spid="28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6"/>
                                        </p:tgtEl>
                                        <p:attrNameLst>
                                          <p:attrName>style.visibility</p:attrName>
                                        </p:attrNameLst>
                                      </p:cBhvr>
                                      <p:to>
                                        <p:strVal val="visible"/>
                                      </p:to>
                                    </p:set>
                                    <p:anim calcmode="lin" valueType="num">
                                      <p:cBhvr additive="base">
                                        <p:cTn dur="500"/>
                                        <p:tgtEl>
                                          <p:spTgt spid="28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7"/>
                                        </p:tgtEl>
                                        <p:attrNameLst>
                                          <p:attrName>style.visibility</p:attrName>
                                        </p:attrNameLst>
                                      </p:cBhvr>
                                      <p:to>
                                        <p:strVal val="visible"/>
                                      </p:to>
                                    </p:set>
                                    <p:anim calcmode="lin" valueType="num">
                                      <p:cBhvr additive="base">
                                        <p:cTn dur="500"/>
                                        <p:tgtEl>
                                          <p:spTgt spid="28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70"/>
          <p:cNvSpPr txBox="1"/>
          <p:nvPr>
            <p:ph type="title"/>
          </p:nvPr>
        </p:nvSpPr>
        <p:spPr>
          <a:xfrm>
            <a:off x="63500" y="254000"/>
            <a:ext cx="8991600" cy="609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Times New Roman"/>
              <a:buNone/>
            </a:pPr>
            <a:br>
              <a:rPr b="1" i="1" lang="en-US" sz="3200" u="none">
                <a:solidFill>
                  <a:schemeClr val="dk2"/>
                </a:solidFill>
                <a:latin typeface="Times New Roman"/>
                <a:ea typeface="Times New Roman"/>
                <a:cs typeface="Times New Roman"/>
                <a:sym typeface="Times New Roman"/>
              </a:rPr>
            </a:br>
            <a:br>
              <a:rPr b="1" i="1" lang="en-US" sz="3200" u="none">
                <a:solidFill>
                  <a:schemeClr val="dk2"/>
                </a:solidFill>
                <a:latin typeface="Times New Roman"/>
                <a:ea typeface="Times New Roman"/>
                <a:cs typeface="Times New Roman"/>
                <a:sym typeface="Times New Roman"/>
              </a:rPr>
            </a:br>
            <a:r>
              <a:rPr b="1" i="0" lang="en-US" sz="3200" u="none">
                <a:solidFill>
                  <a:schemeClr val="dk2"/>
                </a:solidFill>
                <a:latin typeface="Times New Roman"/>
                <a:ea typeface="Times New Roman"/>
                <a:cs typeface="Times New Roman"/>
                <a:sym typeface="Times New Roman"/>
              </a:rPr>
              <a:t>III. NHÀ NƯỚC VÀ CÁCH MẠNG XÃ HỘI (TNC)</a:t>
            </a:r>
            <a:br>
              <a:rPr b="1" i="0" lang="en-US" sz="3200" u="none">
                <a:solidFill>
                  <a:schemeClr val="dk2"/>
                </a:solidFill>
                <a:latin typeface="Times New Roman"/>
                <a:ea typeface="Times New Roman"/>
                <a:cs typeface="Times New Roman"/>
                <a:sym typeface="Times New Roman"/>
              </a:rPr>
            </a:br>
            <a:br>
              <a:rPr b="1" i="1" lang="en-US" sz="3200" u="none">
                <a:solidFill>
                  <a:schemeClr val="dk2"/>
                </a:solidFill>
                <a:latin typeface="Times New Roman"/>
                <a:ea typeface="Times New Roman"/>
                <a:cs typeface="Times New Roman"/>
                <a:sym typeface="Times New Roman"/>
              </a:rPr>
            </a:br>
            <a:endParaRPr/>
          </a:p>
        </p:txBody>
      </p:sp>
      <p:sp>
        <p:nvSpPr>
          <p:cNvPr id="1081" name="Google Shape;1081;p70"/>
          <p:cNvSpPr txBox="1"/>
          <p:nvPr>
            <p:ph idx="1" type="body"/>
          </p:nvPr>
        </p:nvSpPr>
        <p:spPr>
          <a:xfrm>
            <a:off x="228600" y="1828800"/>
            <a:ext cx="8839200" cy="3962400"/>
          </a:xfrm>
          <a:prstGeom prst="rect">
            <a:avLst/>
          </a:prstGeom>
          <a:noFill/>
          <a:ln>
            <a:noFill/>
          </a:ln>
        </p:spPr>
        <p:txBody>
          <a:bodyPr anchorCtr="0" anchor="t" bIns="45700" lIns="91425" spcFirstLastPara="1" rIns="91425" wrap="square" tIns="45700">
            <a:noAutofit/>
          </a:bodyPr>
          <a:lstStyle/>
          <a:p>
            <a:pPr indent="-139700" lvl="0" marL="342900" marR="0" rtl="0" algn="l">
              <a:lnSpc>
                <a:spcPct val="100000"/>
              </a:lnSpc>
              <a:spcBef>
                <a:spcPts val="0"/>
              </a:spcBef>
              <a:spcAft>
                <a:spcPts val="0"/>
              </a:spcAft>
              <a:buClr>
                <a:schemeClr val="dk1"/>
              </a:buClr>
              <a:buSzPts val="3200"/>
              <a:buFont typeface="Arial"/>
              <a:buNone/>
            </a:pPr>
            <a:r>
              <a:t/>
            </a:r>
            <a:endParaRPr b="0" i="0" sz="3200" u="none">
              <a:solidFill>
                <a:schemeClr val="dk1"/>
              </a:solidFill>
              <a:latin typeface="Times New Roman"/>
              <a:ea typeface="Times New Roman"/>
              <a:cs typeface="Times New Roman"/>
              <a:sym typeface="Times New Roman"/>
            </a:endParaRPr>
          </a:p>
          <a:p>
            <a:pPr indent="-139700" lvl="0" marL="342900" marR="0" rtl="0" algn="l">
              <a:spcBef>
                <a:spcPts val="640"/>
              </a:spcBef>
              <a:spcAft>
                <a:spcPts val="0"/>
              </a:spcAft>
              <a:buClr>
                <a:schemeClr val="dk1"/>
              </a:buClr>
              <a:buSzPts val="3200"/>
              <a:buFont typeface="Arial"/>
              <a:buNone/>
            </a:pPr>
            <a:r>
              <a:t/>
            </a:r>
            <a:endParaRPr b="0" i="0" sz="3200" u="none">
              <a:solidFill>
                <a:schemeClr val="dk1"/>
              </a:solidFill>
              <a:latin typeface="Times New Roman"/>
              <a:ea typeface="Times New Roman"/>
              <a:cs typeface="Times New Roman"/>
              <a:sym typeface="Times New Roman"/>
            </a:endParaRPr>
          </a:p>
        </p:txBody>
      </p:sp>
      <p:pic>
        <p:nvPicPr>
          <p:cNvPr id="1082" name="Google Shape;1082;p70"/>
          <p:cNvPicPr preferRelativeResize="0"/>
          <p:nvPr/>
        </p:nvPicPr>
        <p:blipFill rotWithShape="1">
          <a:blip r:embed="rId3">
            <a:alphaModFix/>
          </a:blip>
          <a:srcRect b="0" l="0" r="0" t="0"/>
          <a:stretch/>
        </p:blipFill>
        <p:spPr>
          <a:xfrm>
            <a:off x="712787" y="1420812"/>
            <a:ext cx="7870825" cy="3797300"/>
          </a:xfrm>
          <a:prstGeom prst="rect">
            <a:avLst/>
          </a:prstGeom>
          <a:noFill/>
          <a:ln>
            <a:noFill/>
          </a:ln>
        </p:spPr>
      </p:pic>
      <p:sp>
        <p:nvSpPr>
          <p:cNvPr id="1083" name="Google Shape;1083;p70"/>
          <p:cNvSpPr txBox="1"/>
          <p:nvPr/>
        </p:nvSpPr>
        <p:spPr>
          <a:xfrm>
            <a:off x="457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Verdana"/>
              <a:buNone/>
            </a:pPr>
            <a:r>
              <a:rPr b="0" i="0" lang="en-US" sz="1400" u="none">
                <a:solidFill>
                  <a:schemeClr val="dk1"/>
                </a:solidFill>
                <a:latin typeface="Verdana"/>
                <a:ea typeface="Verdana"/>
                <a:cs typeface="Verdana"/>
                <a:sym typeface="Verdana"/>
              </a:rPr>
              <a: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71"/>
          <p:cNvSpPr txBox="1"/>
          <p:nvPr>
            <p:ph type="title"/>
          </p:nvPr>
        </p:nvSpPr>
        <p:spPr>
          <a:xfrm>
            <a:off x="0" y="152400"/>
            <a:ext cx="8991600" cy="609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Times New Roman"/>
              <a:buNone/>
            </a:pPr>
            <a:br>
              <a:rPr b="1" i="1" lang="en-US" sz="3600" u="none">
                <a:solidFill>
                  <a:schemeClr val="dk2"/>
                </a:solidFill>
                <a:latin typeface="Times New Roman"/>
                <a:ea typeface="Times New Roman"/>
                <a:cs typeface="Times New Roman"/>
                <a:sym typeface="Times New Roman"/>
              </a:rPr>
            </a:br>
            <a:br>
              <a:rPr b="1" i="1" lang="en-US" sz="3600" u="none">
                <a:solidFill>
                  <a:schemeClr val="dk2"/>
                </a:solidFill>
                <a:latin typeface="Times New Roman"/>
                <a:ea typeface="Times New Roman"/>
                <a:cs typeface="Times New Roman"/>
                <a:sym typeface="Times New Roman"/>
              </a:rPr>
            </a:br>
            <a:r>
              <a:rPr b="1" i="0" lang="en-US" sz="3600" u="none">
                <a:solidFill>
                  <a:schemeClr val="dk2"/>
                </a:solidFill>
                <a:latin typeface="Times New Roman"/>
                <a:ea typeface="Times New Roman"/>
                <a:cs typeface="Times New Roman"/>
                <a:sym typeface="Times New Roman"/>
              </a:rPr>
              <a:t>1. Nhà nước</a:t>
            </a:r>
            <a:br>
              <a:rPr b="1" i="0" lang="en-US" sz="3600" u="none">
                <a:solidFill>
                  <a:schemeClr val="dk2"/>
                </a:solidFill>
                <a:latin typeface="Times New Roman"/>
                <a:ea typeface="Times New Roman"/>
                <a:cs typeface="Times New Roman"/>
                <a:sym typeface="Times New Roman"/>
              </a:rPr>
            </a:br>
            <a:br>
              <a:rPr b="1" i="1" lang="en-US" sz="3600" u="none">
                <a:solidFill>
                  <a:schemeClr val="dk2"/>
                </a:solidFill>
                <a:latin typeface="Times New Roman"/>
                <a:ea typeface="Times New Roman"/>
                <a:cs typeface="Times New Roman"/>
                <a:sym typeface="Times New Roman"/>
              </a:rPr>
            </a:br>
            <a:endParaRPr/>
          </a:p>
        </p:txBody>
      </p:sp>
      <p:pic>
        <p:nvPicPr>
          <p:cNvPr id="1089" name="Google Shape;1089;p71"/>
          <p:cNvPicPr preferRelativeResize="0"/>
          <p:nvPr/>
        </p:nvPicPr>
        <p:blipFill rotWithShape="1">
          <a:blip r:embed="rId3">
            <a:alphaModFix/>
          </a:blip>
          <a:srcRect b="0" l="0" r="0" t="0"/>
          <a:stretch/>
        </p:blipFill>
        <p:spPr>
          <a:xfrm>
            <a:off x="914400" y="993775"/>
            <a:ext cx="7242175" cy="4645025"/>
          </a:xfrm>
          <a:prstGeom prst="rect">
            <a:avLst/>
          </a:prstGeom>
          <a:noFill/>
          <a:ln>
            <a:noFill/>
          </a:ln>
        </p:spPr>
      </p:pic>
      <p:sp>
        <p:nvSpPr>
          <p:cNvPr id="1090" name="Google Shape;1090;p71"/>
          <p:cNvSpPr txBox="1"/>
          <p:nvPr/>
        </p:nvSpPr>
        <p:spPr>
          <a:xfrm>
            <a:off x="1143000" y="1219200"/>
            <a:ext cx="492125" cy="5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Times New Roman"/>
              <a:buNone/>
            </a:pPr>
            <a:r>
              <a:rPr b="1" i="1" lang="en-US" sz="3200" u="none">
                <a:solidFill>
                  <a:srgbClr val="000000"/>
                </a:solidFill>
                <a:latin typeface="Times New Roman"/>
                <a:ea typeface="Times New Roman"/>
                <a:cs typeface="Times New Roman"/>
                <a:sym typeface="Times New Roman"/>
              </a:rPr>
              <a:t>a.</a:t>
            </a:r>
            <a:endParaRPr/>
          </a:p>
        </p:txBody>
      </p:sp>
      <p:sp>
        <p:nvSpPr>
          <p:cNvPr id="1091" name="Google Shape;1091;p71"/>
          <p:cNvSpPr txBox="1"/>
          <p:nvPr/>
        </p:nvSpPr>
        <p:spPr>
          <a:xfrm>
            <a:off x="1562100" y="2093912"/>
            <a:ext cx="492125" cy="5857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Times New Roman"/>
              <a:buNone/>
            </a:pPr>
            <a:r>
              <a:rPr b="1" i="1" lang="en-US" sz="3200" u="none">
                <a:solidFill>
                  <a:srgbClr val="000000"/>
                </a:solidFill>
                <a:latin typeface="Times New Roman"/>
                <a:ea typeface="Times New Roman"/>
                <a:cs typeface="Times New Roman"/>
                <a:sym typeface="Times New Roman"/>
              </a:rPr>
              <a:t>b.</a:t>
            </a:r>
            <a:endParaRPr/>
          </a:p>
        </p:txBody>
      </p:sp>
      <p:sp>
        <p:nvSpPr>
          <p:cNvPr id="1092" name="Google Shape;1092;p71"/>
          <p:cNvSpPr txBox="1"/>
          <p:nvPr/>
        </p:nvSpPr>
        <p:spPr>
          <a:xfrm>
            <a:off x="1658937" y="2962275"/>
            <a:ext cx="469900" cy="5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Times New Roman"/>
              <a:buNone/>
            </a:pPr>
            <a:r>
              <a:rPr b="1" i="1" lang="en-US" sz="3200" u="none">
                <a:solidFill>
                  <a:srgbClr val="000000"/>
                </a:solidFill>
                <a:latin typeface="Times New Roman"/>
                <a:ea typeface="Times New Roman"/>
                <a:cs typeface="Times New Roman"/>
                <a:sym typeface="Times New Roman"/>
              </a:rPr>
              <a:t>c.</a:t>
            </a:r>
            <a:endParaRPr/>
          </a:p>
        </p:txBody>
      </p:sp>
      <p:sp>
        <p:nvSpPr>
          <p:cNvPr id="1093" name="Google Shape;1093;p71"/>
          <p:cNvSpPr txBox="1"/>
          <p:nvPr/>
        </p:nvSpPr>
        <p:spPr>
          <a:xfrm>
            <a:off x="1533525" y="3814762"/>
            <a:ext cx="492125" cy="5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Times New Roman"/>
              <a:buNone/>
            </a:pPr>
            <a:r>
              <a:rPr b="1" i="1" lang="en-US" sz="3200" u="none">
                <a:solidFill>
                  <a:srgbClr val="000000"/>
                </a:solidFill>
                <a:latin typeface="Times New Roman"/>
                <a:ea typeface="Times New Roman"/>
                <a:cs typeface="Times New Roman"/>
                <a:sym typeface="Times New Roman"/>
              </a:rPr>
              <a:t>d.</a:t>
            </a:r>
            <a:endParaRPr/>
          </a:p>
        </p:txBody>
      </p:sp>
      <p:sp>
        <p:nvSpPr>
          <p:cNvPr id="1094" name="Google Shape;1094;p71"/>
          <p:cNvSpPr txBox="1"/>
          <p:nvPr/>
        </p:nvSpPr>
        <p:spPr>
          <a:xfrm>
            <a:off x="1143000" y="4689475"/>
            <a:ext cx="469900" cy="5857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Times New Roman"/>
              <a:buNone/>
            </a:pPr>
            <a:r>
              <a:rPr b="1" i="1" lang="en-US" sz="3200" u="none">
                <a:solidFill>
                  <a:srgbClr val="000000"/>
                </a:solidFill>
                <a:latin typeface="Times New Roman"/>
                <a:ea typeface="Times New Roman"/>
                <a:cs typeface="Times New Roman"/>
                <a:sym typeface="Times New Roman"/>
              </a:rPr>
              <a:t>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72"/>
          <p:cNvSpPr txBox="1"/>
          <p:nvPr>
            <p:ph type="title"/>
          </p:nvPr>
        </p:nvSpPr>
        <p:spPr>
          <a:xfrm>
            <a:off x="457200" y="325437"/>
            <a:ext cx="8229600" cy="92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Times New Roman"/>
              <a:buNone/>
            </a:pPr>
            <a:br>
              <a:rPr b="1" i="1" lang="en-US" sz="3600" u="none">
                <a:solidFill>
                  <a:schemeClr val="dk2"/>
                </a:solidFill>
                <a:latin typeface="Times New Roman"/>
                <a:ea typeface="Times New Roman"/>
                <a:cs typeface="Times New Roman"/>
                <a:sym typeface="Times New Roman"/>
              </a:rPr>
            </a:br>
            <a:br>
              <a:rPr b="1" i="1" lang="en-US" sz="3600" u="none">
                <a:solidFill>
                  <a:schemeClr val="dk2"/>
                </a:solidFill>
                <a:latin typeface="Times New Roman"/>
                <a:ea typeface="Times New Roman"/>
                <a:cs typeface="Times New Roman"/>
                <a:sym typeface="Times New Roman"/>
              </a:rPr>
            </a:br>
            <a:r>
              <a:rPr b="1" i="1" lang="en-US" sz="3600" u="none">
                <a:solidFill>
                  <a:schemeClr val="dk2"/>
                </a:solidFill>
                <a:latin typeface="Times New Roman"/>
                <a:ea typeface="Times New Roman"/>
                <a:cs typeface="Times New Roman"/>
                <a:sym typeface="Times New Roman"/>
              </a:rPr>
              <a:t>a. Nguồn gốc của nhà nước</a:t>
            </a:r>
            <a:br>
              <a:rPr b="1" i="0" lang="en-US" sz="3600" u="none">
                <a:solidFill>
                  <a:schemeClr val="dk2"/>
                </a:solidFill>
                <a:latin typeface="Times New Roman"/>
                <a:ea typeface="Times New Roman"/>
                <a:cs typeface="Times New Roman"/>
                <a:sym typeface="Times New Roman"/>
              </a:rPr>
            </a:br>
            <a:br>
              <a:rPr b="1" i="1" lang="en-US" sz="3600" u="none">
                <a:solidFill>
                  <a:schemeClr val="dk2"/>
                </a:solidFill>
                <a:latin typeface="Times New Roman"/>
                <a:ea typeface="Times New Roman"/>
                <a:cs typeface="Times New Roman"/>
                <a:sym typeface="Times New Roman"/>
              </a:rPr>
            </a:br>
            <a:endParaRPr/>
          </a:p>
        </p:txBody>
      </p:sp>
      <p:sp>
        <p:nvSpPr>
          <p:cNvPr id="1100" name="Google Shape;1100;p72"/>
          <p:cNvSpPr/>
          <p:nvPr/>
        </p:nvSpPr>
        <p:spPr>
          <a:xfrm>
            <a:off x="1066800" y="1476375"/>
            <a:ext cx="7391400" cy="914400"/>
          </a:xfrm>
          <a:prstGeom prst="ellipse">
            <a:avLst/>
          </a:pr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Times New Roman"/>
              <a:buNone/>
            </a:pPr>
            <a:r>
              <a:rPr b="0" i="0" lang="en-US" sz="2800" u="none">
                <a:solidFill>
                  <a:srgbClr val="000000"/>
                </a:solidFill>
                <a:latin typeface="Times New Roman"/>
                <a:ea typeface="Times New Roman"/>
                <a:cs typeface="Times New Roman"/>
                <a:sym typeface="Times New Roman"/>
              </a:rPr>
              <a:t>Nguyên nhân dẫn đến sự xuất hiện Nhà nước</a:t>
            </a:r>
            <a:endParaRPr/>
          </a:p>
        </p:txBody>
      </p:sp>
      <p:sp>
        <p:nvSpPr>
          <p:cNvPr id="1101" name="Google Shape;1101;p72"/>
          <p:cNvSpPr/>
          <p:nvPr/>
        </p:nvSpPr>
        <p:spPr>
          <a:xfrm>
            <a:off x="228600" y="2667000"/>
            <a:ext cx="4191000" cy="3505200"/>
          </a:xfrm>
          <a:prstGeom prst="flowChartMagneticDisk">
            <a:avLst/>
          </a:prstGeom>
          <a:gradFill>
            <a:gsLst>
              <a:gs pos="0">
                <a:srgbClr val="FF9494"/>
              </a:gs>
              <a:gs pos="35000">
                <a:srgbClr val="FFB4B4"/>
              </a:gs>
              <a:gs pos="100000">
                <a:srgbClr val="FFDFDF"/>
              </a:gs>
            </a:gsLst>
            <a:lin ang="16200000" scaled="0"/>
          </a:gradFill>
          <a:ln cap="flat" cmpd="sng" w="9525">
            <a:solidFill>
              <a:srgbClr val="FD6F6F"/>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800"/>
              <a:buFont typeface="Times New Roman"/>
              <a:buNone/>
            </a:pPr>
            <a:r>
              <a:rPr b="0" i="0" lang="en-US" sz="2800" u="none">
                <a:solidFill>
                  <a:srgbClr val="000000"/>
                </a:solidFill>
                <a:latin typeface="Times New Roman"/>
                <a:ea typeface="Times New Roman"/>
                <a:cs typeface="Times New Roman"/>
                <a:sym typeface="Times New Roman"/>
              </a:rPr>
              <a:t>Do sự </a:t>
            </a:r>
            <a:r>
              <a:rPr b="0" i="1" lang="en-US" sz="2800" u="none">
                <a:solidFill>
                  <a:srgbClr val="000000"/>
                </a:solidFill>
                <a:latin typeface="Times New Roman"/>
                <a:ea typeface="Times New Roman"/>
                <a:cs typeface="Times New Roman"/>
                <a:sym typeface="Times New Roman"/>
              </a:rPr>
              <a:t>phát triển của lực lượng sản xuất</a:t>
            </a:r>
            <a:r>
              <a:rPr b="0" i="0" lang="en-US" sz="2800" u="none">
                <a:solidFill>
                  <a:srgbClr val="000000"/>
                </a:solidFill>
                <a:latin typeface="Times New Roman"/>
                <a:ea typeface="Times New Roman"/>
                <a:cs typeface="Times New Roman"/>
                <a:sym typeface="Times New Roman"/>
              </a:rPr>
              <a:t> dẫn đến sự </a:t>
            </a:r>
            <a:r>
              <a:rPr b="0" i="1" lang="en-US" sz="2800" u="none">
                <a:solidFill>
                  <a:srgbClr val="000000"/>
                </a:solidFill>
                <a:latin typeface="Times New Roman"/>
                <a:ea typeface="Times New Roman"/>
                <a:cs typeface="Times New Roman"/>
                <a:sym typeface="Times New Roman"/>
              </a:rPr>
              <a:t>dư thừa</a:t>
            </a:r>
            <a:r>
              <a:rPr b="0" i="0" lang="en-US" sz="2800" u="none">
                <a:solidFill>
                  <a:srgbClr val="000000"/>
                </a:solidFill>
                <a:latin typeface="Times New Roman"/>
                <a:ea typeface="Times New Roman"/>
                <a:cs typeface="Times New Roman"/>
                <a:sym typeface="Times New Roman"/>
              </a:rPr>
              <a:t> tương đối của cải, xuất hiện </a:t>
            </a:r>
            <a:r>
              <a:rPr b="0" i="1" lang="en-US" sz="2800" u="none">
                <a:solidFill>
                  <a:srgbClr val="000000"/>
                </a:solidFill>
                <a:latin typeface="Times New Roman"/>
                <a:ea typeface="Times New Roman"/>
                <a:cs typeface="Times New Roman"/>
                <a:sym typeface="Times New Roman"/>
              </a:rPr>
              <a:t>chế độ tư hữu</a:t>
            </a:r>
            <a:endParaRPr/>
          </a:p>
        </p:txBody>
      </p:sp>
      <p:sp>
        <p:nvSpPr>
          <p:cNvPr id="1102" name="Google Shape;1102;p72"/>
          <p:cNvSpPr/>
          <p:nvPr/>
        </p:nvSpPr>
        <p:spPr>
          <a:xfrm>
            <a:off x="5029200" y="2671762"/>
            <a:ext cx="4191000" cy="3505200"/>
          </a:xfrm>
          <a:prstGeom prst="flowChartMagneticDisk">
            <a:avLst/>
          </a:prstGeom>
          <a:gradFill>
            <a:gsLst>
              <a:gs pos="0">
                <a:srgbClr val="8AD3FF"/>
              </a:gs>
              <a:gs pos="35000">
                <a:srgbClr val="ADDEFF"/>
              </a:gs>
              <a:gs pos="100000">
                <a:srgbClr val="DCF1FF"/>
              </a:gs>
            </a:gsLst>
            <a:lin ang="16200000" scaled="0"/>
          </a:gradFill>
          <a:ln cap="flat" cmpd="sng" w="9525">
            <a:solidFill>
              <a:srgbClr val="56ADFC"/>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Times New Roman"/>
              <a:buNone/>
            </a:pPr>
            <a:r>
              <a:rPr b="0" i="0" lang="en-US" sz="2800" u="none">
                <a:solidFill>
                  <a:srgbClr val="000000"/>
                </a:solidFill>
                <a:latin typeface="Times New Roman"/>
                <a:ea typeface="Times New Roman"/>
                <a:cs typeface="Times New Roman"/>
                <a:sym typeface="Times New Roman"/>
              </a:rPr>
              <a:t>Do mâu thuẫn giai cấp trong xã hội gay gắt không thể điều hòa được</a:t>
            </a:r>
            <a:endParaRPr/>
          </a:p>
        </p:txBody>
      </p:sp>
      <p:sp>
        <p:nvSpPr>
          <p:cNvPr id="1103" name="Google Shape;1103;p72"/>
          <p:cNvSpPr txBox="1"/>
          <p:nvPr/>
        </p:nvSpPr>
        <p:spPr>
          <a:xfrm>
            <a:off x="685800" y="2971800"/>
            <a:ext cx="3381375" cy="523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Nguyên nhân sâu xa </a:t>
            </a:r>
            <a:endParaRPr/>
          </a:p>
        </p:txBody>
      </p:sp>
      <p:sp>
        <p:nvSpPr>
          <p:cNvPr id="1104" name="Google Shape;1104;p72"/>
          <p:cNvSpPr txBox="1"/>
          <p:nvPr/>
        </p:nvSpPr>
        <p:spPr>
          <a:xfrm>
            <a:off x="5360987" y="2994025"/>
            <a:ext cx="3733800" cy="5222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Nguyên nhân trực tiếp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9"/>
                                        </p:tgtEl>
                                        <p:attrNameLst>
                                          <p:attrName>style.visibility</p:attrName>
                                        </p:attrNameLst>
                                      </p:cBhvr>
                                      <p:to>
                                        <p:strVal val="visible"/>
                                      </p:to>
                                    </p:set>
                                    <p:animEffect filter="fade" transition="in">
                                      <p:cBhvr>
                                        <p:cTn dur="500"/>
                                        <p:tgtEl>
                                          <p:spTgt spid="10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0"/>
                                        </p:tgtEl>
                                        <p:attrNameLst>
                                          <p:attrName>style.visibility</p:attrName>
                                        </p:attrNameLst>
                                      </p:cBhvr>
                                      <p:to>
                                        <p:strVal val="visible"/>
                                      </p:to>
                                    </p:set>
                                    <p:animEffect filter="fade" transition="in">
                                      <p:cBhvr>
                                        <p:cTn dur="500"/>
                                        <p:tgtEl>
                                          <p:spTgt spid="1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3"/>
                                        </p:tgtEl>
                                        <p:attrNameLst>
                                          <p:attrName>style.visibility</p:attrName>
                                        </p:attrNameLst>
                                      </p:cBhvr>
                                      <p:to>
                                        <p:strVal val="visible"/>
                                      </p:to>
                                    </p:set>
                                    <p:animEffect filter="fade" transition="in">
                                      <p:cBhvr>
                                        <p:cTn dur="500"/>
                                        <p:tgtEl>
                                          <p:spTgt spid="1103"/>
                                        </p:tgtEl>
                                      </p:cBhvr>
                                    </p:animEffect>
                                  </p:childTnLst>
                                </p:cTn>
                              </p:par>
                              <p:par>
                                <p:cTn fill="hold" nodeType="withEffect" presetClass="entr" presetID="10" presetSubtype="0">
                                  <p:stCondLst>
                                    <p:cond delay="0"/>
                                  </p:stCondLst>
                                  <p:childTnLst>
                                    <p:set>
                                      <p:cBhvr>
                                        <p:cTn dur="1" fill="hold">
                                          <p:stCondLst>
                                            <p:cond delay="0"/>
                                          </p:stCondLst>
                                        </p:cTn>
                                        <p:tgtEl>
                                          <p:spTgt spid="1101"/>
                                        </p:tgtEl>
                                        <p:attrNameLst>
                                          <p:attrName>style.visibility</p:attrName>
                                        </p:attrNameLst>
                                      </p:cBhvr>
                                      <p:to>
                                        <p:strVal val="visible"/>
                                      </p:to>
                                    </p:set>
                                    <p:animEffect filter="fade" transition="in">
                                      <p:cBhvr>
                                        <p:cTn dur="500"/>
                                        <p:tgtEl>
                                          <p:spTgt spid="1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4"/>
                                        </p:tgtEl>
                                        <p:attrNameLst>
                                          <p:attrName>style.visibility</p:attrName>
                                        </p:attrNameLst>
                                      </p:cBhvr>
                                      <p:to>
                                        <p:strVal val="visible"/>
                                      </p:to>
                                    </p:set>
                                    <p:animEffect filter="fade" transition="in">
                                      <p:cBhvr>
                                        <p:cTn dur="500"/>
                                        <p:tgtEl>
                                          <p:spTgt spid="1104"/>
                                        </p:tgtEl>
                                      </p:cBhvr>
                                    </p:animEffect>
                                  </p:childTnLst>
                                </p:cTn>
                              </p:par>
                              <p:par>
                                <p:cTn fill="hold" nodeType="withEffect" presetClass="entr" presetID="10" presetSubtype="0">
                                  <p:stCondLst>
                                    <p:cond delay="0"/>
                                  </p:stCondLst>
                                  <p:childTnLst>
                                    <p:set>
                                      <p:cBhvr>
                                        <p:cTn dur="1" fill="hold">
                                          <p:stCondLst>
                                            <p:cond delay="0"/>
                                          </p:stCondLst>
                                        </p:cTn>
                                        <p:tgtEl>
                                          <p:spTgt spid="1102"/>
                                        </p:tgtEl>
                                        <p:attrNameLst>
                                          <p:attrName>style.visibility</p:attrName>
                                        </p:attrNameLst>
                                      </p:cBhvr>
                                      <p:to>
                                        <p:strVal val="visible"/>
                                      </p:to>
                                    </p:set>
                                    <p:animEffect filter="fade" transition="in">
                                      <p:cBhvr>
                                        <p:cTn dur="500"/>
                                        <p:tgtEl>
                                          <p:spTgt spid="1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73"/>
          <p:cNvSpPr txBox="1"/>
          <p:nvPr>
            <p:ph type="title"/>
          </p:nvPr>
        </p:nvSpPr>
        <p:spPr>
          <a:xfrm>
            <a:off x="0" y="152400"/>
            <a:ext cx="8991600" cy="609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Times New Roman"/>
              <a:buNone/>
            </a:pPr>
            <a:r>
              <a:rPr b="1" i="1" lang="en-US" sz="3600" u="none">
                <a:solidFill>
                  <a:schemeClr val="dk2"/>
                </a:solidFill>
                <a:latin typeface="Times New Roman"/>
                <a:ea typeface="Times New Roman"/>
                <a:cs typeface="Times New Roman"/>
                <a:sym typeface="Times New Roman"/>
              </a:rPr>
              <a:t>b. Bản chất của nhà nước</a:t>
            </a:r>
            <a:endParaRPr/>
          </a:p>
        </p:txBody>
      </p:sp>
      <p:sp>
        <p:nvSpPr>
          <p:cNvPr id="1110" name="Google Shape;1110;p73"/>
          <p:cNvSpPr/>
          <p:nvPr/>
        </p:nvSpPr>
        <p:spPr>
          <a:xfrm>
            <a:off x="304800" y="1524000"/>
            <a:ext cx="4648200" cy="4267200"/>
          </a:xfrm>
          <a:prstGeom prst="parallelogram">
            <a:avLst>
              <a:gd fmla="val 4957" name="adj"/>
            </a:avLst>
          </a:prstGeom>
          <a:gradFill>
            <a:gsLst>
              <a:gs pos="0">
                <a:srgbClr val="8AD3FF"/>
              </a:gs>
              <a:gs pos="35000">
                <a:srgbClr val="ADDEFF"/>
              </a:gs>
              <a:gs pos="100000">
                <a:srgbClr val="DCF1FF"/>
              </a:gs>
            </a:gsLst>
            <a:lin ang="16200000" scaled="0"/>
          </a:gradFill>
          <a:ln cap="flat" cmpd="sng" w="9525">
            <a:solidFill>
              <a:srgbClr val="56ADFC"/>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Nhà nước, về bản chất, là một tổ chức chính trị của một giai cấp thống trị về mặt kinh tế nhằm bảo vệ trật tự hiện hành và đàn áp sự phản kháng của các giai cấp khác</a:t>
            </a:r>
            <a:endParaRPr/>
          </a:p>
        </p:txBody>
      </p:sp>
      <p:sp>
        <p:nvSpPr>
          <p:cNvPr id="1111" name="Google Shape;1111;p73"/>
          <p:cNvSpPr/>
          <p:nvPr/>
        </p:nvSpPr>
        <p:spPr>
          <a:xfrm>
            <a:off x="4572000" y="1524000"/>
            <a:ext cx="4419600" cy="4267200"/>
          </a:xfrm>
          <a:prstGeom prst="parallelogram">
            <a:avLst>
              <a:gd fmla="val 5214" name="adj"/>
            </a:avLst>
          </a:prstGeom>
          <a:gradFill>
            <a:gsLst>
              <a:gs pos="0">
                <a:srgbClr val="FF9494"/>
              </a:gs>
              <a:gs pos="35000">
                <a:srgbClr val="FFB4B4"/>
              </a:gs>
              <a:gs pos="100000">
                <a:srgbClr val="FFDFDF"/>
              </a:gs>
            </a:gsLst>
            <a:lin ang="16200000" scaled="0"/>
          </a:gradFill>
          <a:ln cap="flat" cmpd="sng" w="9525">
            <a:solidFill>
              <a:srgbClr val="FD6F6F"/>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Nhà nước mang bản chất giai cấp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0"/>
                                        </p:tgtEl>
                                        <p:attrNameLst>
                                          <p:attrName>style.visibility</p:attrName>
                                        </p:attrNameLst>
                                      </p:cBhvr>
                                      <p:to>
                                        <p:strVal val="visible"/>
                                      </p:to>
                                    </p:set>
                                    <p:animEffect filter="fade" transition="in">
                                      <p:cBhvr>
                                        <p:cTn dur="500"/>
                                        <p:tgtEl>
                                          <p:spTgt spid="1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1"/>
                                        </p:tgtEl>
                                        <p:attrNameLst>
                                          <p:attrName>style.visibility</p:attrName>
                                        </p:attrNameLst>
                                      </p:cBhvr>
                                      <p:to>
                                        <p:strVal val="visible"/>
                                      </p:to>
                                    </p:set>
                                    <p:animEffect filter="fade" transition="in">
                                      <p:cBhvr>
                                        <p:cTn dur="500"/>
                                        <p:tgtEl>
                                          <p:spTgt spid="1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74"/>
          <p:cNvSpPr txBox="1"/>
          <p:nvPr>
            <p:ph type="title"/>
          </p:nvPr>
        </p:nvSpPr>
        <p:spPr>
          <a:xfrm>
            <a:off x="0" y="152400"/>
            <a:ext cx="8991600" cy="609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Times New Roman"/>
              <a:buNone/>
            </a:pPr>
            <a:br>
              <a:rPr b="1" i="1" lang="en-US" sz="3600" u="none">
                <a:solidFill>
                  <a:schemeClr val="dk2"/>
                </a:solidFill>
                <a:latin typeface="Times New Roman"/>
                <a:ea typeface="Times New Roman"/>
                <a:cs typeface="Times New Roman"/>
                <a:sym typeface="Times New Roman"/>
              </a:rPr>
            </a:br>
            <a:br>
              <a:rPr b="1" i="1" lang="en-US" sz="3600" u="none">
                <a:solidFill>
                  <a:schemeClr val="dk2"/>
                </a:solidFill>
                <a:latin typeface="Times New Roman"/>
                <a:ea typeface="Times New Roman"/>
                <a:cs typeface="Times New Roman"/>
                <a:sym typeface="Times New Roman"/>
              </a:rPr>
            </a:br>
            <a:r>
              <a:rPr b="1" i="1" lang="en-US" sz="3600" u="none">
                <a:solidFill>
                  <a:schemeClr val="dk2"/>
                </a:solidFill>
                <a:latin typeface="Times New Roman"/>
                <a:ea typeface="Times New Roman"/>
                <a:cs typeface="Times New Roman"/>
                <a:sym typeface="Times New Roman"/>
              </a:rPr>
              <a:t>c. Đặc trưng cơ bản của nhà nước</a:t>
            </a:r>
            <a:br>
              <a:rPr b="1" i="0" lang="en-US" sz="3600" u="none">
                <a:solidFill>
                  <a:schemeClr val="dk2"/>
                </a:solidFill>
                <a:latin typeface="Times New Roman"/>
                <a:ea typeface="Times New Roman"/>
                <a:cs typeface="Times New Roman"/>
                <a:sym typeface="Times New Roman"/>
              </a:rPr>
            </a:br>
            <a:br>
              <a:rPr b="1" i="1" lang="en-US" sz="3600" u="none">
                <a:solidFill>
                  <a:schemeClr val="dk2"/>
                </a:solidFill>
                <a:latin typeface="Times New Roman"/>
                <a:ea typeface="Times New Roman"/>
                <a:cs typeface="Times New Roman"/>
                <a:sym typeface="Times New Roman"/>
              </a:rPr>
            </a:br>
            <a:endParaRPr/>
          </a:p>
        </p:txBody>
      </p:sp>
      <p:sp>
        <p:nvSpPr>
          <p:cNvPr id="1117" name="Google Shape;1117;p74"/>
          <p:cNvSpPr/>
          <p:nvPr/>
        </p:nvSpPr>
        <p:spPr>
          <a:xfrm>
            <a:off x="304800" y="1325562"/>
            <a:ext cx="2819400" cy="3657600"/>
          </a:xfrm>
          <a:prstGeom prst="verticalScroll">
            <a:avLst>
              <a:gd fmla="val 12500" name="adj"/>
            </a:avLst>
          </a:prstGeom>
          <a:solidFill>
            <a:srgbClr val="FDCAB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Thứ nhất, nhà nước là một tổ chức thực hiện sự quản lý dân cư theo lãnh thổ để  cai trị dân cư trong lãnh thổ đó</a:t>
            </a:r>
            <a:endParaRPr/>
          </a:p>
        </p:txBody>
      </p:sp>
      <p:sp>
        <p:nvSpPr>
          <p:cNvPr id="1118" name="Google Shape;1118;p74"/>
          <p:cNvSpPr/>
          <p:nvPr/>
        </p:nvSpPr>
        <p:spPr>
          <a:xfrm>
            <a:off x="3429000" y="1905000"/>
            <a:ext cx="2819400" cy="3657600"/>
          </a:xfrm>
          <a:prstGeom prst="verticalScroll">
            <a:avLst>
              <a:gd fmla="val 12500" name="adj"/>
            </a:avLst>
          </a:pr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Thứ hai, tổ chức nhà nước là bộ máy quyền lực có tính cưỡng chế đối với mọi thành viên trong xã hội</a:t>
            </a:r>
            <a:endParaRPr/>
          </a:p>
        </p:txBody>
      </p:sp>
      <p:sp>
        <p:nvSpPr>
          <p:cNvPr id="1119" name="Google Shape;1119;p74"/>
          <p:cNvSpPr/>
          <p:nvPr/>
        </p:nvSpPr>
        <p:spPr>
          <a:xfrm>
            <a:off x="6248400" y="2743200"/>
            <a:ext cx="2819400" cy="3657600"/>
          </a:xfrm>
          <a:prstGeom prst="verticalScroll">
            <a:avLst>
              <a:gd fmla="val 12500" name="adj"/>
            </a:avLst>
          </a:prstGeom>
          <a:solidFill>
            <a:srgbClr val="ADADFF"/>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Thứ ba, duy trì hệ thống thuế khóa để tăng cường và duy trì bộ máy cai trị của mình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7"/>
                                        </p:tgtEl>
                                        <p:attrNameLst>
                                          <p:attrName>style.visibility</p:attrName>
                                        </p:attrNameLst>
                                      </p:cBhvr>
                                      <p:to>
                                        <p:strVal val="visible"/>
                                      </p:to>
                                    </p:set>
                                    <p:animEffect filter="fade" transition="in">
                                      <p:cBhvr>
                                        <p:cTn dur="2000"/>
                                        <p:tgtEl>
                                          <p:spTgt spid="1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8"/>
                                        </p:tgtEl>
                                        <p:attrNameLst>
                                          <p:attrName>style.visibility</p:attrName>
                                        </p:attrNameLst>
                                      </p:cBhvr>
                                      <p:to>
                                        <p:strVal val="visible"/>
                                      </p:to>
                                    </p:set>
                                    <p:animEffect filter="fade" transition="in">
                                      <p:cBhvr>
                                        <p:cTn dur="500"/>
                                        <p:tgtEl>
                                          <p:spTgt spid="1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9"/>
                                        </p:tgtEl>
                                        <p:attrNameLst>
                                          <p:attrName>style.visibility</p:attrName>
                                        </p:attrNameLst>
                                      </p:cBhvr>
                                      <p:to>
                                        <p:strVal val="visible"/>
                                      </p:to>
                                    </p:set>
                                    <p:animEffect filter="fade" transition="in">
                                      <p:cBhvr>
                                        <p:cTn dur="500"/>
                                        <p:tgtEl>
                                          <p:spTgt spid="1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pic>
        <p:nvPicPr>
          <p:cNvPr id="1124" name="Google Shape;1124;p75"/>
          <p:cNvPicPr preferRelativeResize="0"/>
          <p:nvPr/>
        </p:nvPicPr>
        <p:blipFill rotWithShape="1">
          <a:blip r:embed="rId3">
            <a:alphaModFix/>
          </a:blip>
          <a:srcRect b="0" l="0" r="0" t="0"/>
          <a:stretch/>
        </p:blipFill>
        <p:spPr>
          <a:xfrm>
            <a:off x="96837" y="1146175"/>
            <a:ext cx="8851900" cy="5486400"/>
          </a:xfrm>
          <a:prstGeom prst="rect">
            <a:avLst/>
          </a:prstGeom>
          <a:noFill/>
          <a:ln>
            <a:noFill/>
          </a:ln>
        </p:spPr>
      </p:pic>
      <p:sp>
        <p:nvSpPr>
          <p:cNvPr id="1125" name="Google Shape;1125;p75"/>
          <p:cNvSpPr txBox="1"/>
          <p:nvPr>
            <p:ph type="title"/>
          </p:nvPr>
        </p:nvSpPr>
        <p:spPr>
          <a:xfrm>
            <a:off x="457200" y="274637"/>
            <a:ext cx="8229600" cy="715962"/>
          </a:xfrm>
          <a:prstGeom prst="rect">
            <a:avLst/>
          </a:prstGeom>
          <a:noFill/>
          <a:ln>
            <a:noFill/>
          </a:ln>
        </p:spPr>
        <p:txBody>
          <a:bodyPr anchorCtr="0" anchor="ctr" bIns="45700" lIns="91425" spcFirstLastPara="1" rIns="91425" wrap="square" tIns="45700">
            <a:noAutofit/>
          </a:bodyPr>
          <a:lstStyle/>
          <a:p>
            <a:pPr indent="0" lvl="0" marL="0" rtl="0" algn="just">
              <a:lnSpc>
                <a:spcPct val="100000"/>
              </a:lnSpc>
              <a:spcBef>
                <a:spcPts val="0"/>
              </a:spcBef>
              <a:spcAft>
                <a:spcPts val="0"/>
              </a:spcAft>
              <a:buClr>
                <a:schemeClr val="dk2"/>
              </a:buClr>
              <a:buSzPts val="3600"/>
              <a:buFont typeface="Times New Roman"/>
              <a:buNone/>
            </a:pPr>
            <a:r>
              <a:rPr b="1" i="1" lang="en-US" sz="3600" u="none">
                <a:solidFill>
                  <a:schemeClr val="dk2"/>
                </a:solidFill>
                <a:latin typeface="Times New Roman"/>
                <a:ea typeface="Times New Roman"/>
                <a:cs typeface="Times New Roman"/>
                <a:sym typeface="Times New Roman"/>
              </a:rPr>
              <a:t>d. Chức năng của nhà nước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4"/>
                                        </p:tgtEl>
                                        <p:attrNameLst>
                                          <p:attrName>style.visibility</p:attrName>
                                        </p:attrNameLst>
                                      </p:cBhvr>
                                      <p:to>
                                        <p:strVal val="visible"/>
                                      </p:to>
                                    </p:set>
                                    <p:animEffect filter="fade" transition="in">
                                      <p:cBhvr>
                                        <p:cTn dur="1000"/>
                                        <p:tgtEl>
                                          <p:spTgt spid="1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5"/>
                                        </p:tgtEl>
                                        <p:attrNameLst>
                                          <p:attrName>style.visibility</p:attrName>
                                        </p:attrNameLst>
                                      </p:cBhvr>
                                      <p:to>
                                        <p:strVal val="visible"/>
                                      </p:to>
                                    </p:set>
                                    <p:animEffect filter="fade" transition="in">
                                      <p:cBhvr>
                                        <p:cTn dur="500"/>
                                        <p:tgtEl>
                                          <p:spTgt spid="1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76"/>
          <p:cNvSpPr txBox="1"/>
          <p:nvPr>
            <p:ph idx="1" type="body"/>
          </p:nvPr>
        </p:nvSpPr>
        <p:spPr>
          <a:xfrm>
            <a:off x="152400" y="838200"/>
            <a:ext cx="8839200" cy="30480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	- </a:t>
            </a:r>
            <a:r>
              <a:rPr b="1" i="0" lang="en-US" sz="3200" u="none">
                <a:solidFill>
                  <a:schemeClr val="dk1"/>
                </a:solidFill>
                <a:latin typeface="Times New Roman"/>
                <a:ea typeface="Times New Roman"/>
                <a:cs typeface="Times New Roman"/>
                <a:sym typeface="Times New Roman"/>
              </a:rPr>
              <a:t>Các kiểu và hình thức nhà nước: </a:t>
            </a:r>
            <a:r>
              <a:rPr b="0" i="0" lang="en-US" sz="3200" u="none">
                <a:solidFill>
                  <a:schemeClr val="dk1"/>
                </a:solidFill>
                <a:latin typeface="Times New Roman"/>
                <a:ea typeface="Times New Roman"/>
                <a:cs typeface="Times New Roman"/>
                <a:sym typeface="Times New Roman"/>
              </a:rPr>
              <a:t>nhà nước chủ nô quý tộc, nhà nước phong kiến, nhà nước tư sản, nhà nước vô sản.</a:t>
            </a:r>
            <a:endParaRPr/>
          </a:p>
          <a:p>
            <a:pPr indent="-342900" lvl="0" marL="342900" marR="0" rtl="0" algn="just">
              <a:lnSpc>
                <a:spcPct val="100000"/>
              </a:lnSpc>
              <a:spcBef>
                <a:spcPts val="64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 </a:t>
            </a:r>
            <a:r>
              <a:rPr b="1" i="1" lang="en-US" sz="3200" u="none">
                <a:solidFill>
                  <a:schemeClr val="dk1"/>
                </a:solidFill>
                <a:latin typeface="Times New Roman"/>
                <a:ea typeface="Times New Roman"/>
                <a:cs typeface="Times New Roman"/>
                <a:sym typeface="Times New Roman"/>
              </a:rPr>
              <a:t>Đặc thù của Nhà nước Việt Nam trong lịch sử và hiện đại</a:t>
            </a:r>
            <a:r>
              <a:rPr b="0" i="0" lang="en-US" sz="3200" u="none">
                <a:solidFill>
                  <a:schemeClr val="dk1"/>
                </a:solidFill>
                <a:latin typeface="Times New Roman"/>
                <a:ea typeface="Times New Roman"/>
                <a:cs typeface="Times New Roman"/>
                <a:sym typeface="Times New Roman"/>
              </a:rPr>
              <a:t>: Nhà nước phong kiến và NN XHCN </a:t>
            </a:r>
            <a:endParaRPr/>
          </a:p>
          <a:p>
            <a:pPr indent="-139700" lvl="0" marL="342900" marR="0" rtl="0" algn="just">
              <a:lnSpc>
                <a:spcPct val="100000"/>
              </a:lnSpc>
              <a:spcBef>
                <a:spcPts val="640"/>
              </a:spcBef>
              <a:spcAft>
                <a:spcPts val="0"/>
              </a:spcAft>
              <a:buClr>
                <a:schemeClr val="dk1"/>
              </a:buClr>
              <a:buSzPts val="3200"/>
              <a:buFont typeface="Arial"/>
              <a:buNone/>
            </a:pPr>
            <a:r>
              <a:t/>
            </a:r>
            <a:endParaRPr b="0" i="0" sz="3200" u="none">
              <a:solidFill>
                <a:schemeClr val="dk1"/>
              </a:solidFill>
              <a:latin typeface="Times New Roman"/>
              <a:ea typeface="Times New Roman"/>
              <a:cs typeface="Times New Roman"/>
              <a:sym typeface="Times New Roman"/>
            </a:endParaRPr>
          </a:p>
          <a:p>
            <a:pPr indent="-139700" lvl="0" marL="342900" marR="0" rtl="0" algn="l">
              <a:spcBef>
                <a:spcPts val="640"/>
              </a:spcBef>
              <a:spcAft>
                <a:spcPts val="0"/>
              </a:spcAft>
              <a:buClr>
                <a:schemeClr val="dk1"/>
              </a:buClr>
              <a:buSzPts val="3200"/>
              <a:buFont typeface="Arial"/>
              <a:buNone/>
            </a:pPr>
            <a:r>
              <a:t/>
            </a:r>
            <a:endParaRPr b="0" i="0" sz="3200" u="none">
              <a:solidFill>
                <a:schemeClr val="dk1"/>
              </a:solidFill>
              <a:latin typeface="Times New Roman"/>
              <a:ea typeface="Times New Roman"/>
              <a:cs typeface="Times New Roman"/>
              <a:sym typeface="Times New Roman"/>
            </a:endParaRPr>
          </a:p>
        </p:txBody>
      </p:sp>
      <p:pic>
        <p:nvPicPr>
          <p:cNvPr descr="C:\Users\user\Desktop\Documents\vnm_2013_3192982.jpg" id="1131" name="Google Shape;1131;p76"/>
          <p:cNvPicPr preferRelativeResize="0"/>
          <p:nvPr/>
        </p:nvPicPr>
        <p:blipFill rotWithShape="1">
          <a:blip r:embed="rId3">
            <a:alphaModFix/>
          </a:blip>
          <a:srcRect b="0" l="0" r="0" t="0"/>
          <a:stretch/>
        </p:blipFill>
        <p:spPr>
          <a:xfrm>
            <a:off x="4416425" y="4038600"/>
            <a:ext cx="4724400" cy="2667000"/>
          </a:xfrm>
          <a:prstGeom prst="rect">
            <a:avLst/>
          </a:prstGeom>
          <a:noFill/>
          <a:ln>
            <a:noFill/>
          </a:ln>
        </p:spPr>
      </p:pic>
      <p:pic>
        <p:nvPicPr>
          <p:cNvPr descr="C:\Users\user\Desktop\Documents\images (4).jpg" id="1132" name="Google Shape;1132;p76"/>
          <p:cNvPicPr preferRelativeResize="0"/>
          <p:nvPr/>
        </p:nvPicPr>
        <p:blipFill rotWithShape="1">
          <a:blip r:embed="rId4">
            <a:alphaModFix/>
          </a:blip>
          <a:srcRect b="0" l="0" r="0" t="0"/>
          <a:stretch/>
        </p:blipFill>
        <p:spPr>
          <a:xfrm>
            <a:off x="0" y="4038600"/>
            <a:ext cx="4419600" cy="2819400"/>
          </a:xfrm>
          <a:prstGeom prst="rect">
            <a:avLst/>
          </a:prstGeom>
          <a:noFill/>
          <a:ln>
            <a:noFill/>
          </a:ln>
        </p:spPr>
      </p:pic>
      <p:sp>
        <p:nvSpPr>
          <p:cNvPr id="1133" name="Google Shape;1133;p76"/>
          <p:cNvSpPr txBox="1"/>
          <p:nvPr/>
        </p:nvSpPr>
        <p:spPr>
          <a:xfrm>
            <a:off x="176212" y="255587"/>
            <a:ext cx="7924800" cy="8604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Times New Roman"/>
              <a:buNone/>
            </a:pPr>
            <a:r>
              <a:rPr b="1" i="1" lang="en-US" sz="3200" u="none">
                <a:solidFill>
                  <a:schemeClr val="dk1"/>
                </a:solidFill>
                <a:latin typeface="Times New Roman"/>
                <a:ea typeface="Times New Roman"/>
                <a:cs typeface="Times New Roman"/>
                <a:sym typeface="Times New Roman"/>
              </a:rPr>
              <a:t>e. Các kiểu và hình thức nhà nước</a:t>
            </a:r>
            <a:endParaRPr b="0" i="0" sz="32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3200" u="none">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30">
                                            <p:txEl>
                                              <p:pRg end="0" st="0"/>
                                            </p:txEl>
                                          </p:spTgt>
                                        </p:tgtEl>
                                        <p:attrNameLst>
                                          <p:attrName>style.visibility</p:attrName>
                                        </p:attrNameLst>
                                      </p:cBhvr>
                                      <p:to>
                                        <p:strVal val="visible"/>
                                      </p:to>
                                    </p:set>
                                    <p:anim calcmode="lin" valueType="num">
                                      <p:cBhvr additive="base">
                                        <p:cTn dur="500"/>
                                        <p:tgtEl>
                                          <p:spTgt spid="113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30">
                                            <p:txEl>
                                              <p:pRg end="1" st="1"/>
                                            </p:txEl>
                                          </p:spTgt>
                                        </p:tgtEl>
                                        <p:attrNameLst>
                                          <p:attrName>style.visibility</p:attrName>
                                        </p:attrNameLst>
                                      </p:cBhvr>
                                      <p:to>
                                        <p:strVal val="visible"/>
                                      </p:to>
                                    </p:set>
                                    <p:anim calcmode="lin" valueType="num">
                                      <p:cBhvr additive="base">
                                        <p:cTn dur="500"/>
                                        <p:tgtEl>
                                          <p:spTgt spid="113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30">
                                            <p:txEl>
                                              <p:pRg end="2" st="2"/>
                                            </p:txEl>
                                          </p:spTgt>
                                        </p:tgtEl>
                                        <p:attrNameLst>
                                          <p:attrName>style.visibility</p:attrName>
                                        </p:attrNameLst>
                                      </p:cBhvr>
                                      <p:to>
                                        <p:strVal val="visible"/>
                                      </p:to>
                                    </p:set>
                                    <p:anim calcmode="lin" valueType="num">
                                      <p:cBhvr additive="base">
                                        <p:cTn dur="500"/>
                                        <p:tgtEl>
                                          <p:spTgt spid="1130">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30">
                                            <p:txEl>
                                              <p:pRg end="3" st="3"/>
                                            </p:txEl>
                                          </p:spTgt>
                                        </p:tgtEl>
                                        <p:attrNameLst>
                                          <p:attrName>style.visibility</p:attrName>
                                        </p:attrNameLst>
                                      </p:cBhvr>
                                      <p:to>
                                        <p:strVal val="visible"/>
                                      </p:to>
                                    </p:set>
                                    <p:anim calcmode="lin" valueType="num">
                                      <p:cBhvr additive="base">
                                        <p:cTn dur="500"/>
                                        <p:tgtEl>
                                          <p:spTgt spid="1130">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0">
                                            <p:txEl>
                                              <p:pRg end="0" st="0"/>
                                            </p:txEl>
                                          </p:spTgt>
                                        </p:tgtEl>
                                        <p:attrNameLst>
                                          <p:attrName>style.visibility</p:attrName>
                                        </p:attrNameLst>
                                      </p:cBhvr>
                                      <p:to>
                                        <p:strVal val="visible"/>
                                      </p:to>
                                    </p:set>
                                    <p:animEffect filter="fade" transition="in">
                                      <p:cBhvr>
                                        <p:cTn dur="500"/>
                                        <p:tgtEl>
                                          <p:spTgt spid="11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0">
                                            <p:txEl>
                                              <p:pRg end="1" st="1"/>
                                            </p:txEl>
                                          </p:spTgt>
                                        </p:tgtEl>
                                        <p:attrNameLst>
                                          <p:attrName>style.visibility</p:attrName>
                                        </p:attrNameLst>
                                      </p:cBhvr>
                                      <p:to>
                                        <p:strVal val="visible"/>
                                      </p:to>
                                    </p:set>
                                    <p:animEffect filter="fade" transition="in">
                                      <p:cBhvr>
                                        <p:cTn dur="500"/>
                                        <p:tgtEl>
                                          <p:spTgt spid="11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0">
                                            <p:txEl>
                                              <p:pRg end="2" st="2"/>
                                            </p:txEl>
                                          </p:spTgt>
                                        </p:tgtEl>
                                        <p:attrNameLst>
                                          <p:attrName>style.visibility</p:attrName>
                                        </p:attrNameLst>
                                      </p:cBhvr>
                                      <p:to>
                                        <p:strVal val="visible"/>
                                      </p:to>
                                    </p:set>
                                    <p:animEffect filter="fade" transition="in">
                                      <p:cBhvr>
                                        <p:cTn dur="500"/>
                                        <p:tgtEl>
                                          <p:spTgt spid="11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0">
                                            <p:txEl>
                                              <p:pRg end="3" st="3"/>
                                            </p:txEl>
                                          </p:spTgt>
                                        </p:tgtEl>
                                        <p:attrNameLst>
                                          <p:attrName>style.visibility</p:attrName>
                                        </p:attrNameLst>
                                      </p:cBhvr>
                                      <p:to>
                                        <p:strVal val="visible"/>
                                      </p:to>
                                    </p:set>
                                    <p:animEffect filter="fade" transition="in">
                                      <p:cBhvr>
                                        <p:cTn dur="500"/>
                                        <p:tgtEl>
                                          <p:spTgt spid="113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2"/>
                                        </p:tgtEl>
                                        <p:attrNameLst>
                                          <p:attrName>style.visibility</p:attrName>
                                        </p:attrNameLst>
                                      </p:cBhvr>
                                      <p:to>
                                        <p:strVal val="visible"/>
                                      </p:to>
                                    </p:set>
                                    <p:animEffect filter="fade" transition="in">
                                      <p:cBhvr>
                                        <p:cTn dur="500"/>
                                        <p:tgtEl>
                                          <p:spTgt spid="1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1"/>
                                        </p:tgtEl>
                                        <p:attrNameLst>
                                          <p:attrName>style.visibility</p:attrName>
                                        </p:attrNameLst>
                                      </p:cBhvr>
                                      <p:to>
                                        <p:strVal val="visible"/>
                                      </p:to>
                                    </p:set>
                                    <p:animEffect filter="fade" transition="in">
                                      <p:cBhvr>
                                        <p:cTn dur="500"/>
                                        <p:tgtEl>
                                          <p:spTgt spid="1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77"/>
          <p:cNvSpPr txBox="1"/>
          <p:nvPr>
            <p:ph type="title"/>
          </p:nvPr>
        </p:nvSpPr>
        <p:spPr>
          <a:xfrm>
            <a:off x="0" y="152400"/>
            <a:ext cx="8991600" cy="609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Times New Roman"/>
              <a:buNone/>
            </a:pPr>
            <a:br>
              <a:rPr b="1" i="1" lang="en-US" sz="3600" u="none">
                <a:solidFill>
                  <a:schemeClr val="dk2"/>
                </a:solidFill>
                <a:latin typeface="Times New Roman"/>
                <a:ea typeface="Times New Roman"/>
                <a:cs typeface="Times New Roman"/>
                <a:sym typeface="Times New Roman"/>
              </a:rPr>
            </a:br>
            <a:r>
              <a:rPr b="1" i="1" lang="en-US" sz="3600" u="none">
                <a:solidFill>
                  <a:schemeClr val="dk2"/>
                </a:solidFill>
                <a:latin typeface="Times New Roman"/>
                <a:ea typeface="Times New Roman"/>
                <a:cs typeface="Times New Roman"/>
                <a:sym typeface="Times New Roman"/>
              </a:rPr>
              <a:t>2. Cách mạng xã hội (TNC)</a:t>
            </a:r>
            <a:br>
              <a:rPr b="1" i="1" lang="en-US" sz="3600" u="none">
                <a:solidFill>
                  <a:schemeClr val="dk2"/>
                </a:solidFill>
                <a:latin typeface="Times New Roman"/>
                <a:ea typeface="Times New Roman"/>
                <a:cs typeface="Times New Roman"/>
                <a:sym typeface="Times New Roman"/>
              </a:rPr>
            </a:br>
            <a:endParaRPr/>
          </a:p>
        </p:txBody>
      </p:sp>
      <p:pic>
        <p:nvPicPr>
          <p:cNvPr id="1139" name="Google Shape;1139;p77"/>
          <p:cNvPicPr preferRelativeResize="0"/>
          <p:nvPr/>
        </p:nvPicPr>
        <p:blipFill rotWithShape="1">
          <a:blip r:embed="rId3">
            <a:alphaModFix/>
          </a:blip>
          <a:srcRect b="0" l="0" r="0" t="0"/>
          <a:stretch/>
        </p:blipFill>
        <p:spPr>
          <a:xfrm>
            <a:off x="701675" y="1176337"/>
            <a:ext cx="7796212" cy="4572000"/>
          </a:xfrm>
          <a:prstGeom prst="rect">
            <a:avLst/>
          </a:prstGeom>
          <a:noFill/>
          <a:ln>
            <a:noFill/>
          </a:ln>
        </p:spPr>
      </p:pic>
      <p:sp>
        <p:nvSpPr>
          <p:cNvPr id="1140" name="Google Shape;1140;p77"/>
          <p:cNvSpPr txBox="1"/>
          <p:nvPr/>
        </p:nvSpPr>
        <p:spPr>
          <a:xfrm>
            <a:off x="457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Verdana"/>
              <a:buNone/>
            </a:pPr>
            <a:r>
              <a:rPr b="0" i="0" lang="en-US" sz="1400" u="none">
                <a:solidFill>
                  <a:schemeClr val="dk1"/>
                </a:solidFill>
                <a:latin typeface="Verdana"/>
                <a:ea typeface="Verdana"/>
                <a:cs typeface="Verdana"/>
                <a:sym typeface="Verdana"/>
              </a:rPr>
              <a: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78"/>
          <p:cNvSpPr txBox="1"/>
          <p:nvPr>
            <p:ph type="title"/>
          </p:nvPr>
        </p:nvSpPr>
        <p:spPr>
          <a:xfrm>
            <a:off x="76200" y="152400"/>
            <a:ext cx="8610600" cy="762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Times New Roman"/>
              <a:buNone/>
            </a:pPr>
            <a:br>
              <a:rPr b="1" i="1" lang="en-US" sz="3600" u="none">
                <a:solidFill>
                  <a:schemeClr val="dk2"/>
                </a:solidFill>
                <a:latin typeface="Times New Roman"/>
                <a:ea typeface="Times New Roman"/>
                <a:cs typeface="Times New Roman"/>
                <a:sym typeface="Times New Roman"/>
              </a:rPr>
            </a:br>
            <a:r>
              <a:rPr b="1" i="1" lang="en-US" sz="3600" u="none">
                <a:solidFill>
                  <a:schemeClr val="dk2"/>
                </a:solidFill>
                <a:latin typeface="Times New Roman"/>
                <a:ea typeface="Times New Roman"/>
                <a:cs typeface="Times New Roman"/>
                <a:sym typeface="Times New Roman"/>
              </a:rPr>
              <a:t>a. Nguồn gốc của cách mạng xã hội</a:t>
            </a:r>
            <a:br>
              <a:rPr b="1" i="0" lang="en-US" sz="3600" u="none">
                <a:solidFill>
                  <a:schemeClr val="dk2"/>
                </a:solidFill>
                <a:latin typeface="Times New Roman"/>
                <a:ea typeface="Times New Roman"/>
                <a:cs typeface="Times New Roman"/>
                <a:sym typeface="Times New Roman"/>
              </a:rPr>
            </a:br>
            <a:endParaRPr/>
          </a:p>
        </p:txBody>
      </p:sp>
      <p:sp>
        <p:nvSpPr>
          <p:cNvPr id="1146" name="Google Shape;1146;p78"/>
          <p:cNvSpPr/>
          <p:nvPr/>
        </p:nvSpPr>
        <p:spPr>
          <a:xfrm>
            <a:off x="1537063" y="1840502"/>
            <a:ext cx="2996837" cy="1428750"/>
          </a:xfrm>
          <a:prstGeom prst="ellipse">
            <a:avLst/>
          </a:prstGeom>
          <a:gradFill>
            <a:gsLst>
              <a:gs pos="0">
                <a:srgbClr val="3182CD"/>
              </a:gs>
              <a:gs pos="80000">
                <a:srgbClr val="41ACFF"/>
              </a:gs>
              <a:gs pos="100000">
                <a:srgbClr val="3DAD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Times New Roman"/>
              <a:buNone/>
            </a:pPr>
            <a:r>
              <a:rPr b="0" i="1" lang="en-US" sz="2800" u="none" cap="none" strike="noStrike">
                <a:solidFill>
                  <a:srgbClr val="000000"/>
                </a:solidFill>
                <a:latin typeface="Times New Roman"/>
                <a:ea typeface="Times New Roman"/>
                <a:cs typeface="Times New Roman"/>
                <a:sym typeface="Times New Roman"/>
              </a:rPr>
              <a:t>Nguồn gốc sâu xa</a:t>
            </a:r>
            <a:endParaRPr b="0" i="0" sz="2800" u="none" cap="none" strike="noStrike">
              <a:solidFill>
                <a:schemeClr val="lt1"/>
              </a:solidFill>
              <a:latin typeface="Arial"/>
              <a:ea typeface="Arial"/>
              <a:cs typeface="Arial"/>
              <a:sym typeface="Arial"/>
            </a:endParaRPr>
          </a:p>
        </p:txBody>
      </p:sp>
      <p:sp>
        <p:nvSpPr>
          <p:cNvPr id="1147" name="Google Shape;1147;p78"/>
          <p:cNvSpPr/>
          <p:nvPr/>
        </p:nvSpPr>
        <p:spPr>
          <a:xfrm>
            <a:off x="1524000" y="4343400"/>
            <a:ext cx="2975066" cy="1428750"/>
          </a:xfrm>
          <a:prstGeom prst="ellipse">
            <a:avLst/>
          </a:prstGeom>
          <a:gradFill>
            <a:gsLst>
              <a:gs pos="0">
                <a:srgbClr val="CA4646"/>
              </a:gs>
              <a:gs pos="80000">
                <a:srgbClr val="FF5D5D"/>
              </a:gs>
              <a:gs pos="100000">
                <a:srgbClr val="FF5959"/>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Times New Roman"/>
              <a:buNone/>
            </a:pPr>
            <a:r>
              <a:rPr b="0" i="1" lang="en-US" sz="2800" u="none" cap="none" strike="noStrike">
                <a:solidFill>
                  <a:srgbClr val="000000"/>
                </a:solidFill>
                <a:latin typeface="Times New Roman"/>
                <a:ea typeface="Times New Roman"/>
                <a:cs typeface="Times New Roman"/>
                <a:sym typeface="Times New Roman"/>
              </a:rPr>
              <a:t>Nguồn gốc trực tiếp</a:t>
            </a:r>
            <a:endParaRPr b="0" i="0" sz="2800" u="none" cap="none" strike="noStrike">
              <a:solidFill>
                <a:schemeClr val="lt1"/>
              </a:solidFill>
              <a:latin typeface="Arial"/>
              <a:ea typeface="Arial"/>
              <a:cs typeface="Arial"/>
              <a:sym typeface="Arial"/>
            </a:endParaRPr>
          </a:p>
        </p:txBody>
      </p:sp>
      <p:sp>
        <p:nvSpPr>
          <p:cNvPr id="1148" name="Google Shape;1148;p78"/>
          <p:cNvSpPr/>
          <p:nvPr/>
        </p:nvSpPr>
        <p:spPr>
          <a:xfrm>
            <a:off x="4665662" y="1676400"/>
            <a:ext cx="4343400" cy="1905000"/>
          </a:xfrm>
          <a:prstGeom prst="roundRect">
            <a:avLst>
              <a:gd fmla="val 16667" name="adj"/>
            </a:avLst>
          </a:prstGeom>
          <a:gradFill>
            <a:gsLst>
              <a:gs pos="0">
                <a:srgbClr val="8AD3FF"/>
              </a:gs>
              <a:gs pos="35000">
                <a:srgbClr val="ADDEFF"/>
              </a:gs>
              <a:gs pos="100000">
                <a:srgbClr val="DCF1FF"/>
              </a:gs>
            </a:gsLst>
            <a:lin ang="16200000" scaled="0"/>
          </a:gradFill>
          <a:ln cap="flat" cmpd="sng" w="9525">
            <a:solidFill>
              <a:srgbClr val="56ADFC"/>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800"/>
              <a:buFont typeface="Times New Roman"/>
              <a:buNone/>
            </a:pPr>
            <a:r>
              <a:rPr b="0" i="0" lang="en-US" sz="2800" u="none">
                <a:solidFill>
                  <a:srgbClr val="000000"/>
                </a:solidFill>
                <a:latin typeface="Times New Roman"/>
                <a:ea typeface="Times New Roman"/>
                <a:cs typeface="Times New Roman"/>
                <a:sym typeface="Times New Roman"/>
              </a:rPr>
              <a:t>Mâu thuẫn giữa sự tiến bộ của lực lượng sản xuất với tính ổn định, lạc hậu của quan hệ sản xuất</a:t>
            </a:r>
            <a:endParaRPr/>
          </a:p>
        </p:txBody>
      </p:sp>
      <p:sp>
        <p:nvSpPr>
          <p:cNvPr id="1149" name="Google Shape;1149;p78"/>
          <p:cNvSpPr/>
          <p:nvPr/>
        </p:nvSpPr>
        <p:spPr>
          <a:xfrm>
            <a:off x="4665662" y="4191000"/>
            <a:ext cx="4343400" cy="1905000"/>
          </a:xfrm>
          <a:prstGeom prst="roundRect">
            <a:avLst>
              <a:gd fmla="val 16667" name="adj"/>
            </a:avLst>
          </a:prstGeom>
          <a:gradFill>
            <a:gsLst>
              <a:gs pos="0">
                <a:srgbClr val="FF9494"/>
              </a:gs>
              <a:gs pos="35000">
                <a:srgbClr val="FFB4B4"/>
              </a:gs>
              <a:gs pos="100000">
                <a:srgbClr val="FFDFDF"/>
              </a:gs>
            </a:gsLst>
            <a:lin ang="16200000" scaled="0"/>
          </a:gradFill>
          <a:ln cap="flat" cmpd="sng" w="9525">
            <a:solidFill>
              <a:srgbClr val="FD6F6F"/>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Times New Roman"/>
              <a:buNone/>
            </a:pPr>
            <a:r>
              <a:rPr b="0" i="0" lang="en-US" sz="2800" u="none">
                <a:solidFill>
                  <a:srgbClr val="000000"/>
                </a:solidFill>
                <a:latin typeface="Times New Roman"/>
                <a:ea typeface="Times New Roman"/>
                <a:cs typeface="Times New Roman"/>
                <a:sym typeface="Times New Roman"/>
              </a:rPr>
              <a:t>Mâu thuẫn giai cấp và đấu tranh giai cấp</a:t>
            </a:r>
            <a:endParaRPr/>
          </a:p>
        </p:txBody>
      </p:sp>
      <p:cxnSp>
        <p:nvCxnSpPr>
          <p:cNvPr id="1150" name="Google Shape;1150;p78"/>
          <p:cNvCxnSpPr/>
          <p:nvPr/>
        </p:nvCxnSpPr>
        <p:spPr>
          <a:xfrm flipH="1" rot="10800000">
            <a:off x="457200" y="2554287"/>
            <a:ext cx="1079500" cy="1179512"/>
          </a:xfrm>
          <a:prstGeom prst="straightConnector1">
            <a:avLst/>
          </a:prstGeom>
          <a:noFill/>
          <a:ln cap="flat" cmpd="sng" w="9525">
            <a:solidFill>
              <a:srgbClr val="56ADFC"/>
            </a:solidFill>
            <a:prstDash val="solid"/>
            <a:miter lim="800000"/>
            <a:headEnd len="med" w="med" type="none"/>
            <a:tailEnd len="med" w="med" type="triangle"/>
          </a:ln>
        </p:spPr>
      </p:cxnSp>
      <p:cxnSp>
        <p:nvCxnSpPr>
          <p:cNvPr id="1151" name="Google Shape;1151;p78"/>
          <p:cNvCxnSpPr/>
          <p:nvPr/>
        </p:nvCxnSpPr>
        <p:spPr>
          <a:xfrm>
            <a:off x="457200" y="3733800"/>
            <a:ext cx="1066800" cy="1323975"/>
          </a:xfrm>
          <a:prstGeom prst="straightConnector1">
            <a:avLst/>
          </a:prstGeom>
          <a:noFill/>
          <a:ln cap="flat" cmpd="sng" w="9525">
            <a:solidFill>
              <a:srgbClr val="56ADFC"/>
            </a:solidFill>
            <a:prstDash val="solid"/>
            <a:miter lim="800000"/>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8"/>
                                        </p:tgtEl>
                                        <p:attrNameLst>
                                          <p:attrName>style.visibility</p:attrName>
                                        </p:attrNameLst>
                                      </p:cBhvr>
                                      <p:to>
                                        <p:strVal val="visible"/>
                                      </p:to>
                                    </p:set>
                                    <p:animEffect filter="fade" transition="in">
                                      <p:cBhvr>
                                        <p:cTn dur="500"/>
                                        <p:tgtEl>
                                          <p:spTgt spid="1148"/>
                                        </p:tgtEl>
                                      </p:cBhvr>
                                    </p:animEffect>
                                  </p:childTnLst>
                                </p:cTn>
                              </p:par>
                              <p:par>
                                <p:cTn fill="hold" nodeType="withEffect" presetClass="entr" presetID="10" presetSubtype="0">
                                  <p:stCondLst>
                                    <p:cond delay="0"/>
                                  </p:stCondLst>
                                  <p:childTnLst>
                                    <p:set>
                                      <p:cBhvr>
                                        <p:cTn dur="1" fill="hold">
                                          <p:stCondLst>
                                            <p:cond delay="0"/>
                                          </p:stCondLst>
                                        </p:cTn>
                                        <p:tgtEl>
                                          <p:spTgt spid="1150"/>
                                        </p:tgtEl>
                                        <p:attrNameLst>
                                          <p:attrName>style.visibility</p:attrName>
                                        </p:attrNameLst>
                                      </p:cBhvr>
                                      <p:to>
                                        <p:strVal val="visible"/>
                                      </p:to>
                                    </p:set>
                                    <p:animEffect filter="fade" transition="in">
                                      <p:cBhvr>
                                        <p:cTn dur="500"/>
                                        <p:tgtEl>
                                          <p:spTgt spid="1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1"/>
                                        </p:tgtEl>
                                        <p:attrNameLst>
                                          <p:attrName>style.visibility</p:attrName>
                                        </p:attrNameLst>
                                      </p:cBhvr>
                                      <p:to>
                                        <p:strVal val="visible"/>
                                      </p:to>
                                    </p:set>
                                    <p:animEffect filter="fade" transition="in">
                                      <p:cBhvr>
                                        <p:cTn dur="500"/>
                                        <p:tgtEl>
                                          <p:spTgt spid="1151"/>
                                        </p:tgtEl>
                                      </p:cBhvr>
                                    </p:animEffect>
                                  </p:childTnLst>
                                </p:cTn>
                              </p:par>
                              <p:par>
                                <p:cTn fill="hold" nodeType="withEffect" presetClass="entr" presetID="10" presetSubtype="0">
                                  <p:stCondLst>
                                    <p:cond delay="0"/>
                                  </p:stCondLst>
                                  <p:childTnLst>
                                    <p:set>
                                      <p:cBhvr>
                                        <p:cTn dur="1" fill="hold">
                                          <p:stCondLst>
                                            <p:cond delay="0"/>
                                          </p:stCondLst>
                                        </p:cTn>
                                        <p:tgtEl>
                                          <p:spTgt spid="1149"/>
                                        </p:tgtEl>
                                        <p:attrNameLst>
                                          <p:attrName>style.visibility</p:attrName>
                                        </p:attrNameLst>
                                      </p:cBhvr>
                                      <p:to>
                                        <p:strVal val="visible"/>
                                      </p:to>
                                    </p:set>
                                    <p:animEffect filter="fade" transition="in">
                                      <p:cBhvr>
                                        <p:cTn dur="500"/>
                                        <p:tgtEl>
                                          <p:spTgt spid="1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79"/>
          <p:cNvSpPr txBox="1"/>
          <p:nvPr>
            <p:ph type="title"/>
          </p:nvPr>
        </p:nvSpPr>
        <p:spPr>
          <a:xfrm>
            <a:off x="0" y="152400"/>
            <a:ext cx="8991600" cy="609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Times New Roman"/>
              <a:buNone/>
            </a:pPr>
            <a:r>
              <a:rPr b="1" i="1" lang="en-US" sz="3600" u="none">
                <a:solidFill>
                  <a:schemeClr val="dk2"/>
                </a:solidFill>
                <a:latin typeface="Times New Roman"/>
                <a:ea typeface="Times New Roman"/>
                <a:cs typeface="Times New Roman"/>
                <a:sym typeface="Times New Roman"/>
              </a:rPr>
              <a:t>b. Bản chất của cách mạng xã hội</a:t>
            </a:r>
            <a:endParaRPr/>
          </a:p>
        </p:txBody>
      </p:sp>
      <p:sp>
        <p:nvSpPr>
          <p:cNvPr id="1157" name="Google Shape;1157;p79"/>
          <p:cNvSpPr/>
          <p:nvPr/>
        </p:nvSpPr>
        <p:spPr>
          <a:xfrm>
            <a:off x="1219200" y="762000"/>
            <a:ext cx="3048000" cy="609600"/>
          </a:xfrm>
          <a:prstGeom prst="ellipse">
            <a:avLst/>
          </a:prstGeom>
          <a:solidFill>
            <a:srgbClr val="E75407"/>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Times New Roman"/>
              <a:buNone/>
            </a:pPr>
            <a:r>
              <a:rPr b="1" i="1" lang="en-US" sz="3200" u="none">
                <a:solidFill>
                  <a:srgbClr val="000000"/>
                </a:solidFill>
                <a:latin typeface="Times New Roman"/>
                <a:ea typeface="Times New Roman"/>
                <a:cs typeface="Times New Roman"/>
                <a:sym typeface="Times New Roman"/>
              </a:rPr>
              <a:t>Khái niệm</a:t>
            </a:r>
            <a:endParaRPr/>
          </a:p>
        </p:txBody>
      </p:sp>
      <p:sp>
        <p:nvSpPr>
          <p:cNvPr id="1158" name="Google Shape;1158;p79"/>
          <p:cNvSpPr/>
          <p:nvPr/>
        </p:nvSpPr>
        <p:spPr>
          <a:xfrm>
            <a:off x="53975" y="1490662"/>
            <a:ext cx="2308225" cy="1471612"/>
          </a:xfrm>
          <a:prstGeom prst="rightArrow">
            <a:avLst>
              <a:gd fmla="val 14714" name="adj1"/>
              <a:gd fmla="val 50000" name="adj2"/>
            </a:avLst>
          </a:prstGeom>
          <a:solidFill>
            <a:srgbClr val="00B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Times New Roman"/>
              <a:buNone/>
            </a:pPr>
            <a:r>
              <a:rPr b="1" i="1" lang="en-US" sz="2800" u="none">
                <a:solidFill>
                  <a:srgbClr val="000000"/>
                </a:solidFill>
                <a:latin typeface="Times New Roman"/>
                <a:ea typeface="Times New Roman"/>
                <a:cs typeface="Times New Roman"/>
                <a:sym typeface="Times New Roman"/>
              </a:rPr>
              <a:t>Cách mạng</a:t>
            </a:r>
            <a:endParaRPr/>
          </a:p>
        </p:txBody>
      </p:sp>
      <p:sp>
        <p:nvSpPr>
          <p:cNvPr id="1159" name="Google Shape;1159;p79"/>
          <p:cNvSpPr/>
          <p:nvPr/>
        </p:nvSpPr>
        <p:spPr>
          <a:xfrm>
            <a:off x="53975" y="3462337"/>
            <a:ext cx="2192337" cy="1876425"/>
          </a:xfrm>
          <a:prstGeom prst="rightArrow">
            <a:avLst>
              <a:gd fmla="val 16345" name="adj1"/>
              <a:gd fmla="val 50000" name="adj2"/>
            </a:avLst>
          </a:prstGeom>
          <a:solidFill>
            <a:srgbClr val="FFC00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Times New Roman"/>
              <a:buNone/>
            </a:pPr>
            <a:r>
              <a:rPr b="1" i="1" lang="en-US" sz="2800" u="none">
                <a:solidFill>
                  <a:srgbClr val="000000"/>
                </a:solidFill>
                <a:latin typeface="Times New Roman"/>
                <a:ea typeface="Times New Roman"/>
                <a:cs typeface="Times New Roman"/>
                <a:sym typeface="Times New Roman"/>
              </a:rPr>
              <a:t>Cách mạng xã hội</a:t>
            </a:r>
            <a:endParaRPr/>
          </a:p>
        </p:txBody>
      </p:sp>
      <p:sp>
        <p:nvSpPr>
          <p:cNvPr id="1160" name="Google Shape;1160;p79"/>
          <p:cNvSpPr/>
          <p:nvPr/>
        </p:nvSpPr>
        <p:spPr>
          <a:xfrm>
            <a:off x="2590800" y="1549400"/>
            <a:ext cx="6400800" cy="1117600"/>
          </a:xfrm>
          <a:prstGeom prst="roundRect">
            <a:avLst>
              <a:gd fmla="val 16667" name="adj"/>
            </a:avLst>
          </a:pr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Là khái niệm để chỉ sự thay đổi căn bản về chất của một sự vật hiện tượng nào đó trong thế giới</a:t>
            </a:r>
            <a:endParaRPr/>
          </a:p>
        </p:txBody>
      </p:sp>
      <p:sp>
        <p:nvSpPr>
          <p:cNvPr id="1161" name="Google Shape;1161;p79"/>
          <p:cNvSpPr/>
          <p:nvPr/>
        </p:nvSpPr>
        <p:spPr>
          <a:xfrm>
            <a:off x="2667000" y="2857500"/>
            <a:ext cx="6324600" cy="1371600"/>
          </a:xfrm>
          <a:prstGeom prst="roundRect">
            <a:avLst>
              <a:gd fmla="val 16667" name="adj"/>
            </a:avLst>
          </a:prstGeom>
          <a:solidFill>
            <a:srgbClr val="FDCAB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Theo </a:t>
            </a:r>
            <a:r>
              <a:rPr b="0" i="1" lang="en-US" sz="2400" u="none">
                <a:solidFill>
                  <a:schemeClr val="dk1"/>
                </a:solidFill>
                <a:latin typeface="Times New Roman"/>
                <a:ea typeface="Times New Roman"/>
                <a:cs typeface="Times New Roman"/>
                <a:sym typeface="Times New Roman"/>
              </a:rPr>
              <a:t>nghĩa rộng </a:t>
            </a:r>
            <a:r>
              <a:rPr b="0" i="0" lang="en-US" sz="2400" u="none">
                <a:solidFill>
                  <a:schemeClr val="dk1"/>
                </a:solidFill>
                <a:latin typeface="Times New Roman"/>
                <a:ea typeface="Times New Roman"/>
                <a:cs typeface="Times New Roman"/>
                <a:sym typeface="Times New Roman"/>
              </a:rPr>
              <a:t>là sự thay đổi căn bản về chất  từ một hình thái kinh tế - xã hội này lên một hình thái kinh tế - xã hội mới, tiến bộ hơn</a:t>
            </a:r>
            <a:endParaRPr/>
          </a:p>
        </p:txBody>
      </p:sp>
      <p:sp>
        <p:nvSpPr>
          <p:cNvPr id="1162" name="Google Shape;1162;p79"/>
          <p:cNvSpPr/>
          <p:nvPr/>
        </p:nvSpPr>
        <p:spPr>
          <a:xfrm>
            <a:off x="2679700" y="4400550"/>
            <a:ext cx="6375400" cy="1371600"/>
          </a:xfrm>
          <a:prstGeom prst="roundRect">
            <a:avLst>
              <a:gd fmla="val 16667" name="adj"/>
            </a:avLst>
          </a:prstGeom>
          <a:solidFill>
            <a:srgbClr val="E75407"/>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FEE9DE"/>
              </a:buClr>
              <a:buSzPts val="2400"/>
              <a:buFont typeface="Times New Roman"/>
              <a:buNone/>
            </a:pPr>
            <a:r>
              <a:rPr b="0" i="0" lang="en-US" sz="2400" u="none">
                <a:solidFill>
                  <a:srgbClr val="FEE9DE"/>
                </a:solidFill>
                <a:latin typeface="Times New Roman"/>
                <a:ea typeface="Times New Roman"/>
                <a:cs typeface="Times New Roman"/>
                <a:sym typeface="Times New Roman"/>
              </a:rPr>
              <a:t>Theo </a:t>
            </a:r>
            <a:r>
              <a:rPr b="0" i="1" lang="en-US" sz="2400" u="none">
                <a:solidFill>
                  <a:srgbClr val="FEE9DE"/>
                </a:solidFill>
                <a:latin typeface="Times New Roman"/>
                <a:ea typeface="Times New Roman"/>
                <a:cs typeface="Times New Roman"/>
                <a:sym typeface="Times New Roman"/>
              </a:rPr>
              <a:t>nghĩa hẹp</a:t>
            </a:r>
            <a:r>
              <a:rPr b="0" i="0" lang="en-US" sz="2400" u="none">
                <a:solidFill>
                  <a:srgbClr val="FEE9DE"/>
                </a:solidFill>
                <a:latin typeface="Times New Roman"/>
                <a:ea typeface="Times New Roman"/>
                <a:cs typeface="Times New Roman"/>
                <a:sym typeface="Times New Roman"/>
              </a:rPr>
              <a:t> là đỉnh cao của đấu tranh giai cấp, là cuộc đấu tranh lật đổ chính quyền, thiết lập một chính quyền mới tiến bộ hơn</a:t>
            </a:r>
            <a:endParaRPr/>
          </a:p>
        </p:txBody>
      </p:sp>
      <p:sp>
        <p:nvSpPr>
          <p:cNvPr id="1163" name="Google Shape;1163;p79"/>
          <p:cNvSpPr/>
          <p:nvPr/>
        </p:nvSpPr>
        <p:spPr>
          <a:xfrm>
            <a:off x="200025" y="5943600"/>
            <a:ext cx="8591550" cy="914400"/>
          </a:xfrm>
          <a:prstGeom prst="parallelogram">
            <a:avLst>
              <a:gd fmla="val 575" name="adj"/>
            </a:avLst>
          </a:prstGeom>
          <a:gradFill>
            <a:gsLst>
              <a:gs pos="0">
                <a:srgbClr val="8AD3FF"/>
              </a:gs>
              <a:gs pos="35000">
                <a:srgbClr val="ADDEFF"/>
              </a:gs>
              <a:gs pos="100000">
                <a:srgbClr val="DCF1FF"/>
              </a:gs>
            </a:gsLst>
            <a:lin ang="16200000" scaled="0"/>
          </a:gradFill>
          <a:ln cap="flat" cmpd="sng" w="9525">
            <a:solidFill>
              <a:srgbClr val="56ADFC"/>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Times New Roman"/>
              <a:buNone/>
            </a:pPr>
            <a:r>
              <a:rPr b="1" i="0" lang="en-US" sz="2400" u="none">
                <a:solidFill>
                  <a:srgbClr val="000000"/>
                </a:solidFill>
                <a:latin typeface="Times New Roman"/>
                <a:ea typeface="Times New Roman"/>
                <a:cs typeface="Times New Roman"/>
                <a:sym typeface="Times New Roman"/>
              </a:rPr>
              <a:t>Phân biệt CMXH với tiến hóa xã hội, cải cách xã hội, đảo chính</a:t>
            </a:r>
            <a:endParaRPr/>
          </a:p>
        </p:txBody>
      </p:sp>
      <p:cxnSp>
        <p:nvCxnSpPr>
          <p:cNvPr id="1164" name="Google Shape;1164;p79"/>
          <p:cNvCxnSpPr/>
          <p:nvPr/>
        </p:nvCxnSpPr>
        <p:spPr>
          <a:xfrm flipH="1" rot="10800000">
            <a:off x="2246312" y="3543300"/>
            <a:ext cx="420687" cy="857250"/>
          </a:xfrm>
          <a:prstGeom prst="straightConnector1">
            <a:avLst/>
          </a:prstGeom>
          <a:noFill/>
          <a:ln cap="flat" cmpd="sng" w="9525">
            <a:solidFill>
              <a:srgbClr val="56ADFC"/>
            </a:solidFill>
            <a:prstDash val="solid"/>
            <a:miter lim="800000"/>
            <a:headEnd len="med" w="med" type="none"/>
            <a:tailEnd len="med" w="med" type="triangle"/>
          </a:ln>
        </p:spPr>
      </p:cxnSp>
      <p:cxnSp>
        <p:nvCxnSpPr>
          <p:cNvPr id="1165" name="Google Shape;1165;p79"/>
          <p:cNvCxnSpPr/>
          <p:nvPr/>
        </p:nvCxnSpPr>
        <p:spPr>
          <a:xfrm>
            <a:off x="2246312" y="4400550"/>
            <a:ext cx="433387" cy="685800"/>
          </a:xfrm>
          <a:prstGeom prst="straightConnector1">
            <a:avLst/>
          </a:prstGeom>
          <a:noFill/>
          <a:ln cap="flat" cmpd="sng" w="9525">
            <a:solidFill>
              <a:srgbClr val="56ADFC"/>
            </a:solidFill>
            <a:prstDash val="solid"/>
            <a:miter lim="800000"/>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7"/>
                                        </p:tgtEl>
                                        <p:attrNameLst>
                                          <p:attrName>style.visibility</p:attrName>
                                        </p:attrNameLst>
                                      </p:cBhvr>
                                      <p:to>
                                        <p:strVal val="visible"/>
                                      </p:to>
                                    </p:set>
                                    <p:animEffect filter="fade" transition="in">
                                      <p:cBhvr>
                                        <p:cTn dur="500"/>
                                        <p:tgtEl>
                                          <p:spTgt spid="1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8"/>
                                        </p:tgtEl>
                                        <p:attrNameLst>
                                          <p:attrName>style.visibility</p:attrName>
                                        </p:attrNameLst>
                                      </p:cBhvr>
                                      <p:to>
                                        <p:strVal val="visible"/>
                                      </p:to>
                                    </p:set>
                                    <p:animEffect filter="fade" transition="in">
                                      <p:cBhvr>
                                        <p:cTn dur="1000"/>
                                        <p:tgtEl>
                                          <p:spTgt spid="1158"/>
                                        </p:tgtEl>
                                      </p:cBhvr>
                                    </p:animEffect>
                                  </p:childTnLst>
                                </p:cTn>
                              </p:par>
                              <p:par>
                                <p:cTn fill="hold" nodeType="withEffect" presetClass="entr" presetID="10" presetSubtype="0">
                                  <p:stCondLst>
                                    <p:cond delay="0"/>
                                  </p:stCondLst>
                                  <p:childTnLst>
                                    <p:set>
                                      <p:cBhvr>
                                        <p:cTn dur="1" fill="hold">
                                          <p:stCondLst>
                                            <p:cond delay="0"/>
                                          </p:stCondLst>
                                        </p:cTn>
                                        <p:tgtEl>
                                          <p:spTgt spid="1160"/>
                                        </p:tgtEl>
                                        <p:attrNameLst>
                                          <p:attrName>style.visibility</p:attrName>
                                        </p:attrNameLst>
                                      </p:cBhvr>
                                      <p:to>
                                        <p:strVal val="visible"/>
                                      </p:to>
                                    </p:set>
                                    <p:animEffect filter="fade" transition="in">
                                      <p:cBhvr>
                                        <p:cTn dur="1000"/>
                                        <p:tgtEl>
                                          <p:spTgt spid="1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9"/>
                                        </p:tgtEl>
                                        <p:attrNameLst>
                                          <p:attrName>style.visibility</p:attrName>
                                        </p:attrNameLst>
                                      </p:cBhvr>
                                      <p:to>
                                        <p:strVal val="visible"/>
                                      </p:to>
                                    </p:set>
                                    <p:animEffect filter="fade" transition="in">
                                      <p:cBhvr>
                                        <p:cTn dur="500"/>
                                        <p:tgtEl>
                                          <p:spTgt spid="1159"/>
                                        </p:tgtEl>
                                      </p:cBhvr>
                                    </p:animEffect>
                                  </p:childTnLst>
                                </p:cTn>
                              </p:par>
                              <p:par>
                                <p:cTn fill="hold" nodeType="withEffect" presetClass="entr" presetID="10" presetSubtype="0">
                                  <p:stCondLst>
                                    <p:cond delay="0"/>
                                  </p:stCondLst>
                                  <p:childTnLst>
                                    <p:set>
                                      <p:cBhvr>
                                        <p:cTn dur="1" fill="hold">
                                          <p:stCondLst>
                                            <p:cond delay="0"/>
                                          </p:stCondLst>
                                        </p:cTn>
                                        <p:tgtEl>
                                          <p:spTgt spid="1164"/>
                                        </p:tgtEl>
                                        <p:attrNameLst>
                                          <p:attrName>style.visibility</p:attrName>
                                        </p:attrNameLst>
                                      </p:cBhvr>
                                      <p:to>
                                        <p:strVal val="visible"/>
                                      </p:to>
                                    </p:set>
                                    <p:animEffect filter="fade" transition="in">
                                      <p:cBhvr>
                                        <p:cTn dur="500"/>
                                        <p:tgtEl>
                                          <p:spTgt spid="1164"/>
                                        </p:tgtEl>
                                      </p:cBhvr>
                                    </p:animEffect>
                                  </p:childTnLst>
                                </p:cTn>
                              </p:par>
                              <p:par>
                                <p:cTn fill="hold" nodeType="withEffect" presetClass="entr" presetID="10" presetSubtype="0">
                                  <p:stCondLst>
                                    <p:cond delay="0"/>
                                  </p:stCondLst>
                                  <p:childTnLst>
                                    <p:set>
                                      <p:cBhvr>
                                        <p:cTn dur="1" fill="hold">
                                          <p:stCondLst>
                                            <p:cond delay="0"/>
                                          </p:stCondLst>
                                        </p:cTn>
                                        <p:tgtEl>
                                          <p:spTgt spid="1161"/>
                                        </p:tgtEl>
                                        <p:attrNameLst>
                                          <p:attrName>style.visibility</p:attrName>
                                        </p:attrNameLst>
                                      </p:cBhvr>
                                      <p:to>
                                        <p:strVal val="visible"/>
                                      </p:to>
                                    </p:set>
                                    <p:animEffect filter="fade" transition="in">
                                      <p:cBhvr>
                                        <p:cTn dur="500"/>
                                        <p:tgtEl>
                                          <p:spTgt spid="1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5"/>
                                        </p:tgtEl>
                                        <p:attrNameLst>
                                          <p:attrName>style.visibility</p:attrName>
                                        </p:attrNameLst>
                                      </p:cBhvr>
                                      <p:to>
                                        <p:strVal val="visible"/>
                                      </p:to>
                                    </p:set>
                                    <p:animEffect filter="fade" transition="in">
                                      <p:cBhvr>
                                        <p:cTn dur="500"/>
                                        <p:tgtEl>
                                          <p:spTgt spid="1165"/>
                                        </p:tgtEl>
                                      </p:cBhvr>
                                    </p:animEffect>
                                  </p:childTnLst>
                                </p:cTn>
                              </p:par>
                              <p:par>
                                <p:cTn fill="hold" nodeType="withEffect" presetClass="entr" presetID="10" presetSubtype="0">
                                  <p:stCondLst>
                                    <p:cond delay="0"/>
                                  </p:stCondLst>
                                  <p:childTnLst>
                                    <p:set>
                                      <p:cBhvr>
                                        <p:cTn dur="1" fill="hold">
                                          <p:stCondLst>
                                            <p:cond delay="0"/>
                                          </p:stCondLst>
                                        </p:cTn>
                                        <p:tgtEl>
                                          <p:spTgt spid="1162"/>
                                        </p:tgtEl>
                                        <p:attrNameLst>
                                          <p:attrName>style.visibility</p:attrName>
                                        </p:attrNameLst>
                                      </p:cBhvr>
                                      <p:to>
                                        <p:strVal val="visible"/>
                                      </p:to>
                                    </p:set>
                                    <p:animEffect filter="fade" transition="in">
                                      <p:cBhvr>
                                        <p:cTn dur="500"/>
                                        <p:tgtEl>
                                          <p:spTgt spid="1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3"/>
                                        </p:tgtEl>
                                        <p:attrNameLst>
                                          <p:attrName>style.visibility</p:attrName>
                                        </p:attrNameLst>
                                      </p:cBhvr>
                                      <p:to>
                                        <p:strVal val="visible"/>
                                      </p:to>
                                    </p:set>
                                    <p:animEffect filter="fade" transition="in">
                                      <p:cBhvr>
                                        <p:cTn dur="2000"/>
                                        <p:tgtEl>
                                          <p:spTgt spid="1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8"/>
          <p:cNvSpPr txBox="1"/>
          <p:nvPr>
            <p:ph idx="1" type="body"/>
          </p:nvPr>
        </p:nvSpPr>
        <p:spPr>
          <a:xfrm>
            <a:off x="0" y="1295400"/>
            <a:ext cx="9144000" cy="5356225"/>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0D0D0D"/>
              </a:buClr>
              <a:buSzPts val="2300"/>
              <a:buFont typeface="Times New Roman"/>
              <a:buNone/>
            </a:pPr>
            <a:r>
              <a:rPr b="0" i="0" lang="en-US" sz="2300" u="none">
                <a:solidFill>
                  <a:srgbClr val="0D0D0D"/>
                </a:solidFill>
                <a:latin typeface="Times New Roman"/>
                <a:ea typeface="Times New Roman"/>
                <a:cs typeface="Times New Roman"/>
                <a:sym typeface="Times New Roman"/>
              </a:rPr>
              <a:t>	- Sản xuất vật chất là cơ sở cho sự sinh tồn của xã hội. Xã hội không thể thỏa mãn nhu cầu của mình bằng những cái đã có sẵn trong tự nhiên. Để duy trì và ngày càng nâng cao đời sống của mình, con người phải tiến hành sản xuất ra của cải vật chất (cái ăn, cái mặc và các nhu cầu sinh hoạt khác). Nếu không có sản xuất vật chất xã hội sẽ diệt vong.</a:t>
            </a:r>
            <a:endParaRPr/>
          </a:p>
          <a:p>
            <a:pPr indent="0" lvl="0" marL="0" rtl="0" algn="just">
              <a:lnSpc>
                <a:spcPct val="100000"/>
              </a:lnSpc>
              <a:spcBef>
                <a:spcPts val="460"/>
              </a:spcBef>
              <a:spcAft>
                <a:spcPts val="0"/>
              </a:spcAft>
              <a:buClr>
                <a:srgbClr val="0D0D0D"/>
              </a:buClr>
              <a:buSzPts val="2300"/>
              <a:buFont typeface="Times New Roman"/>
              <a:buNone/>
            </a:pPr>
            <a:r>
              <a:rPr b="0" i="0" lang="en-US" sz="2300" u="none">
                <a:solidFill>
                  <a:srgbClr val="0D0D0D"/>
                </a:solidFill>
                <a:latin typeface="Times New Roman"/>
                <a:ea typeface="Times New Roman"/>
                <a:cs typeface="Times New Roman"/>
                <a:sym typeface="Times New Roman"/>
              </a:rPr>
              <a:t>	- Sản xuất vật chất là cơ sở hình thành tất cả các quan hệ xã hội và đời sống tinh thần của xã hội. Tất cả các quan hệ xã hội về nhà nước, pháp quyền, đạo đức, nghệ thuật, tôn giáo… đều được hình thành, biến đổi trên cơ sở sxvc.</a:t>
            </a:r>
            <a:endParaRPr/>
          </a:p>
          <a:p>
            <a:pPr indent="0" lvl="0" marL="0" rtl="0" algn="just">
              <a:lnSpc>
                <a:spcPct val="100000"/>
              </a:lnSpc>
              <a:spcBef>
                <a:spcPts val="460"/>
              </a:spcBef>
              <a:spcAft>
                <a:spcPts val="0"/>
              </a:spcAft>
              <a:buClr>
                <a:srgbClr val="0D0D0D"/>
              </a:buClr>
              <a:buSzPts val="2300"/>
              <a:buFont typeface="Times New Roman"/>
              <a:buNone/>
            </a:pPr>
            <a:r>
              <a:rPr b="0" i="0" lang="en-US" sz="2300" u="none">
                <a:solidFill>
                  <a:srgbClr val="0D0D0D"/>
                </a:solidFill>
                <a:latin typeface="Times New Roman"/>
                <a:ea typeface="Times New Roman"/>
                <a:cs typeface="Times New Roman"/>
                <a:sym typeface="Times New Roman"/>
              </a:rPr>
              <a:t> 	- Sản xuất vật chất là cơ sở cho sự tiến bộ xã hội. Trong quá trình sản xuất vật chất, con người không ngừng làm biến đổi tự nhiên, biến đổi xã hội và biến đổi bản thân mình. Sự phát triển của sản xuất vật chất quyết định sự biến đổi, phát triển các mặt của đời sống xã hội, quyết định phát triển xã hội từ thấp đến cao.</a:t>
            </a:r>
            <a:endParaRPr/>
          </a:p>
        </p:txBody>
      </p:sp>
      <p:sp>
        <p:nvSpPr>
          <p:cNvPr id="293" name="Google Shape;293;p8"/>
          <p:cNvSpPr/>
          <p:nvPr/>
        </p:nvSpPr>
        <p:spPr>
          <a:xfrm>
            <a:off x="250825" y="130175"/>
            <a:ext cx="8785225" cy="936625"/>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2800"/>
              <a:buFont typeface="Times New Roman"/>
              <a:buNone/>
            </a:pPr>
            <a:r>
              <a:rPr b="1" i="1" lang="en-US" sz="2800" u="none">
                <a:solidFill>
                  <a:srgbClr val="0D0D0D"/>
                </a:solidFill>
                <a:latin typeface="Times New Roman"/>
                <a:ea typeface="Times New Roman"/>
                <a:cs typeface="Times New Roman"/>
                <a:sym typeface="Times New Roman"/>
              </a:rPr>
              <a:t>b. Vai trò của sản xuất vật chất đối với sự tồn tại và phát triển của xã hội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3"/>
                                        </p:tgtEl>
                                        <p:attrNameLst>
                                          <p:attrName>style.visibility</p:attrName>
                                        </p:attrNameLst>
                                      </p:cBhvr>
                                      <p:to>
                                        <p:strVal val="visible"/>
                                      </p:to>
                                    </p:set>
                                    <p:anim calcmode="lin" valueType="num">
                                      <p:cBhvr additive="base">
                                        <p:cTn dur="500"/>
                                        <p:tgtEl>
                                          <p:spTgt spid="29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2">
                                            <p:txEl>
                                              <p:pRg end="0" st="0"/>
                                            </p:txEl>
                                          </p:spTgt>
                                        </p:tgtEl>
                                        <p:attrNameLst>
                                          <p:attrName>style.visibility</p:attrName>
                                        </p:attrNameLst>
                                      </p:cBhvr>
                                      <p:to>
                                        <p:strVal val="visible"/>
                                      </p:to>
                                    </p:set>
                                    <p:anim calcmode="lin" valueType="num">
                                      <p:cBhvr additive="base">
                                        <p:cTn dur="500"/>
                                        <p:tgtEl>
                                          <p:spTgt spid="29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2">
                                            <p:txEl>
                                              <p:pRg end="1" st="1"/>
                                            </p:txEl>
                                          </p:spTgt>
                                        </p:tgtEl>
                                        <p:attrNameLst>
                                          <p:attrName>style.visibility</p:attrName>
                                        </p:attrNameLst>
                                      </p:cBhvr>
                                      <p:to>
                                        <p:strVal val="visible"/>
                                      </p:to>
                                    </p:set>
                                    <p:anim calcmode="lin" valueType="num">
                                      <p:cBhvr additive="base">
                                        <p:cTn dur="500"/>
                                        <p:tgtEl>
                                          <p:spTgt spid="29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2">
                                            <p:txEl>
                                              <p:pRg end="2" st="2"/>
                                            </p:txEl>
                                          </p:spTgt>
                                        </p:tgtEl>
                                        <p:attrNameLst>
                                          <p:attrName>style.visibility</p:attrName>
                                        </p:attrNameLst>
                                      </p:cBhvr>
                                      <p:to>
                                        <p:strVal val="visible"/>
                                      </p:to>
                                    </p:set>
                                    <p:anim calcmode="lin" valueType="num">
                                      <p:cBhvr additive="base">
                                        <p:cTn dur="500"/>
                                        <p:tgtEl>
                                          <p:spTgt spid="292">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80"/>
          <p:cNvSpPr txBox="1"/>
          <p:nvPr>
            <p:ph type="title"/>
          </p:nvPr>
        </p:nvSpPr>
        <p:spPr>
          <a:xfrm>
            <a:off x="152400" y="144462"/>
            <a:ext cx="8991600" cy="609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Times New Roman"/>
              <a:buNone/>
            </a:pPr>
            <a:r>
              <a:rPr b="1" i="1" lang="en-US" sz="3600" u="none">
                <a:solidFill>
                  <a:schemeClr val="dk2"/>
                </a:solidFill>
                <a:latin typeface="Times New Roman"/>
                <a:ea typeface="Times New Roman"/>
                <a:cs typeface="Times New Roman"/>
                <a:sym typeface="Times New Roman"/>
              </a:rPr>
              <a:t>Tính chất của cách mạng xã hội</a:t>
            </a:r>
            <a:endParaRPr/>
          </a:p>
        </p:txBody>
      </p:sp>
      <p:sp>
        <p:nvSpPr>
          <p:cNvPr id="1171" name="Google Shape;1171;p80"/>
          <p:cNvSpPr/>
          <p:nvPr/>
        </p:nvSpPr>
        <p:spPr>
          <a:xfrm>
            <a:off x="609600" y="914400"/>
            <a:ext cx="8039100" cy="1524000"/>
          </a:xfrm>
          <a:prstGeom prst="roundRect">
            <a:avLst>
              <a:gd fmla="val 16667" name="adj"/>
            </a:avLst>
          </a:prstGeom>
          <a:gradFill>
            <a:gsLst>
              <a:gs pos="0">
                <a:srgbClr val="8AD3FF"/>
              </a:gs>
              <a:gs pos="35000">
                <a:srgbClr val="ADDEFF"/>
              </a:gs>
              <a:gs pos="100000">
                <a:srgbClr val="DCF1FF"/>
              </a:gs>
            </a:gsLst>
            <a:lin ang="16200000" scaled="0"/>
          </a:gradFill>
          <a:ln cap="flat" cmpd="sng" w="9525">
            <a:solidFill>
              <a:srgbClr val="56ADFC"/>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Times New Roman"/>
              <a:buNone/>
            </a:pPr>
            <a:r>
              <a:rPr b="1" i="1" lang="en-US" sz="2400" u="none">
                <a:solidFill>
                  <a:srgbClr val="000000"/>
                </a:solidFill>
                <a:latin typeface="Times New Roman"/>
                <a:ea typeface="Times New Roman"/>
                <a:cs typeface="Times New Roman"/>
                <a:sym typeface="Times New Roman"/>
              </a:rPr>
              <a:t>Tính chất của CMXH </a:t>
            </a:r>
            <a:r>
              <a:rPr b="0" i="0" lang="en-US" sz="2400" u="none">
                <a:solidFill>
                  <a:srgbClr val="000000"/>
                </a:solidFill>
                <a:latin typeface="Times New Roman"/>
                <a:ea typeface="Times New Roman"/>
                <a:cs typeface="Times New Roman"/>
                <a:sym typeface="Times New Roman"/>
              </a:rPr>
              <a:t>phụ thuộc vào mâu thuẫn cơ bản và nhiệm vụ chính trị mà cuộc cách mạng đó phải giải quyết và để từ đó quy định những yếu tố sau:</a:t>
            </a:r>
            <a:endParaRPr/>
          </a:p>
        </p:txBody>
      </p:sp>
      <p:sp>
        <p:nvSpPr>
          <p:cNvPr id="1172" name="Google Shape;1172;p80"/>
          <p:cNvSpPr/>
          <p:nvPr/>
        </p:nvSpPr>
        <p:spPr>
          <a:xfrm>
            <a:off x="304800" y="3352800"/>
            <a:ext cx="1676400" cy="3468687"/>
          </a:xfrm>
          <a:prstGeom prst="roundRect">
            <a:avLst>
              <a:gd fmla="val 16667" name="adj"/>
            </a:avLst>
          </a:prstGeom>
          <a:gradFill>
            <a:gsLst>
              <a:gs pos="0">
                <a:srgbClr val="FF9494"/>
              </a:gs>
              <a:gs pos="35000">
                <a:srgbClr val="FFB4B4"/>
              </a:gs>
              <a:gs pos="100000">
                <a:srgbClr val="FFDFDF"/>
              </a:gs>
            </a:gsLst>
            <a:lin ang="16200000" scaled="0"/>
          </a:gradFill>
          <a:ln cap="flat" cmpd="sng" w="9525">
            <a:solidFill>
              <a:srgbClr val="FD6F6F"/>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Times New Roman"/>
              <a:buNone/>
            </a:pPr>
            <a:r>
              <a:rPr b="0" i="1" lang="en-US" sz="2800" u="none">
                <a:solidFill>
                  <a:srgbClr val="000000"/>
                </a:solidFill>
                <a:latin typeface="Times New Roman"/>
                <a:ea typeface="Times New Roman"/>
                <a:cs typeface="Times New Roman"/>
                <a:sym typeface="Times New Roman"/>
              </a:rPr>
              <a:t>Lực lượng cách mạng xã </a:t>
            </a:r>
            <a:endParaRPr/>
          </a:p>
        </p:txBody>
      </p:sp>
      <p:sp>
        <p:nvSpPr>
          <p:cNvPr id="1173" name="Google Shape;1173;p80"/>
          <p:cNvSpPr/>
          <p:nvPr/>
        </p:nvSpPr>
        <p:spPr>
          <a:xfrm>
            <a:off x="6477000" y="3352800"/>
            <a:ext cx="2425700" cy="3468687"/>
          </a:xfrm>
          <a:prstGeom prst="roundRect">
            <a:avLst>
              <a:gd fmla="val 16667" name="adj"/>
            </a:avLst>
          </a:pr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Times New Roman"/>
              <a:buNone/>
            </a:pPr>
            <a:r>
              <a:rPr b="0" i="1" lang="en-US" sz="2800" u="none">
                <a:solidFill>
                  <a:schemeClr val="dk1"/>
                </a:solidFill>
                <a:latin typeface="Times New Roman"/>
                <a:ea typeface="Times New Roman"/>
                <a:cs typeface="Times New Roman"/>
                <a:sym typeface="Times New Roman"/>
              </a:rPr>
              <a:t>Tình thế của CMXH: </a:t>
            </a:r>
            <a:r>
              <a:rPr b="0" i="0" lang="en-US" sz="2800" u="none">
                <a:solidFill>
                  <a:schemeClr val="dk1"/>
                </a:solidFill>
                <a:latin typeface="Times New Roman"/>
                <a:ea typeface="Times New Roman"/>
                <a:cs typeface="Times New Roman"/>
                <a:sym typeface="Times New Roman"/>
              </a:rPr>
              <a:t>nhân tố khách quan; nhân tố chủ quan và thời cơ cách mạng</a:t>
            </a:r>
            <a:endParaRPr/>
          </a:p>
        </p:txBody>
      </p:sp>
      <p:sp>
        <p:nvSpPr>
          <p:cNvPr id="1174" name="Google Shape;1174;p80"/>
          <p:cNvSpPr/>
          <p:nvPr/>
        </p:nvSpPr>
        <p:spPr>
          <a:xfrm>
            <a:off x="4459287" y="3352800"/>
            <a:ext cx="1676400" cy="3468687"/>
          </a:xfrm>
          <a:prstGeom prst="roundRect">
            <a:avLst>
              <a:gd fmla="val 16667" name="adj"/>
            </a:avLst>
          </a:prstGeom>
          <a:solidFill>
            <a:srgbClr val="FA9C6B"/>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Times New Roman"/>
              <a:buNone/>
            </a:pPr>
            <a:r>
              <a:rPr b="0" i="1" lang="en-US" sz="2800" u="none">
                <a:solidFill>
                  <a:srgbClr val="000000"/>
                </a:solidFill>
                <a:latin typeface="Times New Roman"/>
                <a:ea typeface="Times New Roman"/>
                <a:cs typeface="Times New Roman"/>
                <a:sym typeface="Times New Roman"/>
              </a:rPr>
              <a:t>Đối tượng của cách mạng xã hội</a:t>
            </a:r>
            <a:endParaRPr/>
          </a:p>
        </p:txBody>
      </p:sp>
      <p:sp>
        <p:nvSpPr>
          <p:cNvPr id="1175" name="Google Shape;1175;p80"/>
          <p:cNvSpPr/>
          <p:nvPr/>
        </p:nvSpPr>
        <p:spPr>
          <a:xfrm>
            <a:off x="2286000" y="3352800"/>
            <a:ext cx="1676400" cy="3468687"/>
          </a:xfrm>
          <a:prstGeom prst="roundRect">
            <a:avLst>
              <a:gd fmla="val 16667" name="adj"/>
            </a:avLst>
          </a:prstGeom>
          <a:solidFill>
            <a:srgbClr val="FFC00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Times New Roman"/>
              <a:buNone/>
            </a:pPr>
            <a:r>
              <a:rPr b="0" i="1" lang="en-US" sz="2800" u="none">
                <a:solidFill>
                  <a:srgbClr val="000000"/>
                </a:solidFill>
                <a:latin typeface="Times New Roman"/>
                <a:ea typeface="Times New Roman"/>
                <a:cs typeface="Times New Roman"/>
                <a:sym typeface="Times New Roman"/>
              </a:rPr>
              <a:t>Động lực cách mạng</a:t>
            </a:r>
            <a:endParaRPr/>
          </a:p>
        </p:txBody>
      </p:sp>
      <p:cxnSp>
        <p:nvCxnSpPr>
          <p:cNvPr id="1176" name="Google Shape;1176;p80"/>
          <p:cNvCxnSpPr/>
          <p:nvPr/>
        </p:nvCxnSpPr>
        <p:spPr>
          <a:xfrm flipH="1">
            <a:off x="1143000" y="2438400"/>
            <a:ext cx="3486150" cy="914400"/>
          </a:xfrm>
          <a:prstGeom prst="straightConnector1">
            <a:avLst/>
          </a:prstGeom>
          <a:noFill/>
          <a:ln cap="flat" cmpd="sng" w="9525">
            <a:solidFill>
              <a:srgbClr val="56ADFC"/>
            </a:solidFill>
            <a:prstDash val="solid"/>
            <a:miter lim="800000"/>
            <a:headEnd len="med" w="med" type="none"/>
            <a:tailEnd len="med" w="med" type="triangle"/>
          </a:ln>
        </p:spPr>
      </p:cxnSp>
      <p:cxnSp>
        <p:nvCxnSpPr>
          <p:cNvPr id="1177" name="Google Shape;1177;p80"/>
          <p:cNvCxnSpPr/>
          <p:nvPr/>
        </p:nvCxnSpPr>
        <p:spPr>
          <a:xfrm flipH="1">
            <a:off x="3124200" y="2438400"/>
            <a:ext cx="1504950" cy="914400"/>
          </a:xfrm>
          <a:prstGeom prst="straightConnector1">
            <a:avLst/>
          </a:prstGeom>
          <a:noFill/>
          <a:ln cap="flat" cmpd="sng" w="9525">
            <a:solidFill>
              <a:srgbClr val="56ADFC"/>
            </a:solidFill>
            <a:prstDash val="solid"/>
            <a:miter lim="800000"/>
            <a:headEnd len="med" w="med" type="none"/>
            <a:tailEnd len="med" w="med" type="triangle"/>
          </a:ln>
        </p:spPr>
      </p:cxnSp>
      <p:cxnSp>
        <p:nvCxnSpPr>
          <p:cNvPr id="1178" name="Google Shape;1178;p80"/>
          <p:cNvCxnSpPr/>
          <p:nvPr/>
        </p:nvCxnSpPr>
        <p:spPr>
          <a:xfrm>
            <a:off x="4629150" y="2438400"/>
            <a:ext cx="668337" cy="914400"/>
          </a:xfrm>
          <a:prstGeom prst="straightConnector1">
            <a:avLst/>
          </a:prstGeom>
          <a:noFill/>
          <a:ln cap="flat" cmpd="sng" w="9525">
            <a:solidFill>
              <a:srgbClr val="56ADFC"/>
            </a:solidFill>
            <a:prstDash val="solid"/>
            <a:miter lim="800000"/>
            <a:headEnd len="med" w="med" type="none"/>
            <a:tailEnd len="med" w="med" type="triangle"/>
          </a:ln>
        </p:spPr>
      </p:cxnSp>
      <p:cxnSp>
        <p:nvCxnSpPr>
          <p:cNvPr id="1179" name="Google Shape;1179;p80"/>
          <p:cNvCxnSpPr/>
          <p:nvPr/>
        </p:nvCxnSpPr>
        <p:spPr>
          <a:xfrm>
            <a:off x="4629150" y="2438400"/>
            <a:ext cx="3060700" cy="914400"/>
          </a:xfrm>
          <a:prstGeom prst="straightConnector1">
            <a:avLst/>
          </a:prstGeom>
          <a:noFill/>
          <a:ln cap="flat" cmpd="sng" w="9525">
            <a:solidFill>
              <a:srgbClr val="56ADFC"/>
            </a:solidFill>
            <a:prstDash val="solid"/>
            <a:miter lim="800000"/>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gtEl>
                                        <p:attrNameLst>
                                          <p:attrName>style.visibility</p:attrName>
                                        </p:attrNameLst>
                                      </p:cBhvr>
                                      <p:to>
                                        <p:strVal val="visible"/>
                                      </p:to>
                                    </p:set>
                                    <p:animEffect filter="fade" transition="in">
                                      <p:cBhvr>
                                        <p:cTn dur="500"/>
                                        <p:tgtEl>
                                          <p:spTgt spid="1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6"/>
                                        </p:tgtEl>
                                        <p:attrNameLst>
                                          <p:attrName>style.visibility</p:attrName>
                                        </p:attrNameLst>
                                      </p:cBhvr>
                                      <p:to>
                                        <p:strVal val="visible"/>
                                      </p:to>
                                    </p:set>
                                    <p:animEffect filter="fade" transition="in">
                                      <p:cBhvr>
                                        <p:cTn dur="500"/>
                                        <p:tgtEl>
                                          <p:spTgt spid="1176"/>
                                        </p:tgtEl>
                                      </p:cBhvr>
                                    </p:animEffect>
                                  </p:childTnLst>
                                </p:cTn>
                              </p:par>
                              <p:par>
                                <p:cTn fill="hold" nodeType="withEffect" presetClass="entr" presetID="10" presetSubtype="0">
                                  <p:stCondLst>
                                    <p:cond delay="0"/>
                                  </p:stCondLst>
                                  <p:childTnLst>
                                    <p:set>
                                      <p:cBhvr>
                                        <p:cTn dur="1" fill="hold">
                                          <p:stCondLst>
                                            <p:cond delay="0"/>
                                          </p:stCondLst>
                                        </p:cTn>
                                        <p:tgtEl>
                                          <p:spTgt spid="1172"/>
                                        </p:tgtEl>
                                        <p:attrNameLst>
                                          <p:attrName>style.visibility</p:attrName>
                                        </p:attrNameLst>
                                      </p:cBhvr>
                                      <p:to>
                                        <p:strVal val="visible"/>
                                      </p:to>
                                    </p:set>
                                    <p:animEffect filter="fade" transition="in">
                                      <p:cBhvr>
                                        <p:cTn dur="500"/>
                                        <p:tgtEl>
                                          <p:spTgt spid="1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7"/>
                                        </p:tgtEl>
                                        <p:attrNameLst>
                                          <p:attrName>style.visibility</p:attrName>
                                        </p:attrNameLst>
                                      </p:cBhvr>
                                      <p:to>
                                        <p:strVal val="visible"/>
                                      </p:to>
                                    </p:set>
                                    <p:animEffect filter="fade" transition="in">
                                      <p:cBhvr>
                                        <p:cTn dur="2000"/>
                                        <p:tgtEl>
                                          <p:spTgt spid="1177"/>
                                        </p:tgtEl>
                                      </p:cBhvr>
                                    </p:animEffect>
                                  </p:childTnLst>
                                </p:cTn>
                              </p:par>
                              <p:par>
                                <p:cTn fill="hold" nodeType="withEffect" presetClass="entr" presetID="10" presetSubtype="0">
                                  <p:stCondLst>
                                    <p:cond delay="0"/>
                                  </p:stCondLst>
                                  <p:childTnLst>
                                    <p:set>
                                      <p:cBhvr>
                                        <p:cTn dur="1" fill="hold">
                                          <p:stCondLst>
                                            <p:cond delay="0"/>
                                          </p:stCondLst>
                                        </p:cTn>
                                        <p:tgtEl>
                                          <p:spTgt spid="1175"/>
                                        </p:tgtEl>
                                        <p:attrNameLst>
                                          <p:attrName>style.visibility</p:attrName>
                                        </p:attrNameLst>
                                      </p:cBhvr>
                                      <p:to>
                                        <p:strVal val="visible"/>
                                      </p:to>
                                    </p:set>
                                    <p:animEffect filter="fade" transition="in">
                                      <p:cBhvr>
                                        <p:cTn dur="2000"/>
                                        <p:tgtEl>
                                          <p:spTgt spid="1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gtEl>
                                        <p:attrNameLst>
                                          <p:attrName>style.visibility</p:attrName>
                                        </p:attrNameLst>
                                      </p:cBhvr>
                                      <p:to>
                                        <p:strVal val="visible"/>
                                      </p:to>
                                    </p:set>
                                    <p:animEffect filter="fade" transition="in">
                                      <p:cBhvr>
                                        <p:cTn dur="2000"/>
                                        <p:tgtEl>
                                          <p:spTgt spid="1178"/>
                                        </p:tgtEl>
                                      </p:cBhvr>
                                    </p:animEffect>
                                  </p:childTnLst>
                                </p:cTn>
                              </p:par>
                              <p:par>
                                <p:cTn fill="hold" nodeType="withEffect" presetClass="entr" presetID="10" presetSubtype="0">
                                  <p:stCondLst>
                                    <p:cond delay="0"/>
                                  </p:stCondLst>
                                  <p:childTnLst>
                                    <p:set>
                                      <p:cBhvr>
                                        <p:cTn dur="1" fill="hold">
                                          <p:stCondLst>
                                            <p:cond delay="0"/>
                                          </p:stCondLst>
                                        </p:cTn>
                                        <p:tgtEl>
                                          <p:spTgt spid="1174"/>
                                        </p:tgtEl>
                                        <p:attrNameLst>
                                          <p:attrName>style.visibility</p:attrName>
                                        </p:attrNameLst>
                                      </p:cBhvr>
                                      <p:to>
                                        <p:strVal val="visible"/>
                                      </p:to>
                                    </p:set>
                                    <p:animEffect filter="fade" transition="in">
                                      <p:cBhvr>
                                        <p:cTn dur="2000"/>
                                        <p:tgtEl>
                                          <p:spTgt spid="1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gtEl>
                                        <p:attrNameLst>
                                          <p:attrName>style.visibility</p:attrName>
                                        </p:attrNameLst>
                                      </p:cBhvr>
                                      <p:to>
                                        <p:strVal val="visible"/>
                                      </p:to>
                                    </p:set>
                                    <p:animEffect filter="fade" transition="in">
                                      <p:cBhvr>
                                        <p:cTn dur="1000"/>
                                        <p:tgtEl>
                                          <p:spTgt spid="1179"/>
                                        </p:tgtEl>
                                      </p:cBhvr>
                                    </p:animEffect>
                                  </p:childTnLst>
                                </p:cTn>
                              </p:par>
                              <p:par>
                                <p:cTn fill="hold" nodeType="withEffect" presetClass="entr" presetID="10" presetSubtype="0">
                                  <p:stCondLst>
                                    <p:cond delay="0"/>
                                  </p:stCondLst>
                                  <p:childTnLst>
                                    <p:set>
                                      <p:cBhvr>
                                        <p:cTn dur="1" fill="hold">
                                          <p:stCondLst>
                                            <p:cond delay="0"/>
                                          </p:stCondLst>
                                        </p:cTn>
                                        <p:tgtEl>
                                          <p:spTgt spid="1173"/>
                                        </p:tgtEl>
                                        <p:attrNameLst>
                                          <p:attrName>style.visibility</p:attrName>
                                        </p:attrNameLst>
                                      </p:cBhvr>
                                      <p:to>
                                        <p:strVal val="visible"/>
                                      </p:to>
                                    </p:set>
                                    <p:animEffect filter="fade" transition="in">
                                      <p:cBhvr>
                                        <p:cTn dur="1000"/>
                                        <p:tgtEl>
                                          <p:spTgt spid="1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81"/>
          <p:cNvSpPr txBox="1"/>
          <p:nvPr>
            <p:ph type="title"/>
          </p:nvPr>
        </p:nvSpPr>
        <p:spPr>
          <a:xfrm>
            <a:off x="0" y="152400"/>
            <a:ext cx="8991600" cy="609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Times New Roman"/>
              <a:buNone/>
            </a:pPr>
            <a:br>
              <a:rPr b="1" i="1" lang="en-US" sz="3600" u="none">
                <a:solidFill>
                  <a:schemeClr val="dk2"/>
                </a:solidFill>
                <a:latin typeface="Times New Roman"/>
                <a:ea typeface="Times New Roman"/>
                <a:cs typeface="Times New Roman"/>
                <a:sym typeface="Times New Roman"/>
              </a:rPr>
            </a:br>
            <a:r>
              <a:rPr b="1" i="1" lang="en-US" sz="3600" u="none">
                <a:solidFill>
                  <a:schemeClr val="dk2"/>
                </a:solidFill>
                <a:latin typeface="Times New Roman"/>
                <a:ea typeface="Times New Roman"/>
                <a:cs typeface="Times New Roman"/>
                <a:sym typeface="Times New Roman"/>
              </a:rPr>
              <a:t>c) Phương pháp cách mạng</a:t>
            </a:r>
            <a:br>
              <a:rPr b="1" i="1" lang="en-US" sz="3600" u="none">
                <a:solidFill>
                  <a:schemeClr val="dk2"/>
                </a:solidFill>
                <a:latin typeface="Times New Roman"/>
                <a:ea typeface="Times New Roman"/>
                <a:cs typeface="Times New Roman"/>
                <a:sym typeface="Times New Roman"/>
              </a:rPr>
            </a:br>
            <a:endParaRPr/>
          </a:p>
        </p:txBody>
      </p:sp>
      <p:sp>
        <p:nvSpPr>
          <p:cNvPr id="1185" name="Google Shape;1185;p81"/>
          <p:cNvSpPr/>
          <p:nvPr/>
        </p:nvSpPr>
        <p:spPr>
          <a:xfrm>
            <a:off x="173037" y="2282825"/>
            <a:ext cx="4627562" cy="4267200"/>
          </a:xfrm>
          <a:custGeom>
            <a:rect b="b" l="l" r="r" t="t"/>
            <a:pathLst>
              <a:path extrusionOk="0" h="4267200" w="4627562">
                <a:moveTo>
                  <a:pt x="0" y="0"/>
                </a:moveTo>
                <a:lnTo>
                  <a:pt x="3916348" y="0"/>
                </a:lnTo>
                <a:lnTo>
                  <a:pt x="4627562" y="711214"/>
                </a:lnTo>
                <a:lnTo>
                  <a:pt x="4627562" y="4267200"/>
                </a:lnTo>
                <a:lnTo>
                  <a:pt x="4627562" y="4267200"/>
                </a:lnTo>
                <a:lnTo>
                  <a:pt x="711214" y="4267200"/>
                </a:lnTo>
                <a:lnTo>
                  <a:pt x="0" y="3555986"/>
                </a:lnTo>
                <a:lnTo>
                  <a:pt x="0" y="0"/>
                </a:lnTo>
                <a:close/>
              </a:path>
            </a:pathLst>
          </a:custGeom>
          <a:gradFill>
            <a:gsLst>
              <a:gs pos="0">
                <a:srgbClr val="FF9494"/>
              </a:gs>
              <a:gs pos="35000">
                <a:srgbClr val="FFB4B4"/>
              </a:gs>
              <a:gs pos="100000">
                <a:srgbClr val="FFDFDF"/>
              </a:gs>
            </a:gsLst>
            <a:lin ang="16200000" scaled="0"/>
          </a:gradFill>
          <a:ln cap="flat" cmpd="sng" w="9525">
            <a:solidFill>
              <a:srgbClr val="FD6F6F"/>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Là hình thức tiến hành cách mạng thông qua bạo lưc để giành chính quyền, là hành động của lực lượng cách mạng dưới sự lãnh đạo của giai cấp lãnh đạo cách mạng vượt qua giới hạn luật pháp của giai cấp thống trị hiện thời, xác lập nhà nước của giai cấp cách mạng </a:t>
            </a:r>
            <a:endParaRPr/>
          </a:p>
        </p:txBody>
      </p:sp>
      <p:sp>
        <p:nvSpPr>
          <p:cNvPr id="1186" name="Google Shape;1186;p81"/>
          <p:cNvSpPr/>
          <p:nvPr/>
        </p:nvSpPr>
        <p:spPr>
          <a:xfrm>
            <a:off x="0" y="1076325"/>
            <a:ext cx="4800600" cy="1143000"/>
          </a:xfrm>
          <a:prstGeom prst="ellipse">
            <a:avLst/>
          </a:prstGeom>
          <a:gradFill>
            <a:gsLst>
              <a:gs pos="0">
                <a:srgbClr val="CA4646"/>
              </a:gs>
              <a:gs pos="80000">
                <a:srgbClr val="FF5D5D"/>
              </a:gs>
              <a:gs pos="100000">
                <a:srgbClr val="FF5959"/>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Phương pháp cách mạng bạo lực</a:t>
            </a:r>
            <a:endParaRPr b="0" i="0" sz="1800" u="none" cap="none" strike="noStrike">
              <a:solidFill>
                <a:srgbClr val="000000"/>
              </a:solidFill>
              <a:latin typeface="Verdana"/>
              <a:ea typeface="Verdana"/>
              <a:cs typeface="Verdana"/>
              <a:sym typeface="Verdana"/>
            </a:endParaRPr>
          </a:p>
        </p:txBody>
      </p:sp>
      <p:sp>
        <p:nvSpPr>
          <p:cNvPr id="1187" name="Google Shape;1187;p81"/>
          <p:cNvSpPr/>
          <p:nvPr/>
        </p:nvSpPr>
        <p:spPr>
          <a:xfrm>
            <a:off x="5186362" y="2349500"/>
            <a:ext cx="3810000" cy="4200525"/>
          </a:xfrm>
          <a:custGeom>
            <a:rect b="b" l="l" r="r" t="t"/>
            <a:pathLst>
              <a:path extrusionOk="0" h="4200525" w="3810000">
                <a:moveTo>
                  <a:pt x="0" y="0"/>
                </a:moveTo>
                <a:lnTo>
                  <a:pt x="3174987" y="0"/>
                </a:lnTo>
                <a:lnTo>
                  <a:pt x="3810000" y="635013"/>
                </a:lnTo>
                <a:lnTo>
                  <a:pt x="3810000" y="4200525"/>
                </a:lnTo>
                <a:lnTo>
                  <a:pt x="3810000" y="4200525"/>
                </a:lnTo>
                <a:lnTo>
                  <a:pt x="635013" y="4200525"/>
                </a:lnTo>
                <a:lnTo>
                  <a:pt x="0" y="3565512"/>
                </a:lnTo>
                <a:lnTo>
                  <a:pt x="0" y="0"/>
                </a:lnTo>
                <a:close/>
              </a:path>
            </a:pathLst>
          </a:custGeom>
          <a:gradFill>
            <a:gsLst>
              <a:gs pos="0">
                <a:srgbClr val="8AD3FF"/>
              </a:gs>
              <a:gs pos="35000">
                <a:srgbClr val="ADDEFF"/>
              </a:gs>
              <a:gs pos="100000">
                <a:srgbClr val="DCF1FF"/>
              </a:gs>
            </a:gsLst>
            <a:lin ang="16200000" scaled="0"/>
          </a:gradFill>
          <a:ln cap="flat" cmpd="sng" w="9525">
            <a:solidFill>
              <a:srgbClr val="56ADFC"/>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Là phương pháp đấu tranh nghị trường, thông qua chế độ dân chủ, bằng bầu cử để giành đa số ghế trong nghị viện và trong chính phủ </a:t>
            </a:r>
            <a:endParaRPr/>
          </a:p>
        </p:txBody>
      </p:sp>
      <p:sp>
        <p:nvSpPr>
          <p:cNvPr id="1188" name="Google Shape;1188;p81"/>
          <p:cNvSpPr/>
          <p:nvPr/>
        </p:nvSpPr>
        <p:spPr>
          <a:xfrm>
            <a:off x="5168537" y="1216343"/>
            <a:ext cx="4064726" cy="1091837"/>
          </a:xfrm>
          <a:prstGeom prst="ellipse">
            <a:avLst/>
          </a:prstGeom>
          <a:gradFill>
            <a:gsLst>
              <a:gs pos="0">
                <a:srgbClr val="3182CD"/>
              </a:gs>
              <a:gs pos="80000">
                <a:srgbClr val="41ACFF"/>
              </a:gs>
              <a:gs pos="100000">
                <a:srgbClr val="3DAD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Times New Roman"/>
              <a:buNone/>
            </a:pPr>
            <a:r>
              <a:rPr b="0" i="1" lang="en-US" sz="3200" u="none" cap="none" strike="noStrike">
                <a:solidFill>
                  <a:srgbClr val="000000"/>
                </a:solidFill>
                <a:latin typeface="Times New Roman"/>
                <a:ea typeface="Times New Roman"/>
                <a:cs typeface="Times New Roman"/>
                <a:sym typeface="Times New Roman"/>
              </a:rPr>
              <a:t>Phương pháp hòa bình</a:t>
            </a:r>
            <a:endParaRPr b="0" i="0" sz="1800" u="none" cap="none" strike="noStrike">
              <a:solidFill>
                <a:srgbClr val="000000"/>
              </a:solidFill>
              <a:latin typeface="Verdana"/>
              <a:ea typeface="Verdana"/>
              <a:cs typeface="Verdana"/>
              <a:sym typeface="Verdan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5"/>
                                        </p:tgtEl>
                                        <p:attrNameLst>
                                          <p:attrName>style.visibility</p:attrName>
                                        </p:attrNameLst>
                                      </p:cBhvr>
                                      <p:to>
                                        <p:strVal val="visible"/>
                                      </p:to>
                                    </p:set>
                                    <p:animEffect filter="fade" transition="in">
                                      <p:cBhvr>
                                        <p:cTn dur="2000"/>
                                        <p:tgtEl>
                                          <p:spTgt spid="1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7"/>
                                        </p:tgtEl>
                                        <p:attrNameLst>
                                          <p:attrName>style.visibility</p:attrName>
                                        </p:attrNameLst>
                                      </p:cBhvr>
                                      <p:to>
                                        <p:strVal val="visible"/>
                                      </p:to>
                                    </p:set>
                                    <p:animEffect filter="fade" transition="in">
                                      <p:cBhvr>
                                        <p:cTn dur="1000"/>
                                        <p:tgtEl>
                                          <p:spTgt spid="1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82"/>
          <p:cNvSpPr txBox="1"/>
          <p:nvPr>
            <p:ph type="title"/>
          </p:nvPr>
        </p:nvSpPr>
        <p:spPr>
          <a:xfrm>
            <a:off x="0" y="152400"/>
            <a:ext cx="8991600" cy="609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Times New Roman"/>
              <a:buNone/>
            </a:pPr>
            <a:br>
              <a:rPr b="1" i="1" lang="en-US" sz="3600" u="none">
                <a:solidFill>
                  <a:schemeClr val="dk2"/>
                </a:solidFill>
                <a:latin typeface="Times New Roman"/>
                <a:ea typeface="Times New Roman"/>
                <a:cs typeface="Times New Roman"/>
                <a:sym typeface="Times New Roman"/>
              </a:rPr>
            </a:br>
            <a:r>
              <a:rPr b="1" i="1" lang="en-US" sz="3600" u="none">
                <a:solidFill>
                  <a:schemeClr val="dk2"/>
                </a:solidFill>
                <a:latin typeface="Times New Roman"/>
                <a:ea typeface="Times New Roman"/>
                <a:cs typeface="Times New Roman"/>
                <a:sym typeface="Times New Roman"/>
              </a:rPr>
              <a:t>d) </a:t>
            </a:r>
            <a:r>
              <a:rPr b="1" i="1" lang="en-US" sz="3200" u="none">
                <a:solidFill>
                  <a:schemeClr val="dk2"/>
                </a:solidFill>
                <a:latin typeface="Times New Roman"/>
                <a:ea typeface="Times New Roman"/>
                <a:cs typeface="Times New Roman"/>
                <a:sym typeface="Times New Roman"/>
              </a:rPr>
              <a:t>Vấn đề cách mạng xã hội trên thế giới hiện nay</a:t>
            </a:r>
            <a:br>
              <a:rPr b="1" i="0" lang="en-US" sz="3200" u="none">
                <a:solidFill>
                  <a:schemeClr val="dk2"/>
                </a:solidFill>
                <a:latin typeface="Times New Roman"/>
                <a:ea typeface="Times New Roman"/>
                <a:cs typeface="Times New Roman"/>
                <a:sym typeface="Times New Roman"/>
              </a:rPr>
            </a:br>
            <a:endParaRPr/>
          </a:p>
        </p:txBody>
      </p:sp>
      <p:sp>
        <p:nvSpPr>
          <p:cNvPr id="1194" name="Google Shape;1194;p82"/>
          <p:cNvSpPr/>
          <p:nvPr/>
        </p:nvSpPr>
        <p:spPr>
          <a:xfrm>
            <a:off x="768350" y="965200"/>
            <a:ext cx="7994650" cy="800100"/>
          </a:xfrm>
          <a:prstGeom prst="roundRect">
            <a:avLst>
              <a:gd fmla="val 16667" name="adj"/>
            </a:avLst>
          </a:prstGeom>
          <a:gradFill>
            <a:gsLst>
              <a:gs pos="0">
                <a:srgbClr val="8AD3FF"/>
              </a:gs>
              <a:gs pos="35000">
                <a:srgbClr val="ADDEFF"/>
              </a:gs>
              <a:gs pos="100000">
                <a:srgbClr val="DCF1FF"/>
              </a:gs>
            </a:gsLst>
            <a:lin ang="16200000" scaled="0"/>
          </a:gradFill>
          <a:ln cap="flat" cmpd="sng" w="9525">
            <a:solidFill>
              <a:srgbClr val="56ADFC"/>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Xu hướng đối thoại thay cho xu hướng đối đầu</a:t>
            </a:r>
            <a:endParaRPr/>
          </a:p>
        </p:txBody>
      </p:sp>
      <p:sp>
        <p:nvSpPr>
          <p:cNvPr id="1195" name="Google Shape;1195;p82"/>
          <p:cNvSpPr/>
          <p:nvPr/>
        </p:nvSpPr>
        <p:spPr>
          <a:xfrm>
            <a:off x="768350" y="2001837"/>
            <a:ext cx="8001000" cy="1703387"/>
          </a:xfrm>
          <a:prstGeom prst="roundRect">
            <a:avLst>
              <a:gd fmla="val 16667" name="adj"/>
            </a:avLst>
          </a:prstGeom>
          <a:gradFill>
            <a:gsLst>
              <a:gs pos="0">
                <a:srgbClr val="FF9494"/>
              </a:gs>
              <a:gs pos="35000">
                <a:srgbClr val="FFB4B4"/>
              </a:gs>
              <a:gs pos="100000">
                <a:srgbClr val="FFDFDF"/>
              </a:gs>
            </a:gsLst>
            <a:lin ang="16200000" scaled="0"/>
          </a:gradFill>
          <a:ln cap="flat" cmpd="sng" w="9525">
            <a:solidFill>
              <a:srgbClr val="FD6F6F"/>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Sự xung đột về kinh tế, sắc tộc, tôn giáo giữa các quốc gia, khu vực và  ô nhiễm môi trường, cạn kiệt tài nguyên thiên nhiên, nạn đói và bệnh tật ở nhiều nước,..cũng là những nguyên nhân tạo ra sự bất ổn trong thế giới đương đại</a:t>
            </a:r>
            <a:endParaRPr/>
          </a:p>
        </p:txBody>
      </p:sp>
      <p:sp>
        <p:nvSpPr>
          <p:cNvPr id="1196" name="Google Shape;1196;p82"/>
          <p:cNvSpPr/>
          <p:nvPr/>
        </p:nvSpPr>
        <p:spPr>
          <a:xfrm>
            <a:off x="762000" y="3925887"/>
            <a:ext cx="8001000" cy="1263650"/>
          </a:xfrm>
          <a:prstGeom prst="roundRect">
            <a:avLst>
              <a:gd fmla="val 16667" name="adj"/>
            </a:avLst>
          </a:pr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Những mâu thuẫn xã hội trong xã hội được giải quyết dưới hình thức cải tổ, cải cách, đổi mới  và hợp tác đôi bên cùng có lợi</a:t>
            </a:r>
            <a:endParaRPr/>
          </a:p>
        </p:txBody>
      </p:sp>
      <p:sp>
        <p:nvSpPr>
          <p:cNvPr id="1197" name="Google Shape;1197;p82"/>
          <p:cNvSpPr/>
          <p:nvPr/>
        </p:nvSpPr>
        <p:spPr>
          <a:xfrm>
            <a:off x="762000" y="5386387"/>
            <a:ext cx="8001000" cy="1295400"/>
          </a:xfrm>
          <a:prstGeom prst="roundRect">
            <a:avLst>
              <a:gd fmla="val 16667" name="adj"/>
            </a:avLst>
          </a:prstGeom>
          <a:solidFill>
            <a:srgbClr val="ADADFF"/>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Cách mạng xã hội sẽ diễn ra dưới hình thức thay đổi dần dần các yếu tố, lĩnh vực của đời sống xã hội. Xã hội sau sẽ phát triển, tiến bộ hơn xã hội trước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4"/>
                                        </p:tgtEl>
                                        <p:attrNameLst>
                                          <p:attrName>style.visibility</p:attrName>
                                        </p:attrNameLst>
                                      </p:cBhvr>
                                      <p:to>
                                        <p:strVal val="visible"/>
                                      </p:to>
                                    </p:set>
                                    <p:animEffect filter="fade" transition="in">
                                      <p:cBhvr>
                                        <p:cTn dur="500"/>
                                        <p:tgtEl>
                                          <p:spTgt spid="1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5"/>
                                        </p:tgtEl>
                                        <p:attrNameLst>
                                          <p:attrName>style.visibility</p:attrName>
                                        </p:attrNameLst>
                                      </p:cBhvr>
                                      <p:to>
                                        <p:strVal val="visible"/>
                                      </p:to>
                                    </p:set>
                                    <p:animEffect filter="fade" transition="in">
                                      <p:cBhvr>
                                        <p:cTn dur="500"/>
                                        <p:tgtEl>
                                          <p:spTgt spid="1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6"/>
                                        </p:tgtEl>
                                        <p:attrNameLst>
                                          <p:attrName>style.visibility</p:attrName>
                                        </p:attrNameLst>
                                      </p:cBhvr>
                                      <p:to>
                                        <p:strVal val="visible"/>
                                      </p:to>
                                    </p:set>
                                    <p:animEffect filter="fade" transition="in">
                                      <p:cBhvr>
                                        <p:cTn dur="2000"/>
                                        <p:tgtEl>
                                          <p:spTgt spid="1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7"/>
                                        </p:tgtEl>
                                        <p:attrNameLst>
                                          <p:attrName>style.visibility</p:attrName>
                                        </p:attrNameLst>
                                      </p:cBhvr>
                                      <p:to>
                                        <p:strVal val="visible"/>
                                      </p:to>
                                    </p:set>
                                    <p:animEffect filter="fade" transition="in">
                                      <p:cBhvr>
                                        <p:cTn dur="500"/>
                                        <p:tgtEl>
                                          <p:spTgt spid="1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83"/>
          <p:cNvSpPr txBox="1"/>
          <p:nvPr>
            <p:ph type="title"/>
          </p:nvPr>
        </p:nvSpPr>
        <p:spPr>
          <a:xfrm>
            <a:off x="457200" y="381000"/>
            <a:ext cx="8991600" cy="609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Times New Roman"/>
              <a:buNone/>
            </a:pPr>
            <a:br>
              <a:rPr b="1" i="1" lang="en-US" sz="3600" u="none">
                <a:solidFill>
                  <a:schemeClr val="dk2"/>
                </a:solidFill>
                <a:latin typeface="Times New Roman"/>
                <a:ea typeface="Times New Roman"/>
                <a:cs typeface="Times New Roman"/>
                <a:sym typeface="Times New Roman"/>
              </a:rPr>
            </a:br>
            <a:r>
              <a:rPr b="1" i="0" lang="en-US" sz="3600" u="none">
                <a:solidFill>
                  <a:schemeClr val="dk2"/>
                </a:solidFill>
                <a:latin typeface="Times New Roman"/>
                <a:ea typeface="Times New Roman"/>
                <a:cs typeface="Times New Roman"/>
                <a:sym typeface="Times New Roman"/>
              </a:rPr>
              <a:t>IV. Ý THỨC XÃ HỘI</a:t>
            </a:r>
            <a:br>
              <a:rPr b="1" i="0" lang="en-US" sz="3600" u="none">
                <a:solidFill>
                  <a:schemeClr val="dk2"/>
                </a:solidFill>
                <a:latin typeface="Times New Roman"/>
                <a:ea typeface="Times New Roman"/>
                <a:cs typeface="Times New Roman"/>
                <a:sym typeface="Times New Roman"/>
              </a:rPr>
            </a:br>
            <a:endParaRPr/>
          </a:p>
        </p:txBody>
      </p:sp>
      <p:pic>
        <p:nvPicPr>
          <p:cNvPr id="1203" name="Google Shape;1203;p83"/>
          <p:cNvPicPr preferRelativeResize="0"/>
          <p:nvPr/>
        </p:nvPicPr>
        <p:blipFill rotWithShape="1">
          <a:blip r:embed="rId3">
            <a:alphaModFix/>
          </a:blip>
          <a:srcRect b="0" l="0" r="0" t="0"/>
          <a:stretch/>
        </p:blipFill>
        <p:spPr>
          <a:xfrm>
            <a:off x="401637" y="1646237"/>
            <a:ext cx="8497887" cy="41687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84"/>
          <p:cNvSpPr txBox="1"/>
          <p:nvPr>
            <p:ph idx="4294967295" type="body"/>
          </p:nvPr>
        </p:nvSpPr>
        <p:spPr>
          <a:xfrm>
            <a:off x="0" y="685800"/>
            <a:ext cx="8305800" cy="762000"/>
          </a:xfrm>
          <a:prstGeom prst="rect">
            <a:avLst/>
          </a:prstGeom>
          <a:noFill/>
          <a:ln>
            <a:noFill/>
          </a:ln>
        </p:spPr>
        <p:txBody>
          <a:bodyPr anchorCtr="0" anchor="t" bIns="46025" lIns="92075" spcFirstLastPara="1" rIns="92075" wrap="square" tIns="46025">
            <a:noAutofit/>
          </a:bodyPr>
          <a:lstStyle/>
          <a:p>
            <a:pPr indent="0" lvl="0" marL="0" marR="0" rtl="0" algn="ctr">
              <a:lnSpc>
                <a:spcPct val="8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THẾ GIỚI QUAN  DVBC VỀ BẢN CHẤT CỦA XÃ HỘI</a:t>
            </a:r>
            <a:r>
              <a:rPr b="0" i="0" lang="en-US" sz="2400" u="none">
                <a:solidFill>
                  <a:schemeClr val="dk1"/>
                </a:solidFill>
                <a:latin typeface="Times New Roman"/>
                <a:ea typeface="Times New Roman"/>
                <a:cs typeface="Times New Roman"/>
                <a:sym typeface="Times New Roman"/>
              </a:rPr>
              <a:t> </a:t>
            </a:r>
            <a:endParaRPr/>
          </a:p>
          <a:p>
            <a:pPr indent="-190500" lvl="0" marL="342900" marR="0" rtl="0" algn="l">
              <a:spcBef>
                <a:spcPts val="480"/>
              </a:spcBef>
              <a:spcAft>
                <a:spcPts val="0"/>
              </a:spcAft>
              <a:buClr>
                <a:schemeClr val="dk1"/>
              </a:buClr>
              <a:buSzPts val="2400"/>
              <a:buFont typeface="Arial"/>
              <a:buNone/>
            </a:pPr>
            <a:r>
              <a:t/>
            </a:r>
            <a:endParaRPr b="0" i="0" sz="2400" u="none">
              <a:solidFill>
                <a:schemeClr val="dk1"/>
              </a:solidFill>
              <a:latin typeface="Times New Roman"/>
              <a:ea typeface="Times New Roman"/>
              <a:cs typeface="Times New Roman"/>
              <a:sym typeface="Times New Roman"/>
            </a:endParaRPr>
          </a:p>
        </p:txBody>
      </p:sp>
      <p:sp>
        <p:nvSpPr>
          <p:cNvPr id="1209" name="Google Shape;1209;p84"/>
          <p:cNvSpPr/>
          <p:nvPr>
            <p:ph idx="4294967295" type="body"/>
          </p:nvPr>
        </p:nvSpPr>
        <p:spPr>
          <a:xfrm>
            <a:off x="228600" y="1981200"/>
            <a:ext cx="8610600" cy="4876800"/>
          </a:xfrm>
          <a:prstGeom prst="ellipse">
            <a:avLst/>
          </a:prstGeom>
          <a:solidFill>
            <a:schemeClr val="accent1"/>
          </a:solidFill>
          <a:ln cap="sq" cmpd="sng" w="12700">
            <a:solidFill>
              <a:srgbClr val="1B20EB"/>
            </a:solidFill>
            <a:prstDash val="solid"/>
            <a:round/>
            <a:headEnd len="sm" w="sm" type="none"/>
            <a:tailEnd len="sm" w="sm" type="none"/>
          </a:ln>
        </p:spPr>
        <p:txBody>
          <a:bodyPr anchorCtr="0" anchor="t" bIns="46025" lIns="92075" spcFirstLastPara="1" rIns="92075" wrap="square" tIns="46025">
            <a:noAutofit/>
          </a:bodyPr>
          <a:lstStyle/>
          <a:p>
            <a:pPr indent="-342900" lvl="0" marL="342900" marR="0" rtl="0" algn="l">
              <a:lnSpc>
                <a:spcPct val="8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a:t>
            </a:r>
            <a:endParaRPr/>
          </a:p>
        </p:txBody>
      </p:sp>
      <p:sp>
        <p:nvSpPr>
          <p:cNvPr id="1210" name="Google Shape;1210;p84"/>
          <p:cNvSpPr/>
          <p:nvPr/>
        </p:nvSpPr>
        <p:spPr>
          <a:xfrm>
            <a:off x="2590800" y="5867400"/>
            <a:ext cx="4114800" cy="762000"/>
          </a:xfrm>
          <a:prstGeom prst="rect">
            <a:avLst/>
          </a:prstGeom>
        </p:spPr>
        <p:txBody>
          <a:bodyPr>
            <a:prstTxWarp prst="textPlain"/>
          </a:bodyPr>
          <a:lstStyle/>
          <a:p>
            <a:pPr lvl="0" algn="l"/>
            <a:r>
              <a:rPr b="0" i="0">
                <a:ln cap="sq" cmpd="sng" w="9525">
                  <a:solidFill>
                    <a:srgbClr val="000000"/>
                  </a:solidFill>
                  <a:prstDash val="solid"/>
                  <a:miter lim="800000"/>
                  <a:headEnd len="sm" w="sm" type="none"/>
                  <a:tailEnd len="sm" w="sm" type="none"/>
                </a:ln>
                <a:solidFill>
                  <a:srgbClr val="000000"/>
                </a:solidFill>
                <a:latin typeface="Times New Roman"/>
              </a:rPr>
              <a:t>XÃ HỘI LOÀI NGƯỜI  </a:t>
            </a:r>
          </a:p>
        </p:txBody>
      </p:sp>
      <p:sp>
        <p:nvSpPr>
          <p:cNvPr id="1211" name="Google Shape;1211;p84"/>
          <p:cNvSpPr txBox="1"/>
          <p:nvPr/>
        </p:nvSpPr>
        <p:spPr>
          <a:xfrm>
            <a:off x="4632325" y="3165475"/>
            <a:ext cx="18415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1212" name="Google Shape;1212;p84"/>
          <p:cNvSpPr txBox="1"/>
          <p:nvPr/>
        </p:nvSpPr>
        <p:spPr>
          <a:xfrm>
            <a:off x="1371600" y="1905000"/>
            <a:ext cx="2895600" cy="1200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1" i="0" lang="en-US" sz="2400" u="none">
                <a:solidFill>
                  <a:srgbClr val="000000"/>
                </a:solidFill>
                <a:latin typeface="Times New Roman"/>
                <a:ea typeface="Times New Roman"/>
                <a:cs typeface="Times New Roman"/>
                <a:sym typeface="Times New Roman"/>
              </a:rPr>
              <a:t>TỒN TẠI XÃ HỘI </a:t>
            </a:r>
            <a:endParaRPr/>
          </a:p>
          <a:p>
            <a:pPr indent="0" lvl="0" marL="0" marR="0" rtl="0" algn="l">
              <a:lnSpc>
                <a:spcPct val="100000"/>
              </a:lnSpc>
              <a:spcBef>
                <a:spcPts val="0"/>
              </a:spcBef>
              <a:spcAft>
                <a:spcPts val="0"/>
              </a:spcAft>
              <a:buClr>
                <a:srgbClr val="000000"/>
              </a:buClr>
              <a:buSzPts val="1600"/>
              <a:buFont typeface="Times New Roman"/>
              <a:buNone/>
            </a:pPr>
            <a:r>
              <a:rPr b="1" i="0" lang="en-US" sz="1600" u="none">
                <a:solidFill>
                  <a:srgbClr val="000000"/>
                </a:solidFill>
                <a:latin typeface="Times New Roman"/>
                <a:ea typeface="Times New Roman"/>
                <a:cs typeface="Times New Roman"/>
                <a:sym typeface="Times New Roman"/>
              </a:rPr>
              <a:t>LĨNH VỰC VẬT CHẤT CỦA ĐỜI SỐNG XÃ HỘI </a:t>
            </a:r>
            <a:endParaRPr/>
          </a:p>
          <a:p>
            <a:pPr indent="0" lvl="0" marL="0" marR="0" rtl="0" algn="l">
              <a:lnSpc>
                <a:spcPct val="100000"/>
              </a:lnSpc>
              <a:spcBef>
                <a:spcPts val="0"/>
              </a:spcBef>
              <a:spcAft>
                <a:spcPts val="0"/>
              </a:spcAft>
              <a:buNone/>
            </a:pPr>
            <a:r>
              <a:t/>
            </a:r>
            <a:endParaRPr b="1" i="0" sz="1600" u="none">
              <a:solidFill>
                <a:srgbClr val="000000"/>
              </a:solidFill>
              <a:latin typeface="Times New Roman"/>
              <a:ea typeface="Times New Roman"/>
              <a:cs typeface="Times New Roman"/>
              <a:sym typeface="Times New Roman"/>
            </a:endParaRPr>
          </a:p>
        </p:txBody>
      </p:sp>
      <p:sp>
        <p:nvSpPr>
          <p:cNvPr id="1213" name="Google Shape;1213;p84"/>
          <p:cNvSpPr txBox="1"/>
          <p:nvPr/>
        </p:nvSpPr>
        <p:spPr>
          <a:xfrm>
            <a:off x="5334000" y="1905000"/>
            <a:ext cx="3048000" cy="101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Ý THỨC XÃ HỘI </a:t>
            </a:r>
            <a:endParaRPr/>
          </a:p>
          <a:p>
            <a:pPr indent="0" lvl="0" marL="0" marR="0" rtl="0" algn="l">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LĨNH VỰC TINH THẦN </a:t>
            </a:r>
            <a:endParaRPr/>
          </a:p>
          <a:p>
            <a:pPr indent="0" lvl="0" marL="0" marR="0" rtl="0" algn="l">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CỦA ĐỜI SỐNG XÃ HỘI</a:t>
            </a:r>
            <a:endParaRPr/>
          </a:p>
        </p:txBody>
      </p:sp>
      <p:pic>
        <p:nvPicPr>
          <p:cNvPr descr="j0395783" id="1214" name="Google Shape;1214;p84"/>
          <p:cNvPicPr preferRelativeResize="0"/>
          <p:nvPr/>
        </p:nvPicPr>
        <p:blipFill rotWithShape="1">
          <a:blip r:embed="rId3">
            <a:alphaModFix/>
          </a:blip>
          <a:srcRect b="0" l="0" r="0" t="0"/>
          <a:stretch/>
        </p:blipFill>
        <p:spPr>
          <a:xfrm>
            <a:off x="6629400" y="4572000"/>
            <a:ext cx="1676400" cy="1219200"/>
          </a:xfrm>
          <a:prstGeom prst="rect">
            <a:avLst/>
          </a:prstGeom>
          <a:noFill/>
          <a:ln>
            <a:noFill/>
          </a:ln>
        </p:spPr>
      </p:pic>
      <p:pic>
        <p:nvPicPr>
          <p:cNvPr descr="j0172639" id="1215" name="Google Shape;1215;p84"/>
          <p:cNvPicPr preferRelativeResize="0"/>
          <p:nvPr/>
        </p:nvPicPr>
        <p:blipFill rotWithShape="1">
          <a:blip r:embed="rId4">
            <a:alphaModFix/>
          </a:blip>
          <a:srcRect b="0" l="0" r="0" t="0"/>
          <a:stretch/>
        </p:blipFill>
        <p:spPr>
          <a:xfrm>
            <a:off x="3657600" y="4800600"/>
            <a:ext cx="2066925" cy="1219200"/>
          </a:xfrm>
          <a:prstGeom prst="rect">
            <a:avLst/>
          </a:prstGeom>
          <a:noFill/>
          <a:ln>
            <a:noFill/>
          </a:ln>
        </p:spPr>
      </p:pic>
      <p:pic>
        <p:nvPicPr>
          <p:cNvPr descr="j0233188" id="1216" name="Google Shape;1216;p84"/>
          <p:cNvPicPr preferRelativeResize="0"/>
          <p:nvPr/>
        </p:nvPicPr>
        <p:blipFill rotWithShape="1">
          <a:blip r:embed="rId5">
            <a:alphaModFix/>
          </a:blip>
          <a:srcRect b="0" l="0" r="0" t="0"/>
          <a:stretch/>
        </p:blipFill>
        <p:spPr>
          <a:xfrm>
            <a:off x="914400" y="2895600"/>
            <a:ext cx="2590800" cy="1828800"/>
          </a:xfrm>
          <a:prstGeom prst="rect">
            <a:avLst/>
          </a:prstGeom>
          <a:noFill/>
          <a:ln>
            <a:noFill/>
          </a:ln>
        </p:spPr>
      </p:pic>
      <p:pic>
        <p:nvPicPr>
          <p:cNvPr descr="j0186262" id="1217" name="Google Shape;1217;p84"/>
          <p:cNvPicPr preferRelativeResize="0"/>
          <p:nvPr/>
        </p:nvPicPr>
        <p:blipFill rotWithShape="1">
          <a:blip r:embed="rId6">
            <a:alphaModFix/>
          </a:blip>
          <a:srcRect b="0" l="0" r="0" t="0"/>
          <a:stretch/>
        </p:blipFill>
        <p:spPr>
          <a:xfrm>
            <a:off x="7239000" y="2667000"/>
            <a:ext cx="1460500" cy="1828800"/>
          </a:xfrm>
          <a:prstGeom prst="rect">
            <a:avLst/>
          </a:prstGeom>
          <a:noFill/>
          <a:ln>
            <a:noFill/>
          </a:ln>
        </p:spPr>
      </p:pic>
      <p:pic>
        <p:nvPicPr>
          <p:cNvPr descr="j0162965" id="1218" name="Google Shape;1218;p84"/>
          <p:cNvPicPr preferRelativeResize="0"/>
          <p:nvPr/>
        </p:nvPicPr>
        <p:blipFill rotWithShape="1">
          <a:blip r:embed="rId7">
            <a:alphaModFix/>
          </a:blip>
          <a:srcRect b="0" l="0" r="0" t="0"/>
          <a:stretch/>
        </p:blipFill>
        <p:spPr>
          <a:xfrm>
            <a:off x="5257800" y="3048000"/>
            <a:ext cx="1752600" cy="167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08">
                                            <p:txEl>
                                              <p:pRg end="0" st="0"/>
                                            </p:txEl>
                                          </p:spTgt>
                                        </p:tgtEl>
                                        <p:attrNameLst>
                                          <p:attrName>style.visibility</p:attrName>
                                        </p:attrNameLst>
                                      </p:cBhvr>
                                      <p:to>
                                        <p:strVal val="visible"/>
                                      </p:to>
                                    </p:set>
                                    <p:anim calcmode="lin" valueType="num">
                                      <p:cBhvr additive="base">
                                        <p:cTn dur="2000"/>
                                        <p:tgtEl>
                                          <p:spTgt spid="120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08">
                                            <p:txEl>
                                              <p:pRg end="1" st="1"/>
                                            </p:txEl>
                                          </p:spTgt>
                                        </p:tgtEl>
                                        <p:attrNameLst>
                                          <p:attrName>style.visibility</p:attrName>
                                        </p:attrNameLst>
                                      </p:cBhvr>
                                      <p:to>
                                        <p:strVal val="visible"/>
                                      </p:to>
                                    </p:set>
                                    <p:anim calcmode="lin" valueType="num">
                                      <p:cBhvr additive="base">
                                        <p:cTn dur="2000"/>
                                        <p:tgtEl>
                                          <p:spTgt spid="1208">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9"/>
                                        </p:tgtEl>
                                        <p:attrNameLst>
                                          <p:attrName>style.visibility</p:attrName>
                                        </p:attrNameLst>
                                      </p:cBhvr>
                                      <p:to>
                                        <p:strVal val="visible"/>
                                      </p:to>
                                    </p:set>
                                    <p:animEffect filter="fade" transition="in">
                                      <p:cBhvr>
                                        <p:cTn dur="500"/>
                                        <p:tgtEl>
                                          <p:spTgt spid="1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9">
                                            <p:txEl>
                                              <p:pRg end="0" st="0"/>
                                            </p:txEl>
                                          </p:spTgt>
                                        </p:tgtEl>
                                        <p:attrNameLst>
                                          <p:attrName>style.visibility</p:attrName>
                                        </p:attrNameLst>
                                      </p:cBhvr>
                                      <p:to>
                                        <p:strVal val="visible"/>
                                      </p:to>
                                    </p:set>
                                    <p:animEffect filter="fade" transition="in">
                                      <p:cBhvr>
                                        <p:cTn dur="500"/>
                                        <p:tgtEl>
                                          <p:spTgt spid="12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5"/>
                                        </p:tgtEl>
                                        <p:attrNameLst>
                                          <p:attrName>style.visibility</p:attrName>
                                        </p:attrNameLst>
                                      </p:cBhvr>
                                      <p:to>
                                        <p:strVal val="visible"/>
                                      </p:to>
                                    </p:set>
                                    <p:animEffect filter="fade" transition="in">
                                      <p:cBhvr>
                                        <p:cTn dur="500"/>
                                        <p:tgtEl>
                                          <p:spTgt spid="1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0"/>
                                        </p:tgtEl>
                                        <p:attrNameLst>
                                          <p:attrName>style.visibility</p:attrName>
                                        </p:attrNameLst>
                                      </p:cBhvr>
                                      <p:to>
                                        <p:strVal val="visible"/>
                                      </p:to>
                                    </p:set>
                                    <p:animEffect filter="fade" transition="in">
                                      <p:cBhvr>
                                        <p:cTn dur="500"/>
                                        <p:tgtEl>
                                          <p:spTgt spid="1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2"/>
                                        </p:tgtEl>
                                        <p:attrNameLst>
                                          <p:attrName>style.visibility</p:attrName>
                                        </p:attrNameLst>
                                      </p:cBhvr>
                                      <p:to>
                                        <p:strVal val="visible"/>
                                      </p:to>
                                    </p:set>
                                    <p:animEffect filter="fade" transition="in">
                                      <p:cBhvr>
                                        <p:cTn dur="500"/>
                                        <p:tgtEl>
                                          <p:spTgt spid="1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6"/>
                                        </p:tgtEl>
                                        <p:attrNameLst>
                                          <p:attrName>style.visibility</p:attrName>
                                        </p:attrNameLst>
                                      </p:cBhvr>
                                      <p:to>
                                        <p:strVal val="visible"/>
                                      </p:to>
                                    </p:set>
                                    <p:animEffect filter="fade" transition="in">
                                      <p:cBhvr>
                                        <p:cTn dur="500"/>
                                        <p:tgtEl>
                                          <p:spTgt spid="1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3"/>
                                        </p:tgtEl>
                                        <p:attrNameLst>
                                          <p:attrName>style.visibility</p:attrName>
                                        </p:attrNameLst>
                                      </p:cBhvr>
                                      <p:to>
                                        <p:strVal val="visible"/>
                                      </p:to>
                                    </p:set>
                                    <p:animEffect filter="fade" transition="in">
                                      <p:cBhvr>
                                        <p:cTn dur="500"/>
                                        <p:tgtEl>
                                          <p:spTgt spid="1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8"/>
                                        </p:tgtEl>
                                        <p:attrNameLst>
                                          <p:attrName>style.visibility</p:attrName>
                                        </p:attrNameLst>
                                      </p:cBhvr>
                                      <p:to>
                                        <p:strVal val="visible"/>
                                      </p:to>
                                    </p:set>
                                    <p:animEffect filter="fade" transition="in">
                                      <p:cBhvr>
                                        <p:cTn dur="500"/>
                                        <p:tgtEl>
                                          <p:spTgt spid="1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7"/>
                                        </p:tgtEl>
                                        <p:attrNameLst>
                                          <p:attrName>style.visibility</p:attrName>
                                        </p:attrNameLst>
                                      </p:cBhvr>
                                      <p:to>
                                        <p:strVal val="visible"/>
                                      </p:to>
                                    </p:set>
                                    <p:animEffect filter="fade" transition="in">
                                      <p:cBhvr>
                                        <p:cTn dur="500"/>
                                        <p:tgtEl>
                                          <p:spTgt spid="1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4"/>
                                        </p:tgtEl>
                                        <p:attrNameLst>
                                          <p:attrName>style.visibility</p:attrName>
                                        </p:attrNameLst>
                                      </p:cBhvr>
                                      <p:to>
                                        <p:strVal val="visible"/>
                                      </p:to>
                                    </p:set>
                                    <p:animEffect filter="fade" transition="in">
                                      <p:cBhvr>
                                        <p:cTn dur="500"/>
                                        <p:tgtEl>
                                          <p:spTgt spid="1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85"/>
          <p:cNvSpPr/>
          <p:nvPr/>
        </p:nvSpPr>
        <p:spPr>
          <a:xfrm>
            <a:off x="222250" y="1766887"/>
            <a:ext cx="8772525" cy="1204912"/>
          </a:xfrm>
          <a:prstGeom prst="roundRect">
            <a:avLst>
              <a:gd fmla="val 16667" name="adj"/>
            </a:avLst>
          </a:prstGeom>
          <a:solidFill>
            <a:schemeClr val="lt1"/>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Times New Roman"/>
              <a:buNone/>
            </a:pPr>
            <a:r>
              <a:rPr b="0" i="1" lang="en-US" sz="2800" u="none">
                <a:solidFill>
                  <a:srgbClr val="000000"/>
                </a:solidFill>
                <a:latin typeface="Times New Roman"/>
                <a:ea typeface="Times New Roman"/>
                <a:cs typeface="Times New Roman"/>
                <a:sym typeface="Times New Roman"/>
              </a:rPr>
              <a:t>Tồn tại xã hội </a:t>
            </a:r>
            <a:r>
              <a:rPr b="0" i="0" lang="en-US" sz="2800" u="none">
                <a:solidFill>
                  <a:srgbClr val="000000"/>
                </a:solidFill>
                <a:latin typeface="Times New Roman"/>
                <a:ea typeface="Times New Roman"/>
                <a:cs typeface="Times New Roman"/>
                <a:sym typeface="Times New Roman"/>
              </a:rPr>
              <a:t>là khái niệm dùng để chỉ phương diện sinh hoạt vật chất và các điều kiện sinh hoạt vật chất của xã hội. </a:t>
            </a:r>
            <a:endParaRPr/>
          </a:p>
        </p:txBody>
      </p:sp>
      <p:sp>
        <p:nvSpPr>
          <p:cNvPr id="1224" name="Google Shape;1224;p85"/>
          <p:cNvSpPr/>
          <p:nvPr/>
        </p:nvSpPr>
        <p:spPr>
          <a:xfrm>
            <a:off x="227012" y="3532187"/>
            <a:ext cx="2286000" cy="1817687"/>
          </a:xfrm>
          <a:prstGeom prst="roundRect">
            <a:avLst>
              <a:gd fmla="val 16667" name="adj"/>
            </a:avLst>
          </a:prstGeom>
          <a:gradFill>
            <a:gsLst>
              <a:gs pos="0">
                <a:srgbClr val="FF9494"/>
              </a:gs>
              <a:gs pos="35000">
                <a:srgbClr val="FFB4B4"/>
              </a:gs>
              <a:gs pos="100000">
                <a:srgbClr val="FFDFDF"/>
              </a:gs>
            </a:gsLst>
            <a:lin ang="16200000" scaled="0"/>
          </a:gradFill>
          <a:ln cap="flat" cmpd="sng" w="9525">
            <a:solidFill>
              <a:srgbClr val="FD6F6F"/>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CÁC YẾU TỐ CƠ BẢN </a:t>
            </a:r>
            <a:endParaRPr/>
          </a:p>
          <a:p>
            <a:pPr indent="0" lvl="0" marL="0" marR="0" rtl="0" algn="ctr">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CỦA TỒN TẠI XÃ HỘI</a:t>
            </a:r>
            <a:endParaRPr/>
          </a:p>
        </p:txBody>
      </p:sp>
      <p:sp>
        <p:nvSpPr>
          <p:cNvPr id="1225" name="Google Shape;1225;p85"/>
          <p:cNvSpPr/>
          <p:nvPr/>
        </p:nvSpPr>
        <p:spPr>
          <a:xfrm>
            <a:off x="3662362" y="4281487"/>
            <a:ext cx="5332412" cy="744537"/>
          </a:xfrm>
          <a:prstGeom prst="ellipse">
            <a:avLst/>
          </a:prstGeom>
          <a:solidFill>
            <a:srgbClr val="E75407"/>
          </a:solidFill>
          <a:ln cap="flat" cmpd="sng" w="9525">
            <a:solidFill>
              <a:srgbClr val="F9ECE6"/>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Điều kiện dân số - dân cư</a:t>
            </a:r>
            <a:endParaRPr/>
          </a:p>
        </p:txBody>
      </p:sp>
      <p:sp>
        <p:nvSpPr>
          <p:cNvPr id="1226" name="Google Shape;1226;p85"/>
          <p:cNvSpPr/>
          <p:nvPr/>
        </p:nvSpPr>
        <p:spPr>
          <a:xfrm>
            <a:off x="3586162" y="3286125"/>
            <a:ext cx="5408612" cy="744537"/>
          </a:xfrm>
          <a:prstGeom prst="ellipse">
            <a:avLst/>
          </a:prstGeom>
          <a:gradFill>
            <a:gsLst>
              <a:gs pos="0">
                <a:srgbClr val="BCBCBC"/>
              </a:gs>
              <a:gs pos="35000">
                <a:srgbClr val="D0D0D0"/>
              </a:gs>
              <a:gs pos="100000">
                <a:srgbClr val="EDEDED"/>
              </a:gs>
            </a:gsLst>
            <a:lin ang="16200000" scaled="0"/>
          </a:gradFill>
          <a:ln cap="flat" cmpd="sng" w="9525">
            <a:solidFill>
              <a:srgbClr val="000000"/>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Điều kiện tự nhiên - điạ lý</a:t>
            </a:r>
            <a:endParaRPr/>
          </a:p>
        </p:txBody>
      </p:sp>
      <p:sp>
        <p:nvSpPr>
          <p:cNvPr id="1227" name="Google Shape;1227;p85"/>
          <p:cNvSpPr/>
          <p:nvPr/>
        </p:nvSpPr>
        <p:spPr>
          <a:xfrm>
            <a:off x="3719512" y="5026025"/>
            <a:ext cx="5275262" cy="1068387"/>
          </a:xfrm>
          <a:prstGeom prst="ellipse">
            <a:avLst/>
          </a:prstGeom>
          <a:solidFill>
            <a:srgbClr val="00B0F0"/>
          </a:solidFill>
          <a:ln cap="flat" cmpd="sng" w="9525">
            <a:solidFill>
              <a:srgbClr val="AFD0FA"/>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Times New Roman"/>
              <a:buNone/>
            </a:pPr>
            <a:r>
              <a:rPr b="1" i="0" lang="en-US" sz="2400" u="none">
                <a:solidFill>
                  <a:srgbClr val="000000"/>
                </a:solidFill>
                <a:latin typeface="Times New Roman"/>
                <a:ea typeface="Times New Roman"/>
                <a:cs typeface="Times New Roman"/>
                <a:sym typeface="Times New Roman"/>
              </a:rPr>
              <a:t>Phương thức SX</a:t>
            </a:r>
            <a:endParaRPr/>
          </a:p>
        </p:txBody>
      </p:sp>
      <p:cxnSp>
        <p:nvCxnSpPr>
          <p:cNvPr id="1228" name="Google Shape;1228;p85"/>
          <p:cNvCxnSpPr/>
          <p:nvPr/>
        </p:nvCxnSpPr>
        <p:spPr>
          <a:xfrm flipH="1" rot="10800000">
            <a:off x="2513012" y="3657600"/>
            <a:ext cx="1073150" cy="782637"/>
          </a:xfrm>
          <a:prstGeom prst="straightConnector1">
            <a:avLst/>
          </a:prstGeom>
          <a:noFill/>
          <a:ln cap="flat" cmpd="sng" w="9525">
            <a:solidFill>
              <a:srgbClr val="56ADFC"/>
            </a:solidFill>
            <a:prstDash val="solid"/>
            <a:miter lim="800000"/>
            <a:headEnd len="med" w="med" type="none"/>
            <a:tailEnd len="med" w="med" type="triangle"/>
          </a:ln>
        </p:spPr>
      </p:cxnSp>
      <p:cxnSp>
        <p:nvCxnSpPr>
          <p:cNvPr id="1229" name="Google Shape;1229;p85"/>
          <p:cNvCxnSpPr/>
          <p:nvPr/>
        </p:nvCxnSpPr>
        <p:spPr>
          <a:xfrm>
            <a:off x="2513012" y="4440237"/>
            <a:ext cx="1149350" cy="214312"/>
          </a:xfrm>
          <a:prstGeom prst="straightConnector1">
            <a:avLst/>
          </a:prstGeom>
          <a:noFill/>
          <a:ln cap="flat" cmpd="sng" w="9525">
            <a:solidFill>
              <a:srgbClr val="56ADFC"/>
            </a:solidFill>
            <a:prstDash val="solid"/>
            <a:miter lim="800000"/>
            <a:headEnd len="med" w="med" type="none"/>
            <a:tailEnd len="med" w="med" type="triangle"/>
          </a:ln>
        </p:spPr>
      </p:cxnSp>
      <p:cxnSp>
        <p:nvCxnSpPr>
          <p:cNvPr id="1230" name="Google Shape;1230;p85"/>
          <p:cNvCxnSpPr/>
          <p:nvPr/>
        </p:nvCxnSpPr>
        <p:spPr>
          <a:xfrm>
            <a:off x="2513012" y="4441825"/>
            <a:ext cx="1206500" cy="1119187"/>
          </a:xfrm>
          <a:prstGeom prst="straightConnector1">
            <a:avLst/>
          </a:prstGeom>
          <a:noFill/>
          <a:ln cap="flat" cmpd="sng" w="9525">
            <a:solidFill>
              <a:srgbClr val="56ADFC"/>
            </a:solidFill>
            <a:prstDash val="solid"/>
            <a:miter lim="800000"/>
            <a:headEnd len="med" w="med" type="none"/>
            <a:tailEnd len="med" w="med" type="triangle"/>
          </a:ln>
        </p:spPr>
      </p:cxnSp>
      <p:sp>
        <p:nvSpPr>
          <p:cNvPr id="1231" name="Google Shape;1231;p85"/>
          <p:cNvSpPr txBox="1"/>
          <p:nvPr>
            <p:ph type="title"/>
          </p:nvPr>
        </p:nvSpPr>
        <p:spPr>
          <a:xfrm>
            <a:off x="457200" y="152400"/>
            <a:ext cx="8229600" cy="765175"/>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2900"/>
              <a:buFont typeface="Times New Roman"/>
              <a:buNone/>
            </a:pPr>
            <a:br>
              <a:rPr b="1" i="0" lang="en-US" sz="2900" u="none">
                <a:solidFill>
                  <a:schemeClr val="dk2"/>
                </a:solidFill>
                <a:latin typeface="Times New Roman"/>
                <a:ea typeface="Times New Roman"/>
                <a:cs typeface="Times New Roman"/>
                <a:sym typeface="Times New Roman"/>
              </a:rPr>
            </a:br>
            <a:r>
              <a:rPr b="1" i="0" lang="en-US" sz="2900" u="none">
                <a:solidFill>
                  <a:schemeClr val="dk2"/>
                </a:solidFill>
                <a:latin typeface="Times New Roman"/>
                <a:ea typeface="Times New Roman"/>
                <a:cs typeface="Times New Roman"/>
                <a:sym typeface="Times New Roman"/>
              </a:rPr>
              <a:t>1. Khái niệm tồn tại xã hội và các yếu tố cơ bản của tồn tại xã hội</a:t>
            </a:r>
            <a:br>
              <a:rPr b="1" i="0" lang="en-US" sz="2900" u="none">
                <a:solidFill>
                  <a:schemeClr val="dk2"/>
                </a:solidFill>
                <a:latin typeface="Times New Roman"/>
                <a:ea typeface="Times New Roman"/>
                <a:cs typeface="Times New Roman"/>
                <a:sym typeface="Times New Roman"/>
              </a:rPr>
            </a:br>
            <a:r>
              <a:rPr b="1" i="0" lang="en-US" sz="2900" u="none">
                <a:solidFill>
                  <a:srgbClr val="000000"/>
                </a:solidFill>
                <a:latin typeface="Times New Roman"/>
                <a:ea typeface="Times New Roman"/>
                <a:cs typeface="Times New Roman"/>
                <a:sym typeface="Times New Roman"/>
              </a:rPr>
              <a:t>a. Khái niệm: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3"/>
                                        </p:tgtEl>
                                        <p:attrNameLst>
                                          <p:attrName>style.visibility</p:attrName>
                                        </p:attrNameLst>
                                      </p:cBhvr>
                                      <p:to>
                                        <p:strVal val="visible"/>
                                      </p:to>
                                    </p:set>
                                    <p:animEffect filter="fade" transition="in">
                                      <p:cBhvr>
                                        <p:cTn dur="500"/>
                                        <p:tgtEl>
                                          <p:spTgt spid="1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4"/>
                                        </p:tgtEl>
                                        <p:attrNameLst>
                                          <p:attrName>style.visibility</p:attrName>
                                        </p:attrNameLst>
                                      </p:cBhvr>
                                      <p:to>
                                        <p:strVal val="visible"/>
                                      </p:to>
                                    </p:set>
                                    <p:animEffect filter="fade" transition="in">
                                      <p:cBhvr>
                                        <p:cTn dur="1000"/>
                                        <p:tgtEl>
                                          <p:spTgt spid="1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8"/>
                                        </p:tgtEl>
                                        <p:attrNameLst>
                                          <p:attrName>style.visibility</p:attrName>
                                        </p:attrNameLst>
                                      </p:cBhvr>
                                      <p:to>
                                        <p:strVal val="visible"/>
                                      </p:to>
                                    </p:set>
                                    <p:animEffect filter="fade" transition="in">
                                      <p:cBhvr>
                                        <p:cTn dur="500"/>
                                        <p:tgtEl>
                                          <p:spTgt spid="1228"/>
                                        </p:tgtEl>
                                      </p:cBhvr>
                                    </p:animEffect>
                                  </p:childTnLst>
                                </p:cTn>
                              </p:par>
                              <p:par>
                                <p:cTn fill="hold" nodeType="withEffect" presetClass="entr" presetID="10" presetSubtype="0">
                                  <p:stCondLst>
                                    <p:cond delay="0"/>
                                  </p:stCondLst>
                                  <p:childTnLst>
                                    <p:set>
                                      <p:cBhvr>
                                        <p:cTn dur="1" fill="hold">
                                          <p:stCondLst>
                                            <p:cond delay="0"/>
                                          </p:stCondLst>
                                        </p:cTn>
                                        <p:tgtEl>
                                          <p:spTgt spid="1226"/>
                                        </p:tgtEl>
                                        <p:attrNameLst>
                                          <p:attrName>style.visibility</p:attrName>
                                        </p:attrNameLst>
                                      </p:cBhvr>
                                      <p:to>
                                        <p:strVal val="visible"/>
                                      </p:to>
                                    </p:set>
                                    <p:animEffect filter="fade" transition="in">
                                      <p:cBhvr>
                                        <p:cTn dur="500"/>
                                        <p:tgtEl>
                                          <p:spTgt spid="1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9"/>
                                        </p:tgtEl>
                                        <p:attrNameLst>
                                          <p:attrName>style.visibility</p:attrName>
                                        </p:attrNameLst>
                                      </p:cBhvr>
                                      <p:to>
                                        <p:strVal val="visible"/>
                                      </p:to>
                                    </p:set>
                                    <p:animEffect filter="fade" transition="in">
                                      <p:cBhvr>
                                        <p:cTn dur="1000"/>
                                        <p:tgtEl>
                                          <p:spTgt spid="1229"/>
                                        </p:tgtEl>
                                      </p:cBhvr>
                                    </p:animEffect>
                                  </p:childTnLst>
                                </p:cTn>
                              </p:par>
                              <p:par>
                                <p:cTn fill="hold" nodeType="withEffect" presetClass="entr" presetID="10" presetSubtype="0">
                                  <p:stCondLst>
                                    <p:cond delay="0"/>
                                  </p:stCondLst>
                                  <p:childTnLst>
                                    <p:set>
                                      <p:cBhvr>
                                        <p:cTn dur="1" fill="hold">
                                          <p:stCondLst>
                                            <p:cond delay="0"/>
                                          </p:stCondLst>
                                        </p:cTn>
                                        <p:tgtEl>
                                          <p:spTgt spid="1225"/>
                                        </p:tgtEl>
                                        <p:attrNameLst>
                                          <p:attrName>style.visibility</p:attrName>
                                        </p:attrNameLst>
                                      </p:cBhvr>
                                      <p:to>
                                        <p:strVal val="visible"/>
                                      </p:to>
                                    </p:set>
                                    <p:animEffect filter="fade" transition="in">
                                      <p:cBhvr>
                                        <p:cTn dur="1000"/>
                                        <p:tgtEl>
                                          <p:spTgt spid="1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30"/>
                                        </p:tgtEl>
                                        <p:attrNameLst>
                                          <p:attrName>style.visibility</p:attrName>
                                        </p:attrNameLst>
                                      </p:cBhvr>
                                      <p:to>
                                        <p:strVal val="visible"/>
                                      </p:to>
                                    </p:set>
                                    <p:anim calcmode="lin" valueType="num">
                                      <p:cBhvr additive="base">
                                        <p:cTn dur="500"/>
                                        <p:tgtEl>
                                          <p:spTgt spid="1230"/>
                                        </p:tgtEl>
                                        <p:attrNameLst>
                                          <p:attrName>ppt_w</p:attrName>
                                        </p:attrNameLst>
                                      </p:cBhvr>
                                      <p:tavLst>
                                        <p:tav fmla="" tm="0">
                                          <p:val>
                                            <p:strVal val="0"/>
                                          </p:val>
                                        </p:tav>
                                        <p:tav fmla="" tm="100000">
                                          <p:val>
                                            <p:strVal val="#ppt_w"/>
                                          </p:val>
                                        </p:tav>
                                      </p:tavLst>
                                    </p:anim>
                                    <p:anim calcmode="lin" valueType="num">
                                      <p:cBhvr additive="base">
                                        <p:cTn dur="500"/>
                                        <p:tgtEl>
                                          <p:spTgt spid="123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227"/>
                                        </p:tgtEl>
                                        <p:attrNameLst>
                                          <p:attrName>style.visibility</p:attrName>
                                        </p:attrNameLst>
                                      </p:cBhvr>
                                      <p:to>
                                        <p:strVal val="visible"/>
                                      </p:to>
                                    </p:set>
                                    <p:anim calcmode="lin" valueType="num">
                                      <p:cBhvr additive="base">
                                        <p:cTn dur="500"/>
                                        <p:tgtEl>
                                          <p:spTgt spid="1227"/>
                                        </p:tgtEl>
                                        <p:attrNameLst>
                                          <p:attrName>ppt_w</p:attrName>
                                        </p:attrNameLst>
                                      </p:cBhvr>
                                      <p:tavLst>
                                        <p:tav fmla="" tm="0">
                                          <p:val>
                                            <p:strVal val="0"/>
                                          </p:val>
                                        </p:tav>
                                        <p:tav fmla="" tm="100000">
                                          <p:val>
                                            <p:strVal val="#ppt_w"/>
                                          </p:val>
                                        </p:tav>
                                      </p:tavLst>
                                    </p:anim>
                                    <p:anim calcmode="lin" valueType="num">
                                      <p:cBhvr additive="base">
                                        <p:cTn dur="500"/>
                                        <p:tgtEl>
                                          <p:spTgt spid="122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86"/>
          <p:cNvSpPr txBox="1"/>
          <p:nvPr>
            <p:ph type="title"/>
          </p:nvPr>
        </p:nvSpPr>
        <p:spPr>
          <a:xfrm>
            <a:off x="0" y="152400"/>
            <a:ext cx="89916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Times New Roman"/>
              <a:buNone/>
            </a:pPr>
            <a:br>
              <a:rPr b="1" i="0" lang="en-US" sz="3600" u="none">
                <a:solidFill>
                  <a:schemeClr val="dk2"/>
                </a:solidFill>
                <a:latin typeface="Times New Roman"/>
                <a:ea typeface="Times New Roman"/>
                <a:cs typeface="Times New Roman"/>
                <a:sym typeface="Times New Roman"/>
              </a:rPr>
            </a:br>
            <a:r>
              <a:rPr b="1" i="0" lang="en-US" sz="3600" u="none">
                <a:solidFill>
                  <a:schemeClr val="dk2"/>
                </a:solidFill>
                <a:latin typeface="Times New Roman"/>
                <a:ea typeface="Times New Roman"/>
                <a:cs typeface="Times New Roman"/>
                <a:sym typeface="Times New Roman"/>
              </a:rPr>
              <a:t>2. Ý thức xã hội và kết cấu của ý thức xã hội</a:t>
            </a:r>
            <a:br>
              <a:rPr b="1" i="1" lang="en-US" sz="3600" u="none">
                <a:solidFill>
                  <a:schemeClr val="dk2"/>
                </a:solidFill>
                <a:latin typeface="Times New Roman"/>
                <a:ea typeface="Times New Roman"/>
                <a:cs typeface="Times New Roman"/>
                <a:sym typeface="Times New Roman"/>
              </a:rPr>
            </a:br>
            <a:endParaRPr/>
          </a:p>
        </p:txBody>
      </p:sp>
      <p:pic>
        <p:nvPicPr>
          <p:cNvPr id="1237" name="Google Shape;1237;p86"/>
          <p:cNvPicPr preferRelativeResize="0"/>
          <p:nvPr/>
        </p:nvPicPr>
        <p:blipFill rotWithShape="1">
          <a:blip r:embed="rId3">
            <a:alphaModFix/>
          </a:blip>
          <a:srcRect b="0" l="0" r="0" t="0"/>
          <a:stretch/>
        </p:blipFill>
        <p:spPr>
          <a:xfrm>
            <a:off x="914400" y="914400"/>
            <a:ext cx="7772400" cy="5413375"/>
          </a:xfrm>
          <a:prstGeom prst="rect">
            <a:avLst/>
          </a:prstGeom>
          <a:noFill/>
          <a:ln>
            <a:noFill/>
          </a:ln>
        </p:spPr>
      </p:pic>
      <p:sp>
        <p:nvSpPr>
          <p:cNvPr id="1238" name="Google Shape;1238;p86"/>
          <p:cNvSpPr txBox="1"/>
          <p:nvPr/>
        </p:nvSpPr>
        <p:spPr>
          <a:xfrm>
            <a:off x="1143000" y="1160462"/>
            <a:ext cx="492125" cy="5857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Times New Roman"/>
              <a:buNone/>
            </a:pPr>
            <a:r>
              <a:rPr b="1" i="1" lang="en-US" sz="3200" u="none">
                <a:solidFill>
                  <a:srgbClr val="000000"/>
                </a:solidFill>
                <a:latin typeface="Times New Roman"/>
                <a:ea typeface="Times New Roman"/>
                <a:cs typeface="Times New Roman"/>
                <a:sym typeface="Times New Roman"/>
              </a:rPr>
              <a:t>a.</a:t>
            </a:r>
            <a:endParaRPr/>
          </a:p>
        </p:txBody>
      </p:sp>
      <p:sp>
        <p:nvSpPr>
          <p:cNvPr id="1239" name="Google Shape;1239;p86"/>
          <p:cNvSpPr txBox="1"/>
          <p:nvPr/>
        </p:nvSpPr>
        <p:spPr>
          <a:xfrm>
            <a:off x="1609725" y="2027237"/>
            <a:ext cx="492125" cy="5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Times New Roman"/>
              <a:buNone/>
            </a:pPr>
            <a:r>
              <a:rPr b="1" i="1" lang="en-US" sz="3200" u="none">
                <a:solidFill>
                  <a:srgbClr val="000000"/>
                </a:solidFill>
                <a:latin typeface="Times New Roman"/>
                <a:ea typeface="Times New Roman"/>
                <a:cs typeface="Times New Roman"/>
                <a:sym typeface="Times New Roman"/>
              </a:rPr>
              <a:t>b.</a:t>
            </a:r>
            <a:endParaRPr/>
          </a:p>
        </p:txBody>
      </p:sp>
      <p:sp>
        <p:nvSpPr>
          <p:cNvPr id="1240" name="Google Shape;1240;p86"/>
          <p:cNvSpPr txBox="1"/>
          <p:nvPr/>
        </p:nvSpPr>
        <p:spPr>
          <a:xfrm>
            <a:off x="1855787" y="2854325"/>
            <a:ext cx="492125" cy="5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Times New Roman"/>
              <a:buNone/>
            </a:pPr>
            <a:r>
              <a:rPr b="1" i="1" lang="en-US" sz="3200" u="none">
                <a:solidFill>
                  <a:srgbClr val="000000"/>
                </a:solidFill>
                <a:latin typeface="Times New Roman"/>
                <a:ea typeface="Times New Roman"/>
                <a:cs typeface="Times New Roman"/>
                <a:sym typeface="Times New Roman"/>
              </a:rPr>
              <a:t>c.</a:t>
            </a:r>
            <a:endParaRPr/>
          </a:p>
        </p:txBody>
      </p:sp>
      <p:sp>
        <p:nvSpPr>
          <p:cNvPr id="1241" name="Google Shape;1241;p86"/>
          <p:cNvSpPr txBox="1"/>
          <p:nvPr/>
        </p:nvSpPr>
        <p:spPr>
          <a:xfrm>
            <a:off x="1855787" y="3719512"/>
            <a:ext cx="492125" cy="5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Times New Roman"/>
              <a:buNone/>
            </a:pPr>
            <a:r>
              <a:rPr b="1" i="1" lang="en-US" sz="3200" u="none">
                <a:solidFill>
                  <a:srgbClr val="000000"/>
                </a:solidFill>
                <a:latin typeface="Times New Roman"/>
                <a:ea typeface="Times New Roman"/>
                <a:cs typeface="Times New Roman"/>
                <a:sym typeface="Times New Roman"/>
              </a:rPr>
              <a:t>d.</a:t>
            </a:r>
            <a:endParaRPr/>
          </a:p>
        </p:txBody>
      </p:sp>
      <p:sp>
        <p:nvSpPr>
          <p:cNvPr id="1242" name="Google Shape;1242;p86"/>
          <p:cNvSpPr txBox="1"/>
          <p:nvPr/>
        </p:nvSpPr>
        <p:spPr>
          <a:xfrm>
            <a:off x="1620837" y="4524375"/>
            <a:ext cx="492125" cy="5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Times New Roman"/>
              <a:buNone/>
            </a:pPr>
            <a:r>
              <a:rPr b="1" i="1" lang="en-US" sz="3200" u="none">
                <a:solidFill>
                  <a:srgbClr val="000000"/>
                </a:solidFill>
                <a:latin typeface="Times New Roman"/>
                <a:ea typeface="Times New Roman"/>
                <a:cs typeface="Times New Roman"/>
                <a:sym typeface="Times New Roman"/>
              </a:rPr>
              <a:t>e.</a:t>
            </a:r>
            <a:endParaRPr/>
          </a:p>
        </p:txBody>
      </p:sp>
      <p:sp>
        <p:nvSpPr>
          <p:cNvPr id="1243" name="Google Shape;1243;p86"/>
          <p:cNvSpPr txBox="1"/>
          <p:nvPr/>
        </p:nvSpPr>
        <p:spPr>
          <a:xfrm>
            <a:off x="1143000" y="5329237"/>
            <a:ext cx="492125" cy="5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Times New Roman"/>
              <a:buNone/>
            </a:pPr>
            <a:r>
              <a:rPr b="1" i="1" lang="en-US" sz="3200" u="none">
                <a:solidFill>
                  <a:srgbClr val="000000"/>
                </a:solidFill>
                <a:latin typeface="Times New Roman"/>
                <a:ea typeface="Times New Roman"/>
                <a:cs typeface="Times New Roman"/>
                <a:sym typeface="Times New Roman"/>
              </a:rPr>
              <a:t>g.</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87"/>
          <p:cNvSpPr txBox="1"/>
          <p:nvPr>
            <p:ph idx="1" type="body"/>
          </p:nvPr>
        </p:nvSpPr>
        <p:spPr>
          <a:xfrm>
            <a:off x="76200" y="152400"/>
            <a:ext cx="8915400" cy="14478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rgbClr val="000000"/>
              </a:buClr>
              <a:buSzPts val="2800"/>
              <a:buFont typeface="Times New Roman"/>
              <a:buNone/>
            </a:pPr>
            <a:r>
              <a:rPr b="1" i="1" lang="en-US" sz="2800" u="none">
                <a:solidFill>
                  <a:srgbClr val="000000"/>
                </a:solidFill>
                <a:latin typeface="Times New Roman"/>
                <a:ea typeface="Times New Roman"/>
                <a:cs typeface="Times New Roman"/>
                <a:sym typeface="Times New Roman"/>
              </a:rPr>
              <a:t>a. Ý thức xã hội </a:t>
            </a:r>
            <a:r>
              <a:rPr b="0" i="0" lang="en-US" sz="2800" u="none">
                <a:solidFill>
                  <a:srgbClr val="000000"/>
                </a:solidFill>
                <a:latin typeface="Times New Roman"/>
                <a:ea typeface="Times New Roman"/>
                <a:cs typeface="Times New Roman"/>
                <a:sym typeface="Times New Roman"/>
              </a:rPr>
              <a:t>dùng để chỉ phương diện tinh thần của XH, nảy sinh từ TTXH và phản ánh TTXH trong những giai đoạn lịch sử nhất định.</a:t>
            </a:r>
            <a:endParaRPr/>
          </a:p>
        </p:txBody>
      </p:sp>
      <p:pic>
        <p:nvPicPr>
          <p:cNvPr descr="马克思和恩格斯" id="1249" name="Google Shape;1249;p87"/>
          <p:cNvPicPr preferRelativeResize="0"/>
          <p:nvPr/>
        </p:nvPicPr>
        <p:blipFill rotWithShape="1">
          <a:blip r:embed="rId3">
            <a:alphaModFix/>
          </a:blip>
          <a:srcRect b="0" l="0" r="0" t="0"/>
          <a:stretch/>
        </p:blipFill>
        <p:spPr>
          <a:xfrm>
            <a:off x="0" y="4343400"/>
            <a:ext cx="2667000" cy="2362200"/>
          </a:xfrm>
          <a:prstGeom prst="rect">
            <a:avLst/>
          </a:prstGeom>
          <a:noFill/>
          <a:ln cap="flat" cmpd="sng" w="9525">
            <a:solidFill>
              <a:srgbClr val="FF33CC"/>
            </a:solidFill>
            <a:prstDash val="solid"/>
            <a:miter lim="800000"/>
            <a:headEnd len="sm" w="sm" type="none"/>
            <a:tailEnd len="sm" w="sm" type="none"/>
          </a:ln>
        </p:spPr>
      </p:pic>
      <p:pic>
        <p:nvPicPr>
          <p:cNvPr descr="C:\Users\user\Desktop\Documents\tinnguong3.jpg" id="1250" name="Google Shape;1250;p87"/>
          <p:cNvPicPr preferRelativeResize="0"/>
          <p:nvPr/>
        </p:nvPicPr>
        <p:blipFill rotWithShape="1">
          <a:blip r:embed="rId4">
            <a:alphaModFix/>
          </a:blip>
          <a:srcRect b="0" l="0" r="0" t="0"/>
          <a:stretch/>
        </p:blipFill>
        <p:spPr>
          <a:xfrm>
            <a:off x="2819400" y="4343400"/>
            <a:ext cx="3200400" cy="2286000"/>
          </a:xfrm>
          <a:prstGeom prst="rect">
            <a:avLst/>
          </a:prstGeom>
          <a:noFill/>
          <a:ln>
            <a:noFill/>
          </a:ln>
        </p:spPr>
      </p:pic>
      <p:pic>
        <p:nvPicPr>
          <p:cNvPr descr="E:\Bich Thuy\bí mật\Mỹ phẩm\Very suitable-1500k (2)\tải xuống (1).jpg" id="1251" name="Google Shape;1251;p87"/>
          <p:cNvPicPr preferRelativeResize="0"/>
          <p:nvPr/>
        </p:nvPicPr>
        <p:blipFill rotWithShape="1">
          <a:blip r:embed="rId5">
            <a:alphaModFix/>
          </a:blip>
          <a:srcRect b="0" l="0" r="0" t="0"/>
          <a:stretch/>
        </p:blipFill>
        <p:spPr>
          <a:xfrm>
            <a:off x="6096000" y="4495800"/>
            <a:ext cx="3048000" cy="2133600"/>
          </a:xfrm>
          <a:prstGeom prst="rect">
            <a:avLst/>
          </a:prstGeom>
          <a:noFill/>
          <a:ln>
            <a:noFill/>
          </a:ln>
        </p:spPr>
      </p:pic>
      <p:cxnSp>
        <p:nvCxnSpPr>
          <p:cNvPr id="1252" name="Google Shape;1252;p87"/>
          <p:cNvCxnSpPr/>
          <p:nvPr/>
        </p:nvCxnSpPr>
        <p:spPr>
          <a:xfrm flipH="1">
            <a:off x="1395412" y="2136775"/>
            <a:ext cx="2938462" cy="328612"/>
          </a:xfrm>
          <a:prstGeom prst="straightConnector1">
            <a:avLst/>
          </a:prstGeom>
          <a:noFill/>
          <a:ln cap="flat" cmpd="sng" w="9525">
            <a:solidFill>
              <a:srgbClr val="000000"/>
            </a:solidFill>
            <a:prstDash val="solid"/>
            <a:miter lim="800000"/>
            <a:headEnd len="med" w="med" type="none"/>
            <a:tailEnd len="med" w="med" type="stealth"/>
          </a:ln>
        </p:spPr>
      </p:cxnSp>
      <p:cxnSp>
        <p:nvCxnSpPr>
          <p:cNvPr id="1253" name="Google Shape;1253;p87"/>
          <p:cNvCxnSpPr/>
          <p:nvPr/>
        </p:nvCxnSpPr>
        <p:spPr>
          <a:xfrm>
            <a:off x="4333875" y="2136775"/>
            <a:ext cx="0" cy="366712"/>
          </a:xfrm>
          <a:prstGeom prst="straightConnector1">
            <a:avLst/>
          </a:prstGeom>
          <a:noFill/>
          <a:ln cap="flat" cmpd="sng" w="9525">
            <a:solidFill>
              <a:srgbClr val="000000"/>
            </a:solidFill>
            <a:prstDash val="solid"/>
            <a:miter lim="800000"/>
            <a:headEnd len="med" w="med" type="none"/>
            <a:tailEnd len="med" w="med" type="stealth"/>
          </a:ln>
        </p:spPr>
      </p:cxnSp>
      <p:cxnSp>
        <p:nvCxnSpPr>
          <p:cNvPr id="1254" name="Google Shape;1254;p87"/>
          <p:cNvCxnSpPr/>
          <p:nvPr/>
        </p:nvCxnSpPr>
        <p:spPr>
          <a:xfrm>
            <a:off x="4333875" y="2136775"/>
            <a:ext cx="3244850" cy="325437"/>
          </a:xfrm>
          <a:prstGeom prst="straightConnector1">
            <a:avLst/>
          </a:prstGeom>
          <a:noFill/>
          <a:ln cap="flat" cmpd="sng" w="9525">
            <a:solidFill>
              <a:srgbClr val="000000"/>
            </a:solidFill>
            <a:prstDash val="solid"/>
            <a:miter lim="800000"/>
            <a:headEnd len="med" w="med" type="none"/>
            <a:tailEnd len="med" w="med" type="stealth"/>
          </a:ln>
        </p:spPr>
      </p:cxnSp>
      <p:sp>
        <p:nvSpPr>
          <p:cNvPr id="1255" name="Google Shape;1255;p87"/>
          <p:cNvSpPr/>
          <p:nvPr/>
        </p:nvSpPr>
        <p:spPr>
          <a:xfrm>
            <a:off x="2390775" y="1374775"/>
            <a:ext cx="3886200" cy="762000"/>
          </a:xfrm>
          <a:prstGeom prst="roundRect">
            <a:avLst>
              <a:gd fmla="val 16667" name="adj"/>
            </a:avLst>
          </a:prstGeom>
          <a:solidFill>
            <a:srgbClr val="5C5CFF"/>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Times New Roman"/>
              <a:buNone/>
            </a:pPr>
            <a:r>
              <a:rPr b="1" i="0" lang="en-US" sz="2800" u="none">
                <a:solidFill>
                  <a:srgbClr val="000000"/>
                </a:solidFill>
                <a:latin typeface="Times New Roman"/>
                <a:ea typeface="Times New Roman"/>
                <a:cs typeface="Times New Roman"/>
                <a:sym typeface="Times New Roman"/>
              </a:rPr>
              <a:t>Biểu hiện của YTXH</a:t>
            </a:r>
            <a:endParaRPr/>
          </a:p>
        </p:txBody>
      </p:sp>
      <p:sp>
        <p:nvSpPr>
          <p:cNvPr id="1256" name="Google Shape;1256;p87"/>
          <p:cNvSpPr/>
          <p:nvPr/>
        </p:nvSpPr>
        <p:spPr>
          <a:xfrm>
            <a:off x="0" y="2465387"/>
            <a:ext cx="2792412" cy="1762125"/>
          </a:xfrm>
          <a:prstGeom prst="roundRect">
            <a:avLst>
              <a:gd fmla="val 16667" name="adj"/>
            </a:avLst>
          </a:prstGeom>
          <a:gradFill>
            <a:gsLst>
              <a:gs pos="0">
                <a:srgbClr val="8AD3FF"/>
              </a:gs>
              <a:gs pos="35000">
                <a:srgbClr val="ADDEFF"/>
              </a:gs>
              <a:gs pos="100000">
                <a:srgbClr val="DCF1FF"/>
              </a:gs>
            </a:gsLst>
            <a:lin ang="16200000" scaled="0"/>
          </a:gradFill>
          <a:ln cap="flat" cmpd="sng" w="9525">
            <a:solidFill>
              <a:srgbClr val="56ADFC"/>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800"/>
              <a:buFont typeface="Times New Roman"/>
              <a:buNone/>
            </a:pPr>
            <a:r>
              <a:rPr b="0" i="0" lang="en-US" sz="2800" u="none">
                <a:solidFill>
                  <a:srgbClr val="000000"/>
                </a:solidFill>
                <a:latin typeface="Times New Roman"/>
                <a:ea typeface="Times New Roman"/>
                <a:cs typeface="Times New Roman"/>
                <a:sym typeface="Times New Roman"/>
              </a:rPr>
              <a:t>Các sinh hoạt tư tưởng mang tính học thuật</a:t>
            </a:r>
            <a:endParaRPr/>
          </a:p>
        </p:txBody>
      </p:sp>
      <p:sp>
        <p:nvSpPr>
          <p:cNvPr id="1257" name="Google Shape;1257;p87"/>
          <p:cNvSpPr/>
          <p:nvPr/>
        </p:nvSpPr>
        <p:spPr>
          <a:xfrm>
            <a:off x="2876550" y="2503487"/>
            <a:ext cx="2916237" cy="1709737"/>
          </a:xfrm>
          <a:prstGeom prst="roundRect">
            <a:avLst>
              <a:gd fmla="val 16667" name="adj"/>
            </a:avLst>
          </a:prstGeom>
          <a:gradFill>
            <a:gsLst>
              <a:gs pos="0">
                <a:srgbClr val="FF9494"/>
              </a:gs>
              <a:gs pos="35000">
                <a:srgbClr val="FFB4B4"/>
              </a:gs>
              <a:gs pos="100000">
                <a:srgbClr val="FFDFDF"/>
              </a:gs>
            </a:gsLst>
            <a:lin ang="16200000" scaled="0"/>
          </a:gradFill>
          <a:ln cap="flat" cmpd="sng" w="9525">
            <a:solidFill>
              <a:srgbClr val="FD6F6F"/>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90000"/>
              </a:lnSpc>
              <a:spcBef>
                <a:spcPts val="0"/>
              </a:spcBef>
              <a:spcAft>
                <a:spcPts val="0"/>
              </a:spcAft>
              <a:buClr>
                <a:srgbClr val="000000"/>
              </a:buClr>
              <a:buSzPts val="2800"/>
              <a:buFont typeface="Times New Roman"/>
              <a:buNone/>
            </a:pPr>
            <a:r>
              <a:rPr b="0" i="0" lang="en-US" sz="2800" u="none">
                <a:solidFill>
                  <a:srgbClr val="000000"/>
                </a:solidFill>
                <a:latin typeface="Times New Roman"/>
                <a:ea typeface="Times New Roman"/>
                <a:cs typeface="Times New Roman"/>
                <a:sym typeface="Times New Roman"/>
              </a:rPr>
              <a:t>Các sinh hoạt văn hóa của cộng đồng xã hội</a:t>
            </a:r>
            <a:endParaRPr/>
          </a:p>
        </p:txBody>
      </p:sp>
      <p:sp>
        <p:nvSpPr>
          <p:cNvPr id="1258" name="Google Shape;1258;p87"/>
          <p:cNvSpPr/>
          <p:nvPr/>
        </p:nvSpPr>
        <p:spPr>
          <a:xfrm>
            <a:off x="5876925" y="2462212"/>
            <a:ext cx="3403600" cy="1878012"/>
          </a:xfrm>
          <a:prstGeom prst="roundRect">
            <a:avLst>
              <a:gd fmla="val 16667" name="adj"/>
            </a:avLst>
          </a:pr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800"/>
              <a:buFont typeface="Times New Roman"/>
              <a:buNone/>
            </a:pPr>
            <a:r>
              <a:rPr b="0" i="0" lang="en-US" sz="2800" u="none">
                <a:solidFill>
                  <a:srgbClr val="000000"/>
                </a:solidFill>
                <a:latin typeface="Times New Roman"/>
                <a:ea typeface="Times New Roman"/>
                <a:cs typeface="Times New Roman"/>
                <a:sym typeface="Times New Roman"/>
              </a:rPr>
              <a:t>Các tập tục và nếp sống mang đặc trưng văn hóa của các cộng đồng người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8">
                                            <p:txEl>
                                              <p:pRg end="0" st="0"/>
                                            </p:txEl>
                                          </p:spTgt>
                                        </p:tgtEl>
                                        <p:attrNameLst>
                                          <p:attrName>style.visibility</p:attrName>
                                        </p:attrNameLst>
                                      </p:cBhvr>
                                      <p:to>
                                        <p:strVal val="visible"/>
                                      </p:to>
                                    </p:set>
                                    <p:animEffect filter="fade" transition="in">
                                      <p:cBhvr>
                                        <p:cTn dur="500"/>
                                        <p:tgtEl>
                                          <p:spTgt spid="12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2"/>
                                        </p:tgtEl>
                                        <p:attrNameLst>
                                          <p:attrName>style.visibility</p:attrName>
                                        </p:attrNameLst>
                                      </p:cBhvr>
                                      <p:to>
                                        <p:strVal val="visible"/>
                                      </p:to>
                                    </p:set>
                                    <p:animEffect filter="fade" transition="in">
                                      <p:cBhvr>
                                        <p:cTn dur="2000"/>
                                        <p:tgtEl>
                                          <p:spTgt spid="1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9"/>
                                        </p:tgtEl>
                                        <p:attrNameLst>
                                          <p:attrName>style.visibility</p:attrName>
                                        </p:attrNameLst>
                                      </p:cBhvr>
                                      <p:to>
                                        <p:strVal val="visible"/>
                                      </p:to>
                                    </p:set>
                                    <p:animEffect filter="fade" transition="in">
                                      <p:cBhvr>
                                        <p:cTn dur="500"/>
                                        <p:tgtEl>
                                          <p:spTgt spid="1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3"/>
                                        </p:tgtEl>
                                        <p:attrNameLst>
                                          <p:attrName>style.visibility</p:attrName>
                                        </p:attrNameLst>
                                      </p:cBhvr>
                                      <p:to>
                                        <p:strVal val="visible"/>
                                      </p:to>
                                    </p:set>
                                    <p:animEffect filter="fade" transition="in">
                                      <p:cBhvr>
                                        <p:cTn dur="500"/>
                                        <p:tgtEl>
                                          <p:spTgt spid="1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0"/>
                                        </p:tgtEl>
                                        <p:attrNameLst>
                                          <p:attrName>style.visibility</p:attrName>
                                        </p:attrNameLst>
                                      </p:cBhvr>
                                      <p:to>
                                        <p:strVal val="visible"/>
                                      </p:to>
                                    </p:set>
                                    <p:animEffect filter="fade" transition="in">
                                      <p:cBhvr>
                                        <p:cTn dur="500"/>
                                        <p:tgtEl>
                                          <p:spTgt spid="1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4"/>
                                        </p:tgtEl>
                                        <p:attrNameLst>
                                          <p:attrName>style.visibility</p:attrName>
                                        </p:attrNameLst>
                                      </p:cBhvr>
                                      <p:to>
                                        <p:strVal val="visible"/>
                                      </p:to>
                                    </p:set>
                                    <p:animEffect filter="fade" transition="in">
                                      <p:cBhvr>
                                        <p:cTn dur="2000"/>
                                        <p:tgtEl>
                                          <p:spTgt spid="1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1"/>
                                        </p:tgtEl>
                                        <p:attrNameLst>
                                          <p:attrName>style.visibility</p:attrName>
                                        </p:attrNameLst>
                                      </p:cBhvr>
                                      <p:to>
                                        <p:strVal val="visible"/>
                                      </p:to>
                                    </p:set>
                                    <p:animEffect filter="fade" transition="in">
                                      <p:cBhvr>
                                        <p:cTn dur="500"/>
                                        <p:tgtEl>
                                          <p:spTgt spid="1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5"/>
                                        </p:tgtEl>
                                        <p:attrNameLst>
                                          <p:attrName>style.visibility</p:attrName>
                                        </p:attrNameLst>
                                      </p:cBhvr>
                                      <p:to>
                                        <p:strVal val="visible"/>
                                      </p:to>
                                    </p:set>
                                    <p:animEffect filter="fade" transition="in">
                                      <p:cBhvr>
                                        <p:cTn dur="500"/>
                                        <p:tgtEl>
                                          <p:spTgt spid="1255"/>
                                        </p:tgtEl>
                                      </p:cBhvr>
                                    </p:animEffect>
                                  </p:childTnLst>
                                </p:cTn>
                              </p:par>
                              <p:par>
                                <p:cTn fill="hold" nodeType="withEffect" presetClass="entr" presetID="10" presetSubtype="0">
                                  <p:stCondLst>
                                    <p:cond delay="0"/>
                                  </p:stCondLst>
                                  <p:childTnLst>
                                    <p:set>
                                      <p:cBhvr>
                                        <p:cTn dur="1" fill="hold">
                                          <p:stCondLst>
                                            <p:cond delay="0"/>
                                          </p:stCondLst>
                                        </p:cTn>
                                        <p:tgtEl>
                                          <p:spTgt spid="1256"/>
                                        </p:tgtEl>
                                        <p:attrNameLst>
                                          <p:attrName>style.visibility</p:attrName>
                                        </p:attrNameLst>
                                      </p:cBhvr>
                                      <p:to>
                                        <p:strVal val="visible"/>
                                      </p:to>
                                    </p:set>
                                    <p:animEffect filter="fade" transition="in">
                                      <p:cBhvr>
                                        <p:cTn dur="2000"/>
                                        <p:tgtEl>
                                          <p:spTgt spid="1256"/>
                                        </p:tgtEl>
                                      </p:cBhvr>
                                    </p:animEffect>
                                  </p:childTnLst>
                                </p:cTn>
                              </p:par>
                              <p:par>
                                <p:cTn fill="hold" nodeType="withEffect" presetClass="entr" presetID="10" presetSubtype="0">
                                  <p:stCondLst>
                                    <p:cond delay="0"/>
                                  </p:stCondLst>
                                  <p:childTnLst>
                                    <p:set>
                                      <p:cBhvr>
                                        <p:cTn dur="1" fill="hold">
                                          <p:stCondLst>
                                            <p:cond delay="0"/>
                                          </p:stCondLst>
                                        </p:cTn>
                                        <p:tgtEl>
                                          <p:spTgt spid="1257"/>
                                        </p:tgtEl>
                                        <p:attrNameLst>
                                          <p:attrName>style.visibility</p:attrName>
                                        </p:attrNameLst>
                                      </p:cBhvr>
                                      <p:to>
                                        <p:strVal val="visible"/>
                                      </p:to>
                                    </p:set>
                                    <p:animEffect filter="fade" transition="in">
                                      <p:cBhvr>
                                        <p:cTn dur="500"/>
                                        <p:tgtEl>
                                          <p:spTgt spid="1257"/>
                                        </p:tgtEl>
                                      </p:cBhvr>
                                    </p:animEffect>
                                  </p:childTnLst>
                                </p:cTn>
                              </p:par>
                              <p:par>
                                <p:cTn fill="hold" nodeType="withEffect" presetClass="entr" presetID="10" presetSubtype="0">
                                  <p:stCondLst>
                                    <p:cond delay="0"/>
                                  </p:stCondLst>
                                  <p:childTnLst>
                                    <p:set>
                                      <p:cBhvr>
                                        <p:cTn dur="1" fill="hold">
                                          <p:stCondLst>
                                            <p:cond delay="0"/>
                                          </p:stCondLst>
                                        </p:cTn>
                                        <p:tgtEl>
                                          <p:spTgt spid="1258"/>
                                        </p:tgtEl>
                                        <p:attrNameLst>
                                          <p:attrName>style.visibility</p:attrName>
                                        </p:attrNameLst>
                                      </p:cBhvr>
                                      <p:to>
                                        <p:strVal val="visible"/>
                                      </p:to>
                                    </p:set>
                                    <p:animEffect filter="fade" transition="in">
                                      <p:cBhvr>
                                        <p:cTn dur="2000"/>
                                        <p:tgtEl>
                                          <p:spTgt spid="1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88"/>
          <p:cNvSpPr txBox="1"/>
          <p:nvPr>
            <p:ph type="title"/>
          </p:nvPr>
        </p:nvSpPr>
        <p:spPr>
          <a:xfrm>
            <a:off x="542925" y="269875"/>
            <a:ext cx="8753475" cy="4794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2800"/>
              <a:buFont typeface="Times New Roman"/>
              <a:buNone/>
            </a:pPr>
            <a:r>
              <a:rPr b="1" i="0" lang="en-US" sz="2800" u="none">
                <a:solidFill>
                  <a:schemeClr val="dk2"/>
                </a:solidFill>
                <a:latin typeface="Times New Roman"/>
                <a:ea typeface="Times New Roman"/>
                <a:cs typeface="Times New Roman"/>
                <a:sym typeface="Times New Roman"/>
              </a:rPr>
              <a:t> b. Kết cấu của YTXH ( trình độ và phương thức)</a:t>
            </a:r>
            <a:endParaRPr/>
          </a:p>
        </p:txBody>
      </p:sp>
      <p:sp>
        <p:nvSpPr>
          <p:cNvPr id="1265" name="Google Shape;1265;p88"/>
          <p:cNvSpPr txBox="1"/>
          <p:nvPr/>
        </p:nvSpPr>
        <p:spPr>
          <a:xfrm>
            <a:off x="4171950" y="5299075"/>
            <a:ext cx="1350962" cy="701675"/>
          </a:xfrm>
          <a:prstGeom prst="rect">
            <a:avLst/>
          </a:prstGeom>
          <a:gradFill>
            <a:gsLst>
              <a:gs pos="0">
                <a:srgbClr val="FF9494"/>
              </a:gs>
              <a:gs pos="35000">
                <a:srgbClr val="FFB4B4"/>
              </a:gs>
              <a:gs pos="100000">
                <a:srgbClr val="FFDFDF"/>
              </a:gs>
            </a:gsLst>
            <a:lin ang="16200000" scaled="0"/>
          </a:gradFill>
          <a:ln cap="flat" cmpd="sng" w="9525">
            <a:solidFill>
              <a:srgbClr val="FD6F6F"/>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TTXH</a:t>
            </a:r>
            <a:endParaRPr/>
          </a:p>
        </p:txBody>
      </p:sp>
      <p:sp>
        <p:nvSpPr>
          <p:cNvPr id="1266" name="Google Shape;1266;p88"/>
          <p:cNvSpPr txBox="1"/>
          <p:nvPr/>
        </p:nvSpPr>
        <p:spPr>
          <a:xfrm>
            <a:off x="3429000" y="1943100"/>
            <a:ext cx="1200150" cy="1162050"/>
          </a:xfrm>
          <a:prstGeom prst="rect">
            <a:avLst/>
          </a:prstGeom>
          <a:noFill/>
          <a:ln cap="flat" cmpd="sng" w="38100">
            <a:solidFill>
              <a:srgbClr val="000099"/>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YT</a:t>
            </a:r>
            <a:endParaRPr/>
          </a:p>
          <a:p>
            <a:pPr indent="0" lvl="0" marL="0" marR="0" rtl="0" algn="ctr">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Lý Luận</a:t>
            </a:r>
            <a:endParaRPr/>
          </a:p>
        </p:txBody>
      </p:sp>
      <p:sp>
        <p:nvSpPr>
          <p:cNvPr id="1267" name="Google Shape;1267;p88"/>
          <p:cNvSpPr txBox="1"/>
          <p:nvPr/>
        </p:nvSpPr>
        <p:spPr>
          <a:xfrm>
            <a:off x="3429000" y="4057650"/>
            <a:ext cx="1028700" cy="1120775"/>
          </a:xfrm>
          <a:prstGeom prst="rect">
            <a:avLst/>
          </a:prstGeom>
          <a:gradFill>
            <a:gsLst>
              <a:gs pos="0">
                <a:srgbClr val="FFF6ED"/>
              </a:gs>
              <a:gs pos="35000">
                <a:srgbClr val="FFF8F2"/>
              </a:gs>
              <a:gs pos="100000">
                <a:srgbClr val="FFFCF9"/>
              </a:gs>
            </a:gsLst>
            <a:lin ang="16200000" scaled="0"/>
          </a:gradFill>
          <a:ln cap="flat" cmpd="sng" w="9525">
            <a:solidFill>
              <a:srgbClr val="000099"/>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YT</a:t>
            </a:r>
            <a:endParaRPr/>
          </a:p>
          <a:p>
            <a:pPr indent="0" lvl="0" marL="0" marR="0" rtl="0" algn="ctr">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Thông </a:t>
            </a:r>
            <a:endParaRPr/>
          </a:p>
          <a:p>
            <a:pPr indent="0" lvl="0" marL="0" marR="0" rtl="0" algn="ctr">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thường</a:t>
            </a:r>
            <a:endParaRPr/>
          </a:p>
        </p:txBody>
      </p:sp>
      <p:sp>
        <p:nvSpPr>
          <p:cNvPr id="1268" name="Google Shape;1268;p88"/>
          <p:cNvSpPr txBox="1"/>
          <p:nvPr/>
        </p:nvSpPr>
        <p:spPr>
          <a:xfrm>
            <a:off x="903287" y="1373187"/>
            <a:ext cx="2062162" cy="955675"/>
          </a:xfrm>
          <a:prstGeom prst="rect">
            <a:avLst/>
          </a:prstGeom>
          <a:solidFill>
            <a:srgbClr val="FEF2EC"/>
          </a:solidFill>
          <a:ln cap="flat" cmpd="sng" w="25400">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Tri thức lý luận:</a:t>
            </a:r>
            <a:endParaRPr/>
          </a:p>
          <a:p>
            <a:pPr indent="0" lvl="0" marL="0" marR="0" rtl="0" algn="ctr">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Học thuyết, </a:t>
            </a:r>
            <a:endParaRPr/>
          </a:p>
          <a:p>
            <a:pPr indent="0" lvl="0" marL="0" marR="0" rtl="0" algn="ctr">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lý thuyết…</a:t>
            </a:r>
            <a:endParaRPr/>
          </a:p>
        </p:txBody>
      </p:sp>
      <p:sp>
        <p:nvSpPr>
          <p:cNvPr id="1269" name="Google Shape;1269;p88"/>
          <p:cNvSpPr txBox="1"/>
          <p:nvPr/>
        </p:nvSpPr>
        <p:spPr>
          <a:xfrm>
            <a:off x="893762" y="2700337"/>
            <a:ext cx="2062162" cy="685800"/>
          </a:xfrm>
          <a:prstGeom prst="rect">
            <a:avLst/>
          </a:prstGeom>
          <a:solidFill>
            <a:srgbClr val="FEF2EC"/>
          </a:solidFill>
          <a:ln cap="flat" cmpd="sng" w="38100">
            <a:solidFill>
              <a:srgbClr val="000099"/>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Verdana"/>
              <a:buNone/>
            </a:pPr>
            <a:r>
              <a:t/>
            </a:r>
            <a:endParaRPr b="1" i="1" sz="2000" u="non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000"/>
              <a:buFont typeface="Times New Roman"/>
              <a:buNone/>
            </a:pPr>
            <a:r>
              <a:rPr b="1" i="1" lang="en-US" sz="2000" u="none">
                <a:solidFill>
                  <a:srgbClr val="000000"/>
                </a:solidFill>
                <a:latin typeface="Times New Roman"/>
                <a:ea typeface="Times New Roman"/>
                <a:cs typeface="Times New Roman"/>
                <a:sym typeface="Times New Roman"/>
              </a:rPr>
              <a:t>Phản ánh trừu </a:t>
            </a:r>
            <a:endParaRPr/>
          </a:p>
          <a:p>
            <a:pPr indent="0" lvl="0" marL="0" marR="0" rtl="0" algn="ctr">
              <a:lnSpc>
                <a:spcPct val="100000"/>
              </a:lnSpc>
              <a:spcBef>
                <a:spcPts val="0"/>
              </a:spcBef>
              <a:spcAft>
                <a:spcPts val="0"/>
              </a:spcAft>
              <a:buClr>
                <a:srgbClr val="000000"/>
              </a:buClr>
              <a:buSzPts val="2000"/>
              <a:buFont typeface="Times New Roman"/>
              <a:buNone/>
            </a:pPr>
            <a:r>
              <a:rPr b="1" i="1" lang="en-US" sz="2000" u="none">
                <a:solidFill>
                  <a:srgbClr val="000000"/>
                </a:solidFill>
                <a:latin typeface="Times New Roman"/>
                <a:ea typeface="Times New Roman"/>
                <a:cs typeface="Times New Roman"/>
                <a:sym typeface="Times New Roman"/>
              </a:rPr>
              <a:t>tượng, khái quát…</a:t>
            </a:r>
            <a:endParaRPr/>
          </a:p>
          <a:p>
            <a:pPr indent="0" lvl="0" marL="0" marR="0" rtl="0" algn="l">
              <a:lnSpc>
                <a:spcPct val="100000"/>
              </a:lnSpc>
              <a:spcBef>
                <a:spcPts val="0"/>
              </a:spcBef>
              <a:spcAft>
                <a:spcPts val="0"/>
              </a:spcAft>
              <a:buNone/>
            </a:pPr>
            <a:r>
              <a:t/>
            </a:r>
            <a:endParaRPr b="1" i="1" sz="2000" u="none">
              <a:solidFill>
                <a:srgbClr val="000000"/>
              </a:solidFill>
              <a:latin typeface="Times New Roman"/>
              <a:ea typeface="Times New Roman"/>
              <a:cs typeface="Times New Roman"/>
              <a:sym typeface="Times New Roman"/>
            </a:endParaRPr>
          </a:p>
        </p:txBody>
      </p:sp>
      <p:sp>
        <p:nvSpPr>
          <p:cNvPr id="1270" name="Google Shape;1270;p88"/>
          <p:cNvSpPr txBox="1"/>
          <p:nvPr/>
        </p:nvSpPr>
        <p:spPr>
          <a:xfrm>
            <a:off x="903287" y="3875087"/>
            <a:ext cx="2062162" cy="762000"/>
          </a:xfrm>
          <a:prstGeom prst="rect">
            <a:avLst/>
          </a:prstGeom>
          <a:gradFill>
            <a:gsLst>
              <a:gs pos="0">
                <a:srgbClr val="FFF6ED"/>
              </a:gs>
              <a:gs pos="35000">
                <a:srgbClr val="FFF8F2"/>
              </a:gs>
              <a:gs pos="100000">
                <a:srgbClr val="FFFCF9"/>
              </a:gs>
            </a:gsLst>
            <a:lin ang="16200000" scaled="0"/>
          </a:gradFill>
          <a:ln cap="flat" cmpd="sng" w="9525">
            <a:solidFill>
              <a:srgbClr val="000099"/>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Tri thức </a:t>
            </a:r>
            <a:endParaRPr/>
          </a:p>
          <a:p>
            <a:pPr indent="0" lvl="0" marL="0" marR="0" rtl="0" algn="ctr">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kinh nghiệm</a:t>
            </a:r>
            <a:endParaRPr/>
          </a:p>
        </p:txBody>
      </p:sp>
      <p:sp>
        <p:nvSpPr>
          <p:cNvPr id="1271" name="Google Shape;1271;p88"/>
          <p:cNvSpPr txBox="1"/>
          <p:nvPr/>
        </p:nvSpPr>
        <p:spPr>
          <a:xfrm>
            <a:off x="903287" y="4897437"/>
            <a:ext cx="2062162" cy="971550"/>
          </a:xfrm>
          <a:prstGeom prst="rect">
            <a:avLst/>
          </a:prstGeom>
          <a:gradFill>
            <a:gsLst>
              <a:gs pos="0">
                <a:srgbClr val="FFF6ED"/>
              </a:gs>
              <a:gs pos="35000">
                <a:srgbClr val="FFF8F2"/>
              </a:gs>
              <a:gs pos="100000">
                <a:srgbClr val="FFFCF9"/>
              </a:gs>
            </a:gsLst>
            <a:lin ang="16200000" scaled="0"/>
          </a:gradFill>
          <a:ln cap="flat" cmpd="sng" w="9525">
            <a:solidFill>
              <a:srgbClr val="000099"/>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Times New Roman"/>
              <a:buNone/>
            </a:pPr>
            <a:r>
              <a:rPr b="1" i="1" lang="en-US" sz="2000" u="none">
                <a:solidFill>
                  <a:srgbClr val="000000"/>
                </a:solidFill>
                <a:latin typeface="Times New Roman"/>
                <a:ea typeface="Times New Roman"/>
                <a:cs typeface="Times New Roman"/>
                <a:sym typeface="Times New Roman"/>
              </a:rPr>
              <a:t>Phản ánh trực tiếp </a:t>
            </a:r>
            <a:endParaRPr/>
          </a:p>
          <a:p>
            <a:pPr indent="0" lvl="0" marL="0" marR="0" rtl="0" algn="ctr">
              <a:lnSpc>
                <a:spcPct val="100000"/>
              </a:lnSpc>
              <a:spcBef>
                <a:spcPts val="0"/>
              </a:spcBef>
              <a:spcAft>
                <a:spcPts val="0"/>
              </a:spcAft>
              <a:buClr>
                <a:srgbClr val="000000"/>
              </a:buClr>
              <a:buSzPts val="2000"/>
              <a:buFont typeface="Times New Roman"/>
              <a:buNone/>
            </a:pPr>
            <a:r>
              <a:rPr b="1" i="1" lang="en-US" sz="2000" u="none">
                <a:solidFill>
                  <a:srgbClr val="000000"/>
                </a:solidFill>
                <a:latin typeface="Times New Roman"/>
                <a:ea typeface="Times New Roman"/>
                <a:cs typeface="Times New Roman"/>
                <a:sym typeface="Times New Roman"/>
              </a:rPr>
              <a:t>các hiện tượng trong </a:t>
            </a:r>
            <a:endParaRPr/>
          </a:p>
          <a:p>
            <a:pPr indent="0" lvl="0" marL="0" marR="0" rtl="0" algn="ctr">
              <a:lnSpc>
                <a:spcPct val="100000"/>
              </a:lnSpc>
              <a:spcBef>
                <a:spcPts val="0"/>
              </a:spcBef>
              <a:spcAft>
                <a:spcPts val="0"/>
              </a:spcAft>
              <a:buClr>
                <a:srgbClr val="000000"/>
              </a:buClr>
              <a:buSzPts val="2000"/>
              <a:buFont typeface="Times New Roman"/>
              <a:buNone/>
            </a:pPr>
            <a:r>
              <a:rPr b="1" i="1" lang="en-US" sz="2000" u="none">
                <a:solidFill>
                  <a:srgbClr val="000000"/>
                </a:solidFill>
                <a:latin typeface="Times New Roman"/>
                <a:ea typeface="Times New Roman"/>
                <a:cs typeface="Times New Roman"/>
                <a:sym typeface="Times New Roman"/>
              </a:rPr>
              <a:t>cuộc sống hàng ngày</a:t>
            </a:r>
            <a:endParaRPr/>
          </a:p>
        </p:txBody>
      </p:sp>
      <p:sp>
        <p:nvSpPr>
          <p:cNvPr id="1272" name="Google Shape;1272;p88"/>
          <p:cNvSpPr txBox="1"/>
          <p:nvPr/>
        </p:nvSpPr>
        <p:spPr>
          <a:xfrm>
            <a:off x="5143500" y="1943100"/>
            <a:ext cx="923925" cy="1146175"/>
          </a:xfrm>
          <a:prstGeom prst="rect">
            <a:avLst/>
          </a:prstGeom>
          <a:noFill/>
          <a:ln cap="flat" cmpd="sng" w="9525">
            <a:solidFill>
              <a:srgbClr val="000099"/>
            </a:solidFill>
            <a:prstDash val="solid"/>
            <a:miter lim="800000"/>
            <a:headEnd len="sm" w="sm" type="none"/>
            <a:tailEnd len="sm" w="sm" type="none"/>
          </a:ln>
          <a:effectLst>
            <a:outerShdw blurRad="6350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2000"/>
              <a:buFont typeface="Times New Roman"/>
              <a:buNone/>
            </a:pPr>
            <a:r>
              <a:rPr b="1" i="0" lang="en-US" sz="2000" u="none">
                <a:solidFill>
                  <a:srgbClr val="C00000"/>
                </a:solidFill>
                <a:latin typeface="Times New Roman"/>
                <a:ea typeface="Times New Roman"/>
                <a:cs typeface="Times New Roman"/>
                <a:sym typeface="Times New Roman"/>
              </a:rPr>
              <a:t>Hệ</a:t>
            </a:r>
            <a:endParaRPr/>
          </a:p>
          <a:p>
            <a:pPr indent="0" lvl="0" marL="0" marR="0" rtl="0" algn="ctr">
              <a:lnSpc>
                <a:spcPct val="100000"/>
              </a:lnSpc>
              <a:spcBef>
                <a:spcPts val="0"/>
              </a:spcBef>
              <a:spcAft>
                <a:spcPts val="0"/>
              </a:spcAft>
              <a:buClr>
                <a:srgbClr val="C00000"/>
              </a:buClr>
              <a:buSzPts val="2000"/>
              <a:buFont typeface="Times New Roman"/>
              <a:buNone/>
            </a:pPr>
            <a:r>
              <a:rPr b="1" i="0" lang="en-US" sz="2000" u="none">
                <a:solidFill>
                  <a:srgbClr val="C00000"/>
                </a:solidFill>
                <a:latin typeface="Times New Roman"/>
                <a:ea typeface="Times New Roman"/>
                <a:cs typeface="Times New Roman"/>
                <a:sym typeface="Times New Roman"/>
              </a:rPr>
              <a:t>Tư</a:t>
            </a:r>
            <a:endParaRPr/>
          </a:p>
          <a:p>
            <a:pPr indent="0" lvl="0" marL="0" marR="0" rtl="0" algn="ctr">
              <a:lnSpc>
                <a:spcPct val="100000"/>
              </a:lnSpc>
              <a:spcBef>
                <a:spcPts val="0"/>
              </a:spcBef>
              <a:spcAft>
                <a:spcPts val="0"/>
              </a:spcAft>
              <a:buClr>
                <a:srgbClr val="C00000"/>
              </a:buClr>
              <a:buSzPts val="2000"/>
              <a:buFont typeface="Times New Roman"/>
              <a:buNone/>
            </a:pPr>
            <a:r>
              <a:rPr b="1" i="0" lang="en-US" sz="2000" u="none">
                <a:solidFill>
                  <a:srgbClr val="C00000"/>
                </a:solidFill>
                <a:latin typeface="Times New Roman"/>
                <a:ea typeface="Times New Roman"/>
                <a:cs typeface="Times New Roman"/>
                <a:sym typeface="Times New Roman"/>
              </a:rPr>
              <a:t>Tưởng</a:t>
            </a:r>
            <a:endParaRPr/>
          </a:p>
        </p:txBody>
      </p:sp>
      <p:sp>
        <p:nvSpPr>
          <p:cNvPr id="1273" name="Google Shape;1273;p88"/>
          <p:cNvSpPr/>
          <p:nvPr/>
        </p:nvSpPr>
        <p:spPr>
          <a:xfrm>
            <a:off x="5143501" y="4057650"/>
            <a:ext cx="927497" cy="1085850"/>
          </a:xfrm>
          <a:prstGeom prst="rect">
            <a:avLst/>
          </a:prstGeom>
          <a:noFill/>
          <a:ln cap="flat" cmpd="sng" w="9525">
            <a:solidFill>
              <a:srgbClr val="000099"/>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Times New Roman"/>
              <a:buNone/>
            </a:pPr>
            <a:r>
              <a:rPr b="1" i="0" lang="en-US" sz="2000" u="none" cap="none" strike="noStrike">
                <a:solidFill>
                  <a:srgbClr val="000000"/>
                </a:solidFill>
                <a:latin typeface="Times New Roman"/>
                <a:ea typeface="Times New Roman"/>
                <a:cs typeface="Times New Roman"/>
                <a:sym typeface="Times New Roman"/>
              </a:rPr>
              <a:t>Tâm</a:t>
            </a:r>
            <a:endParaRPr b="1" i="0" sz="20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000"/>
              <a:buFont typeface="Times New Roman"/>
              <a:buNone/>
            </a:pPr>
            <a:r>
              <a:rPr b="1" i="0" lang="en-US" sz="2000" u="none" cap="none" strike="noStrike">
                <a:solidFill>
                  <a:srgbClr val="000000"/>
                </a:solidFill>
                <a:latin typeface="Times New Roman"/>
                <a:ea typeface="Times New Roman"/>
                <a:cs typeface="Times New Roman"/>
                <a:sym typeface="Times New Roman"/>
              </a:rPr>
              <a:t>Lý </a:t>
            </a:r>
            <a:endParaRPr/>
          </a:p>
          <a:p>
            <a:pPr indent="0" lvl="0" marL="0" marR="0" rtl="0" algn="ctr">
              <a:lnSpc>
                <a:spcPct val="100000"/>
              </a:lnSpc>
              <a:spcBef>
                <a:spcPts val="0"/>
              </a:spcBef>
              <a:spcAft>
                <a:spcPts val="0"/>
              </a:spcAft>
              <a:buClr>
                <a:srgbClr val="000000"/>
              </a:buClr>
              <a:buSzPts val="2000"/>
              <a:buFont typeface="Times New Roman"/>
              <a:buNone/>
            </a:pPr>
            <a:r>
              <a:rPr b="1" i="0" lang="en-US" sz="2000" u="none" cap="none" strike="noStrike">
                <a:solidFill>
                  <a:srgbClr val="000000"/>
                </a:solidFill>
                <a:latin typeface="Times New Roman"/>
                <a:ea typeface="Times New Roman"/>
                <a:cs typeface="Times New Roman"/>
                <a:sym typeface="Times New Roman"/>
              </a:rPr>
              <a:t>XH</a:t>
            </a:r>
            <a:endParaRPr/>
          </a:p>
        </p:txBody>
      </p:sp>
      <p:sp>
        <p:nvSpPr>
          <p:cNvPr id="1274" name="Google Shape;1274;p88"/>
          <p:cNvSpPr txBox="1"/>
          <p:nvPr/>
        </p:nvSpPr>
        <p:spPr>
          <a:xfrm>
            <a:off x="6561137" y="1341437"/>
            <a:ext cx="1700212" cy="901700"/>
          </a:xfrm>
          <a:prstGeom prst="rect">
            <a:avLst/>
          </a:prstGeom>
          <a:gradFill>
            <a:gsLst>
              <a:gs pos="0">
                <a:srgbClr val="BEE5FF"/>
              </a:gs>
              <a:gs pos="35000">
                <a:srgbClr val="D0ECFF"/>
              </a:gs>
              <a:gs pos="100000">
                <a:srgbClr val="EAF7FF"/>
              </a:gs>
            </a:gsLst>
            <a:lin ang="16200000" scaled="0"/>
          </a:gradFill>
          <a:ln cap="flat" cmpd="sng" w="9525">
            <a:solidFill>
              <a:srgbClr val="AFD0FA"/>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Hệ thống quan</a:t>
            </a:r>
            <a:endParaRPr/>
          </a:p>
          <a:p>
            <a:pPr indent="0" lvl="0" marL="0" marR="0" rtl="0" algn="ctr">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Điểm của một</a:t>
            </a:r>
            <a:endParaRPr/>
          </a:p>
          <a:p>
            <a:pPr indent="0" lvl="0" marL="0" marR="0" rtl="0" algn="ctr">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Giai cấp…</a:t>
            </a:r>
            <a:endParaRPr/>
          </a:p>
        </p:txBody>
      </p:sp>
      <p:sp>
        <p:nvSpPr>
          <p:cNvPr id="1275" name="Google Shape;1275;p88"/>
          <p:cNvSpPr txBox="1"/>
          <p:nvPr/>
        </p:nvSpPr>
        <p:spPr>
          <a:xfrm>
            <a:off x="6618287" y="2462212"/>
            <a:ext cx="1585912" cy="1090612"/>
          </a:xfrm>
          <a:prstGeom prst="rect">
            <a:avLst/>
          </a:prstGeom>
          <a:gradFill>
            <a:gsLst>
              <a:gs pos="0">
                <a:srgbClr val="BCBCBC"/>
              </a:gs>
              <a:gs pos="35000">
                <a:srgbClr val="D0D0D0"/>
              </a:gs>
              <a:gs pos="100000">
                <a:srgbClr val="EDEDED"/>
              </a:gs>
            </a:gsLst>
            <a:lin ang="16200000" scaled="0"/>
          </a:gradFill>
          <a:ln cap="flat" cmpd="sng" w="9525">
            <a:solidFill>
              <a:srgbClr val="000000"/>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Times New Roman"/>
              <a:buNone/>
            </a:pPr>
            <a:r>
              <a:rPr b="1" i="1" lang="en-US" sz="2000" u="none">
                <a:solidFill>
                  <a:srgbClr val="000000"/>
                </a:solidFill>
                <a:latin typeface="Times New Roman"/>
                <a:ea typeface="Times New Roman"/>
                <a:cs typeface="Times New Roman"/>
                <a:sym typeface="Times New Roman"/>
              </a:rPr>
              <a:t>Hình thành một </a:t>
            </a:r>
            <a:endParaRPr/>
          </a:p>
          <a:p>
            <a:pPr indent="0" lvl="0" marL="0" marR="0" rtl="0" algn="ctr">
              <a:lnSpc>
                <a:spcPct val="100000"/>
              </a:lnSpc>
              <a:spcBef>
                <a:spcPts val="0"/>
              </a:spcBef>
              <a:spcAft>
                <a:spcPts val="0"/>
              </a:spcAft>
              <a:buClr>
                <a:srgbClr val="000000"/>
              </a:buClr>
              <a:buSzPts val="2000"/>
              <a:buFont typeface="Times New Roman"/>
              <a:buNone/>
            </a:pPr>
            <a:r>
              <a:rPr b="1" i="1" lang="en-US" sz="2000" u="none">
                <a:solidFill>
                  <a:srgbClr val="000000"/>
                </a:solidFill>
                <a:latin typeface="Times New Roman"/>
                <a:ea typeface="Times New Roman"/>
                <a:cs typeface="Times New Roman"/>
                <a:sym typeface="Times New Roman"/>
              </a:rPr>
              <a:t>Cách tự giác</a:t>
            </a:r>
            <a:endParaRPr/>
          </a:p>
          <a:p>
            <a:pPr indent="0" lvl="0" marL="0" marR="0" rtl="0" algn="ctr">
              <a:lnSpc>
                <a:spcPct val="100000"/>
              </a:lnSpc>
              <a:spcBef>
                <a:spcPts val="0"/>
              </a:spcBef>
              <a:spcAft>
                <a:spcPts val="0"/>
              </a:spcAft>
              <a:buClr>
                <a:srgbClr val="000000"/>
              </a:buClr>
              <a:buSzPts val="2000"/>
              <a:buFont typeface="Times New Roman"/>
              <a:buNone/>
            </a:pPr>
            <a:r>
              <a:rPr b="1" i="1" lang="en-US" sz="2000" u="none">
                <a:solidFill>
                  <a:srgbClr val="000000"/>
                </a:solidFill>
                <a:latin typeface="Times New Roman"/>
                <a:ea typeface="Times New Roman"/>
                <a:cs typeface="Times New Roman"/>
                <a:sym typeface="Times New Roman"/>
              </a:rPr>
              <a:t>Bởi các nhà</a:t>
            </a:r>
            <a:endParaRPr/>
          </a:p>
          <a:p>
            <a:pPr indent="0" lvl="0" marL="0" marR="0" rtl="0" algn="ctr">
              <a:lnSpc>
                <a:spcPct val="100000"/>
              </a:lnSpc>
              <a:spcBef>
                <a:spcPts val="0"/>
              </a:spcBef>
              <a:spcAft>
                <a:spcPts val="0"/>
              </a:spcAft>
              <a:buClr>
                <a:srgbClr val="000000"/>
              </a:buClr>
              <a:buSzPts val="2000"/>
              <a:buFont typeface="Times New Roman"/>
              <a:buNone/>
            </a:pPr>
            <a:r>
              <a:rPr b="1" i="1" lang="en-US" sz="2000" u="none">
                <a:solidFill>
                  <a:srgbClr val="000000"/>
                </a:solidFill>
                <a:latin typeface="Times New Roman"/>
                <a:ea typeface="Times New Roman"/>
                <a:cs typeface="Times New Roman"/>
                <a:sym typeface="Times New Roman"/>
              </a:rPr>
              <a:t>Tư tưởng…</a:t>
            </a:r>
            <a:endParaRPr/>
          </a:p>
        </p:txBody>
      </p:sp>
      <p:sp>
        <p:nvSpPr>
          <p:cNvPr id="1276" name="Google Shape;1276;p88"/>
          <p:cNvSpPr txBox="1"/>
          <p:nvPr/>
        </p:nvSpPr>
        <p:spPr>
          <a:xfrm>
            <a:off x="6662737" y="3760787"/>
            <a:ext cx="1755775" cy="919162"/>
          </a:xfrm>
          <a:prstGeom prst="rect">
            <a:avLst/>
          </a:prstGeom>
          <a:gradFill>
            <a:gsLst>
              <a:gs pos="0">
                <a:srgbClr val="FFF6ED"/>
              </a:gs>
              <a:gs pos="35000">
                <a:srgbClr val="FFF8F2"/>
              </a:gs>
              <a:gs pos="100000">
                <a:srgbClr val="FFFCF9"/>
              </a:gs>
            </a:gsLst>
            <a:lin ang="16200000" scaled="0"/>
          </a:gradFill>
          <a:ln cap="flat" cmpd="sng" w="9525">
            <a:solidFill>
              <a:srgbClr val="000099"/>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Tình cảm,tập </a:t>
            </a:r>
            <a:endParaRPr/>
          </a:p>
          <a:p>
            <a:pPr indent="0" lvl="0" marL="0" marR="0" rtl="0" algn="ctr">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Quán,Phong tục…</a:t>
            </a:r>
            <a:endParaRPr/>
          </a:p>
        </p:txBody>
      </p:sp>
      <p:sp>
        <p:nvSpPr>
          <p:cNvPr id="1277" name="Google Shape;1277;p88"/>
          <p:cNvSpPr txBox="1"/>
          <p:nvPr/>
        </p:nvSpPr>
        <p:spPr>
          <a:xfrm>
            <a:off x="6669087" y="4897437"/>
            <a:ext cx="1754187" cy="917575"/>
          </a:xfrm>
          <a:prstGeom prst="rect">
            <a:avLst/>
          </a:prstGeom>
          <a:gradFill>
            <a:gsLst>
              <a:gs pos="0">
                <a:srgbClr val="FFF6ED"/>
              </a:gs>
              <a:gs pos="35000">
                <a:srgbClr val="FFF8F2"/>
              </a:gs>
              <a:gs pos="100000">
                <a:srgbClr val="FFFCF9"/>
              </a:gs>
            </a:gsLst>
            <a:lin ang="16200000" scaled="0"/>
          </a:gradFill>
          <a:ln cap="flat" cmpd="sng" w="9525">
            <a:solidFill>
              <a:srgbClr val="000099"/>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Times New Roman"/>
              <a:buNone/>
            </a:pPr>
            <a:r>
              <a:rPr b="1" i="1" lang="en-US" sz="2000" u="none">
                <a:solidFill>
                  <a:srgbClr val="000000"/>
                </a:solidFill>
                <a:latin typeface="Times New Roman"/>
                <a:ea typeface="Times New Roman"/>
                <a:cs typeface="Times New Roman"/>
                <a:sym typeface="Times New Roman"/>
              </a:rPr>
              <a:t>Hình thành</a:t>
            </a:r>
            <a:endParaRPr/>
          </a:p>
          <a:p>
            <a:pPr indent="0" lvl="0" marL="0" marR="0" rtl="0" algn="ctr">
              <a:lnSpc>
                <a:spcPct val="100000"/>
              </a:lnSpc>
              <a:spcBef>
                <a:spcPts val="0"/>
              </a:spcBef>
              <a:spcAft>
                <a:spcPts val="0"/>
              </a:spcAft>
              <a:buClr>
                <a:srgbClr val="000000"/>
              </a:buClr>
              <a:buSzPts val="2000"/>
              <a:buFont typeface="Times New Roman"/>
              <a:buNone/>
            </a:pPr>
            <a:r>
              <a:rPr b="1" i="1" lang="en-US" sz="2000" u="none">
                <a:solidFill>
                  <a:srgbClr val="000000"/>
                </a:solidFill>
                <a:latin typeface="Times New Roman"/>
                <a:ea typeface="Times New Roman"/>
                <a:cs typeface="Times New Roman"/>
                <a:sym typeface="Times New Roman"/>
              </a:rPr>
              <a:t>Tự phát, lâu dài…</a:t>
            </a:r>
            <a:r>
              <a:rPr b="0" i="1" lang="en-US" sz="2000" u="none">
                <a:solidFill>
                  <a:srgbClr val="CC0000"/>
                </a:solidFill>
                <a:latin typeface="Times New Roman"/>
                <a:ea typeface="Times New Roman"/>
                <a:cs typeface="Times New Roman"/>
                <a:sym typeface="Times New Roman"/>
              </a:rPr>
              <a:t> </a:t>
            </a:r>
            <a:endParaRPr/>
          </a:p>
        </p:txBody>
      </p:sp>
      <p:sp>
        <p:nvSpPr>
          <p:cNvPr id="1278" name="Google Shape;1278;p88"/>
          <p:cNvSpPr/>
          <p:nvPr/>
        </p:nvSpPr>
        <p:spPr>
          <a:xfrm>
            <a:off x="4286250" y="3028950"/>
            <a:ext cx="1079500" cy="1081087"/>
          </a:xfrm>
          <a:prstGeom prst="ellipse">
            <a:avLst/>
          </a:prstGeom>
          <a:solidFill>
            <a:schemeClr val="accent2"/>
          </a:solidFill>
          <a:ln cap="flat" cmpd="sng" w="38100">
            <a:solidFill>
              <a:schemeClr val="lt1"/>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YTXH</a:t>
            </a:r>
            <a:endParaRPr/>
          </a:p>
        </p:txBody>
      </p:sp>
      <p:cxnSp>
        <p:nvCxnSpPr>
          <p:cNvPr id="1279" name="Google Shape;1279;p88"/>
          <p:cNvCxnSpPr/>
          <p:nvPr/>
        </p:nvCxnSpPr>
        <p:spPr>
          <a:xfrm rot="10800000">
            <a:off x="2963862" y="1787525"/>
            <a:ext cx="447675" cy="723900"/>
          </a:xfrm>
          <a:prstGeom prst="straightConnector1">
            <a:avLst/>
          </a:prstGeom>
          <a:noFill/>
          <a:ln cap="flat" cmpd="sng" w="9525">
            <a:solidFill>
              <a:schemeClr val="dk1"/>
            </a:solidFill>
            <a:prstDash val="solid"/>
            <a:miter lim="800000"/>
            <a:headEnd len="med" w="med" type="none"/>
            <a:tailEnd len="med" w="med" type="none"/>
          </a:ln>
        </p:spPr>
      </p:cxnSp>
      <p:cxnSp>
        <p:nvCxnSpPr>
          <p:cNvPr id="1280" name="Google Shape;1280;p88"/>
          <p:cNvCxnSpPr/>
          <p:nvPr/>
        </p:nvCxnSpPr>
        <p:spPr>
          <a:xfrm flipH="1">
            <a:off x="2955925" y="2530475"/>
            <a:ext cx="455612" cy="520700"/>
          </a:xfrm>
          <a:prstGeom prst="straightConnector1">
            <a:avLst/>
          </a:prstGeom>
          <a:noFill/>
          <a:ln cap="flat" cmpd="sng" w="9525">
            <a:solidFill>
              <a:schemeClr val="dk1"/>
            </a:solidFill>
            <a:prstDash val="solid"/>
            <a:miter lim="800000"/>
            <a:headEnd len="med" w="med" type="none"/>
            <a:tailEnd len="med" w="med" type="none"/>
          </a:ln>
        </p:spPr>
      </p:cxnSp>
      <p:cxnSp>
        <p:nvCxnSpPr>
          <p:cNvPr id="1281" name="Google Shape;1281;p88"/>
          <p:cNvCxnSpPr/>
          <p:nvPr/>
        </p:nvCxnSpPr>
        <p:spPr>
          <a:xfrm rot="10800000">
            <a:off x="2963862" y="4238625"/>
            <a:ext cx="458787" cy="398462"/>
          </a:xfrm>
          <a:prstGeom prst="straightConnector1">
            <a:avLst/>
          </a:prstGeom>
          <a:noFill/>
          <a:ln cap="flat" cmpd="sng" w="9525">
            <a:solidFill>
              <a:schemeClr val="dk1"/>
            </a:solidFill>
            <a:prstDash val="solid"/>
            <a:miter lim="800000"/>
            <a:headEnd len="med" w="med" type="none"/>
            <a:tailEnd len="med" w="med" type="none"/>
          </a:ln>
        </p:spPr>
      </p:cxnSp>
      <p:cxnSp>
        <p:nvCxnSpPr>
          <p:cNvPr id="1282" name="Google Shape;1282;p88"/>
          <p:cNvCxnSpPr/>
          <p:nvPr/>
        </p:nvCxnSpPr>
        <p:spPr>
          <a:xfrm flipH="1">
            <a:off x="2955925" y="4637087"/>
            <a:ext cx="466725" cy="774700"/>
          </a:xfrm>
          <a:prstGeom prst="straightConnector1">
            <a:avLst/>
          </a:prstGeom>
          <a:noFill/>
          <a:ln cap="flat" cmpd="sng" w="9525">
            <a:solidFill>
              <a:schemeClr val="dk1"/>
            </a:solidFill>
            <a:prstDash val="solid"/>
            <a:miter lim="800000"/>
            <a:headEnd len="med" w="med" type="none"/>
            <a:tailEnd len="med" w="med" type="none"/>
          </a:ln>
        </p:spPr>
      </p:cxnSp>
      <p:cxnSp>
        <p:nvCxnSpPr>
          <p:cNvPr id="1283" name="Google Shape;1283;p88"/>
          <p:cNvCxnSpPr/>
          <p:nvPr/>
        </p:nvCxnSpPr>
        <p:spPr>
          <a:xfrm flipH="1" rot="10800000">
            <a:off x="6067425" y="1690687"/>
            <a:ext cx="514350" cy="733425"/>
          </a:xfrm>
          <a:prstGeom prst="straightConnector1">
            <a:avLst/>
          </a:prstGeom>
          <a:noFill/>
          <a:ln cap="flat" cmpd="sng" w="9525">
            <a:solidFill>
              <a:schemeClr val="dk1"/>
            </a:solidFill>
            <a:prstDash val="solid"/>
            <a:miter lim="800000"/>
            <a:headEnd len="med" w="med" type="none"/>
            <a:tailEnd len="med" w="med" type="none"/>
          </a:ln>
        </p:spPr>
      </p:cxnSp>
      <p:cxnSp>
        <p:nvCxnSpPr>
          <p:cNvPr id="1284" name="Google Shape;1284;p88"/>
          <p:cNvCxnSpPr/>
          <p:nvPr/>
        </p:nvCxnSpPr>
        <p:spPr>
          <a:xfrm>
            <a:off x="6067425" y="2447925"/>
            <a:ext cx="595312" cy="550862"/>
          </a:xfrm>
          <a:prstGeom prst="straightConnector1">
            <a:avLst/>
          </a:prstGeom>
          <a:noFill/>
          <a:ln cap="flat" cmpd="sng" w="9525">
            <a:solidFill>
              <a:schemeClr val="dk1"/>
            </a:solidFill>
            <a:prstDash val="solid"/>
            <a:miter lim="800000"/>
            <a:headEnd len="med" w="med" type="none"/>
            <a:tailEnd len="med" w="med" type="none"/>
          </a:ln>
        </p:spPr>
      </p:cxnSp>
      <p:cxnSp>
        <p:nvCxnSpPr>
          <p:cNvPr id="1285" name="Google Shape;1285;p88"/>
          <p:cNvCxnSpPr/>
          <p:nvPr/>
        </p:nvCxnSpPr>
        <p:spPr>
          <a:xfrm flipH="1" rot="10800000">
            <a:off x="6084887" y="4127500"/>
            <a:ext cx="584200" cy="509587"/>
          </a:xfrm>
          <a:prstGeom prst="straightConnector1">
            <a:avLst/>
          </a:prstGeom>
          <a:noFill/>
          <a:ln cap="flat" cmpd="sng" w="9525">
            <a:solidFill>
              <a:schemeClr val="dk1"/>
            </a:solidFill>
            <a:prstDash val="solid"/>
            <a:miter lim="800000"/>
            <a:headEnd len="med" w="med" type="none"/>
            <a:tailEnd len="med" w="med" type="none"/>
          </a:ln>
        </p:spPr>
      </p:cxnSp>
      <p:cxnSp>
        <p:nvCxnSpPr>
          <p:cNvPr id="1286" name="Google Shape;1286;p88"/>
          <p:cNvCxnSpPr/>
          <p:nvPr/>
        </p:nvCxnSpPr>
        <p:spPr>
          <a:xfrm>
            <a:off x="5975350" y="4564062"/>
            <a:ext cx="55562" cy="0"/>
          </a:xfrm>
          <a:prstGeom prst="straightConnector1">
            <a:avLst/>
          </a:prstGeom>
          <a:noFill/>
          <a:ln cap="flat" cmpd="sng" w="9525">
            <a:solidFill>
              <a:schemeClr val="dk1"/>
            </a:solidFill>
            <a:prstDash val="solid"/>
            <a:miter lim="800000"/>
            <a:headEnd len="med" w="med" type="none"/>
            <a:tailEnd len="med" w="med" type="none"/>
          </a:ln>
        </p:spPr>
      </p:cxnSp>
      <p:cxnSp>
        <p:nvCxnSpPr>
          <p:cNvPr id="1287" name="Google Shape;1287;p88"/>
          <p:cNvCxnSpPr/>
          <p:nvPr/>
        </p:nvCxnSpPr>
        <p:spPr>
          <a:xfrm>
            <a:off x="6067425" y="4637087"/>
            <a:ext cx="601662" cy="661987"/>
          </a:xfrm>
          <a:prstGeom prst="straightConnector1">
            <a:avLst/>
          </a:prstGeom>
          <a:noFill/>
          <a:ln cap="flat" cmpd="sng" w="9525">
            <a:solidFill>
              <a:schemeClr val="dk1"/>
            </a:solidFill>
            <a:prstDash val="solid"/>
            <a:miter lim="800000"/>
            <a:headEnd len="med" w="med" type="none"/>
            <a:tailEnd len="med" w="med" type="none"/>
          </a:ln>
        </p:spPr>
      </p:cxnSp>
      <p:cxnSp>
        <p:nvCxnSpPr>
          <p:cNvPr id="1288" name="Google Shape;1288;p88"/>
          <p:cNvCxnSpPr/>
          <p:nvPr/>
        </p:nvCxnSpPr>
        <p:spPr>
          <a:xfrm flipH="1" rot="10800000">
            <a:off x="5348287" y="3105150"/>
            <a:ext cx="250825" cy="447675"/>
          </a:xfrm>
          <a:prstGeom prst="straightConnector1">
            <a:avLst/>
          </a:prstGeom>
          <a:noFill/>
          <a:ln cap="flat" cmpd="sng" w="9525">
            <a:solidFill>
              <a:schemeClr val="dk1"/>
            </a:solidFill>
            <a:prstDash val="solid"/>
            <a:miter lim="800000"/>
            <a:headEnd len="med" w="med" type="none"/>
            <a:tailEnd len="med" w="med" type="none"/>
          </a:ln>
        </p:spPr>
      </p:cxnSp>
      <p:cxnSp>
        <p:nvCxnSpPr>
          <p:cNvPr id="1289" name="Google Shape;1289;p88"/>
          <p:cNvCxnSpPr/>
          <p:nvPr/>
        </p:nvCxnSpPr>
        <p:spPr>
          <a:xfrm>
            <a:off x="5348287" y="3552825"/>
            <a:ext cx="250825" cy="523875"/>
          </a:xfrm>
          <a:prstGeom prst="straightConnector1">
            <a:avLst/>
          </a:prstGeom>
          <a:noFill/>
          <a:ln cap="flat" cmpd="sng" w="9525">
            <a:solidFill>
              <a:schemeClr val="dk1"/>
            </a:solidFill>
            <a:prstDash val="solid"/>
            <a:miter lim="800000"/>
            <a:headEnd len="med" w="med" type="none"/>
            <a:tailEnd len="med" w="med" type="none"/>
          </a:ln>
        </p:spPr>
      </p:cxnSp>
      <p:cxnSp>
        <p:nvCxnSpPr>
          <p:cNvPr id="1290" name="Google Shape;1290;p88"/>
          <p:cNvCxnSpPr/>
          <p:nvPr/>
        </p:nvCxnSpPr>
        <p:spPr>
          <a:xfrm rot="10800000">
            <a:off x="3987800" y="3105150"/>
            <a:ext cx="314325" cy="485775"/>
          </a:xfrm>
          <a:prstGeom prst="straightConnector1">
            <a:avLst/>
          </a:prstGeom>
          <a:noFill/>
          <a:ln cap="flat" cmpd="sng" w="9525">
            <a:solidFill>
              <a:schemeClr val="dk1"/>
            </a:solidFill>
            <a:prstDash val="solid"/>
            <a:miter lim="800000"/>
            <a:headEnd len="med" w="med" type="none"/>
            <a:tailEnd len="med" w="med" type="none"/>
          </a:ln>
        </p:spPr>
      </p:cxnSp>
      <p:cxnSp>
        <p:nvCxnSpPr>
          <p:cNvPr id="1291" name="Google Shape;1291;p88"/>
          <p:cNvCxnSpPr/>
          <p:nvPr/>
        </p:nvCxnSpPr>
        <p:spPr>
          <a:xfrm flipH="1">
            <a:off x="3987800" y="3590925"/>
            <a:ext cx="314325" cy="466725"/>
          </a:xfrm>
          <a:prstGeom prst="straightConnector1">
            <a:avLst/>
          </a:prstGeom>
          <a:noFill/>
          <a:ln cap="flat" cmpd="sng" w="9525">
            <a:solidFill>
              <a:schemeClr val="dk1"/>
            </a:solidFill>
            <a:prstDash val="solid"/>
            <a:miter lim="800000"/>
            <a:headEnd len="med" w="med" type="none"/>
            <a:tailEnd len="med" w="med" type="none"/>
          </a:ln>
        </p:spPr>
      </p:cxnSp>
      <p:cxnSp>
        <p:nvCxnSpPr>
          <p:cNvPr id="1292" name="Google Shape;1292;p88"/>
          <p:cNvCxnSpPr/>
          <p:nvPr/>
        </p:nvCxnSpPr>
        <p:spPr>
          <a:xfrm>
            <a:off x="3829050" y="3086100"/>
            <a:ext cx="0" cy="917575"/>
          </a:xfrm>
          <a:prstGeom prst="straightConnector1">
            <a:avLst/>
          </a:prstGeom>
          <a:noFill/>
          <a:ln cap="flat" cmpd="sng" w="38100">
            <a:solidFill>
              <a:schemeClr val="dk1"/>
            </a:solidFill>
            <a:prstDash val="solid"/>
            <a:miter lim="800000"/>
            <a:headEnd len="med" w="med" type="triangle"/>
            <a:tailEnd len="med" w="med" type="triangle"/>
          </a:ln>
        </p:spPr>
      </p:cxnSp>
      <p:cxnSp>
        <p:nvCxnSpPr>
          <p:cNvPr id="1293" name="Google Shape;1293;p88"/>
          <p:cNvCxnSpPr/>
          <p:nvPr/>
        </p:nvCxnSpPr>
        <p:spPr>
          <a:xfrm>
            <a:off x="5772150" y="3086100"/>
            <a:ext cx="0" cy="971550"/>
          </a:xfrm>
          <a:prstGeom prst="straightConnector1">
            <a:avLst/>
          </a:prstGeom>
          <a:noFill/>
          <a:ln cap="flat" cmpd="sng" w="38100">
            <a:solidFill>
              <a:schemeClr val="dk1"/>
            </a:solidFill>
            <a:prstDash val="solid"/>
            <a:miter lim="800000"/>
            <a:headEnd len="med" w="med" type="triangle"/>
            <a:tailEnd len="med" w="med" type="triangle"/>
          </a:ln>
        </p:spPr>
      </p:cxnSp>
      <p:cxnSp>
        <p:nvCxnSpPr>
          <p:cNvPr id="1294" name="Google Shape;1294;p88"/>
          <p:cNvCxnSpPr/>
          <p:nvPr/>
        </p:nvCxnSpPr>
        <p:spPr>
          <a:xfrm rot="10800000">
            <a:off x="4629150" y="4057650"/>
            <a:ext cx="0" cy="1243012"/>
          </a:xfrm>
          <a:prstGeom prst="straightConnector1">
            <a:avLst/>
          </a:prstGeom>
          <a:noFill/>
          <a:ln cap="flat" cmpd="sng" w="38100">
            <a:solidFill>
              <a:schemeClr val="dk1"/>
            </a:solidFill>
            <a:prstDash val="solid"/>
            <a:miter lim="800000"/>
            <a:headEnd len="med" w="med" type="none"/>
            <a:tailEnd len="med" w="med" type="triangle"/>
          </a:ln>
        </p:spPr>
      </p:cxnSp>
      <p:cxnSp>
        <p:nvCxnSpPr>
          <p:cNvPr id="1295" name="Google Shape;1295;p88"/>
          <p:cNvCxnSpPr/>
          <p:nvPr/>
        </p:nvCxnSpPr>
        <p:spPr>
          <a:xfrm>
            <a:off x="4972050" y="4114800"/>
            <a:ext cx="0" cy="1189037"/>
          </a:xfrm>
          <a:prstGeom prst="straightConnector1">
            <a:avLst/>
          </a:prstGeom>
          <a:noFill/>
          <a:ln cap="flat" cmpd="sng" w="38100">
            <a:solidFill>
              <a:schemeClr val="dk1"/>
            </a:solidFill>
            <a:prstDash val="solid"/>
            <a:miter lim="800000"/>
            <a:headEnd len="med" w="med" type="none"/>
            <a:tailEnd len="med" w="med" type="triangle"/>
          </a:ln>
        </p:spPr>
      </p:cxnSp>
      <p:sp>
        <p:nvSpPr>
          <p:cNvPr id="1296" name="Google Shape;1296;p88"/>
          <p:cNvSpPr txBox="1"/>
          <p:nvPr/>
        </p:nvSpPr>
        <p:spPr>
          <a:xfrm>
            <a:off x="457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Verdana"/>
              <a:buNone/>
            </a:pPr>
            <a:r>
              <a:rPr b="0" i="0" lang="en-US" sz="1400" u="none">
                <a:solidFill>
                  <a:schemeClr val="dk1"/>
                </a:solidFill>
                <a:latin typeface="Verdana"/>
                <a:ea typeface="Verdana"/>
                <a:cs typeface="Verdana"/>
                <a:sym typeface="Verdana"/>
              </a:rPr>
              <a:t>*</a:t>
            </a:r>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5"/>
                                        </p:tgtEl>
                                        <p:attrNameLst>
                                          <p:attrName>style.visibility</p:attrName>
                                        </p:attrNameLst>
                                      </p:cBhvr>
                                      <p:to>
                                        <p:strVal val="visible"/>
                                      </p:to>
                                    </p:set>
                                    <p:animEffect filter="fade" transition="in">
                                      <p:cBhvr>
                                        <p:cTn dur="500"/>
                                        <p:tgtEl>
                                          <p:spTgt spid="1265"/>
                                        </p:tgtEl>
                                      </p:cBhvr>
                                    </p:animEffect>
                                  </p:childTnLst>
                                </p:cTn>
                              </p:par>
                              <p:par>
                                <p:cTn fill="hold" nodeType="withEffect" presetClass="entr" presetID="10" presetSubtype="0">
                                  <p:stCondLst>
                                    <p:cond delay="0"/>
                                  </p:stCondLst>
                                  <p:childTnLst>
                                    <p:set>
                                      <p:cBhvr>
                                        <p:cTn dur="1" fill="hold">
                                          <p:stCondLst>
                                            <p:cond delay="0"/>
                                          </p:stCondLst>
                                        </p:cTn>
                                        <p:tgtEl>
                                          <p:spTgt spid="1294"/>
                                        </p:tgtEl>
                                        <p:attrNameLst>
                                          <p:attrName>style.visibility</p:attrName>
                                        </p:attrNameLst>
                                      </p:cBhvr>
                                      <p:to>
                                        <p:strVal val="visible"/>
                                      </p:to>
                                    </p:set>
                                    <p:animEffect filter="fade" transition="in">
                                      <p:cBhvr>
                                        <p:cTn dur="500"/>
                                        <p:tgtEl>
                                          <p:spTgt spid="1294"/>
                                        </p:tgtEl>
                                      </p:cBhvr>
                                    </p:animEffect>
                                  </p:childTnLst>
                                </p:cTn>
                              </p:par>
                              <p:par>
                                <p:cTn fill="hold" nodeType="withEffect" presetClass="entr" presetID="10" presetSubtype="0">
                                  <p:stCondLst>
                                    <p:cond delay="0"/>
                                  </p:stCondLst>
                                  <p:childTnLst>
                                    <p:set>
                                      <p:cBhvr>
                                        <p:cTn dur="1" fill="hold">
                                          <p:stCondLst>
                                            <p:cond delay="0"/>
                                          </p:stCondLst>
                                        </p:cTn>
                                        <p:tgtEl>
                                          <p:spTgt spid="1278"/>
                                        </p:tgtEl>
                                        <p:attrNameLst>
                                          <p:attrName>style.visibility</p:attrName>
                                        </p:attrNameLst>
                                      </p:cBhvr>
                                      <p:to>
                                        <p:strVal val="visible"/>
                                      </p:to>
                                    </p:set>
                                    <p:animEffect filter="fade" transition="in">
                                      <p:cBhvr>
                                        <p:cTn dur="500"/>
                                        <p:tgtEl>
                                          <p:spTgt spid="1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1"/>
                                        </p:tgtEl>
                                        <p:attrNameLst>
                                          <p:attrName>style.visibility</p:attrName>
                                        </p:attrNameLst>
                                      </p:cBhvr>
                                      <p:to>
                                        <p:strVal val="visible"/>
                                      </p:to>
                                    </p:set>
                                    <p:animEffect filter="fade" transition="in">
                                      <p:cBhvr>
                                        <p:cTn dur="1000"/>
                                        <p:tgtEl>
                                          <p:spTgt spid="1291"/>
                                        </p:tgtEl>
                                      </p:cBhvr>
                                    </p:animEffect>
                                  </p:childTnLst>
                                </p:cTn>
                              </p:par>
                              <p:par>
                                <p:cTn fill="hold" nodeType="withEffect" presetClass="entr" presetID="10" presetSubtype="0">
                                  <p:stCondLst>
                                    <p:cond delay="0"/>
                                  </p:stCondLst>
                                  <p:childTnLst>
                                    <p:set>
                                      <p:cBhvr>
                                        <p:cTn dur="1" fill="hold">
                                          <p:stCondLst>
                                            <p:cond delay="0"/>
                                          </p:stCondLst>
                                        </p:cTn>
                                        <p:tgtEl>
                                          <p:spTgt spid="1267"/>
                                        </p:tgtEl>
                                        <p:attrNameLst>
                                          <p:attrName>style.visibility</p:attrName>
                                        </p:attrNameLst>
                                      </p:cBhvr>
                                      <p:to>
                                        <p:strVal val="visible"/>
                                      </p:to>
                                    </p:set>
                                    <p:animEffect filter="fade" transition="in">
                                      <p:cBhvr>
                                        <p:cTn dur="1000"/>
                                        <p:tgtEl>
                                          <p:spTgt spid="1267"/>
                                        </p:tgtEl>
                                      </p:cBhvr>
                                    </p:animEffect>
                                  </p:childTnLst>
                                </p:cTn>
                              </p:par>
                              <p:par>
                                <p:cTn fill="hold" nodeType="withEffect" presetClass="entr" presetID="10" presetSubtype="0">
                                  <p:stCondLst>
                                    <p:cond delay="0"/>
                                  </p:stCondLst>
                                  <p:childTnLst>
                                    <p:set>
                                      <p:cBhvr>
                                        <p:cTn dur="1" fill="hold">
                                          <p:stCondLst>
                                            <p:cond delay="0"/>
                                          </p:stCondLst>
                                        </p:cTn>
                                        <p:tgtEl>
                                          <p:spTgt spid="1281"/>
                                        </p:tgtEl>
                                        <p:attrNameLst>
                                          <p:attrName>style.visibility</p:attrName>
                                        </p:attrNameLst>
                                      </p:cBhvr>
                                      <p:to>
                                        <p:strVal val="visible"/>
                                      </p:to>
                                    </p:set>
                                    <p:animEffect filter="fade" transition="in">
                                      <p:cBhvr>
                                        <p:cTn dur="1000"/>
                                        <p:tgtEl>
                                          <p:spTgt spid="1281"/>
                                        </p:tgtEl>
                                      </p:cBhvr>
                                    </p:animEffect>
                                  </p:childTnLst>
                                </p:cTn>
                              </p:par>
                              <p:par>
                                <p:cTn fill="hold" nodeType="withEffect" presetClass="entr" presetID="10" presetSubtype="0">
                                  <p:stCondLst>
                                    <p:cond delay="0"/>
                                  </p:stCondLst>
                                  <p:childTnLst>
                                    <p:set>
                                      <p:cBhvr>
                                        <p:cTn dur="1" fill="hold">
                                          <p:stCondLst>
                                            <p:cond delay="0"/>
                                          </p:stCondLst>
                                        </p:cTn>
                                        <p:tgtEl>
                                          <p:spTgt spid="1282"/>
                                        </p:tgtEl>
                                        <p:attrNameLst>
                                          <p:attrName>style.visibility</p:attrName>
                                        </p:attrNameLst>
                                      </p:cBhvr>
                                      <p:to>
                                        <p:strVal val="visible"/>
                                      </p:to>
                                    </p:set>
                                    <p:animEffect filter="fade" transition="in">
                                      <p:cBhvr>
                                        <p:cTn dur="1000"/>
                                        <p:tgtEl>
                                          <p:spTgt spid="1282"/>
                                        </p:tgtEl>
                                      </p:cBhvr>
                                    </p:animEffect>
                                  </p:childTnLst>
                                </p:cTn>
                              </p:par>
                              <p:par>
                                <p:cTn fill="hold" nodeType="withEffect" presetClass="entr" presetID="10" presetSubtype="0">
                                  <p:stCondLst>
                                    <p:cond delay="0"/>
                                  </p:stCondLst>
                                  <p:childTnLst>
                                    <p:set>
                                      <p:cBhvr>
                                        <p:cTn dur="1" fill="hold">
                                          <p:stCondLst>
                                            <p:cond delay="0"/>
                                          </p:stCondLst>
                                        </p:cTn>
                                        <p:tgtEl>
                                          <p:spTgt spid="1271"/>
                                        </p:tgtEl>
                                        <p:attrNameLst>
                                          <p:attrName>style.visibility</p:attrName>
                                        </p:attrNameLst>
                                      </p:cBhvr>
                                      <p:to>
                                        <p:strVal val="visible"/>
                                      </p:to>
                                    </p:set>
                                    <p:animEffect filter="fade" transition="in">
                                      <p:cBhvr>
                                        <p:cTn dur="1000"/>
                                        <p:tgtEl>
                                          <p:spTgt spid="1271"/>
                                        </p:tgtEl>
                                      </p:cBhvr>
                                    </p:animEffect>
                                  </p:childTnLst>
                                </p:cTn>
                              </p:par>
                              <p:par>
                                <p:cTn fill="hold" nodeType="withEffect" presetClass="entr" presetID="10" presetSubtype="0">
                                  <p:stCondLst>
                                    <p:cond delay="0"/>
                                  </p:stCondLst>
                                  <p:childTnLst>
                                    <p:set>
                                      <p:cBhvr>
                                        <p:cTn dur="1" fill="hold">
                                          <p:stCondLst>
                                            <p:cond delay="0"/>
                                          </p:stCondLst>
                                        </p:cTn>
                                        <p:tgtEl>
                                          <p:spTgt spid="1270"/>
                                        </p:tgtEl>
                                        <p:attrNameLst>
                                          <p:attrName>style.visibility</p:attrName>
                                        </p:attrNameLst>
                                      </p:cBhvr>
                                      <p:to>
                                        <p:strVal val="visible"/>
                                      </p:to>
                                    </p:set>
                                    <p:animEffect filter="fade" transition="in">
                                      <p:cBhvr>
                                        <p:cTn dur="1000"/>
                                        <p:tgtEl>
                                          <p:spTgt spid="1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0"/>
                                        </p:tgtEl>
                                        <p:attrNameLst>
                                          <p:attrName>style.visibility</p:attrName>
                                        </p:attrNameLst>
                                      </p:cBhvr>
                                      <p:to>
                                        <p:strVal val="visible"/>
                                      </p:to>
                                    </p:set>
                                    <p:animEffect filter="fade" transition="in">
                                      <p:cBhvr>
                                        <p:cTn dur="600"/>
                                        <p:tgtEl>
                                          <p:spTgt spid="1290"/>
                                        </p:tgtEl>
                                      </p:cBhvr>
                                    </p:animEffect>
                                  </p:childTnLst>
                                </p:cTn>
                              </p:par>
                              <p:par>
                                <p:cTn fill="hold" nodeType="withEffect" presetClass="entr" presetID="10" presetSubtype="0">
                                  <p:stCondLst>
                                    <p:cond delay="0"/>
                                  </p:stCondLst>
                                  <p:childTnLst>
                                    <p:set>
                                      <p:cBhvr>
                                        <p:cTn dur="1" fill="hold">
                                          <p:stCondLst>
                                            <p:cond delay="0"/>
                                          </p:stCondLst>
                                        </p:cTn>
                                        <p:tgtEl>
                                          <p:spTgt spid="1266"/>
                                        </p:tgtEl>
                                        <p:attrNameLst>
                                          <p:attrName>style.visibility</p:attrName>
                                        </p:attrNameLst>
                                      </p:cBhvr>
                                      <p:to>
                                        <p:strVal val="visible"/>
                                      </p:to>
                                    </p:set>
                                    <p:animEffect filter="fade" transition="in">
                                      <p:cBhvr>
                                        <p:cTn dur="600"/>
                                        <p:tgtEl>
                                          <p:spTgt spid="1266"/>
                                        </p:tgtEl>
                                      </p:cBhvr>
                                    </p:animEffect>
                                  </p:childTnLst>
                                </p:cTn>
                              </p:par>
                              <p:par>
                                <p:cTn fill="hold" nodeType="withEffect" presetClass="entr" presetID="10" presetSubtype="0">
                                  <p:stCondLst>
                                    <p:cond delay="0"/>
                                  </p:stCondLst>
                                  <p:childTnLst>
                                    <p:set>
                                      <p:cBhvr>
                                        <p:cTn dur="1" fill="hold">
                                          <p:stCondLst>
                                            <p:cond delay="0"/>
                                          </p:stCondLst>
                                        </p:cTn>
                                        <p:tgtEl>
                                          <p:spTgt spid="1279"/>
                                        </p:tgtEl>
                                        <p:attrNameLst>
                                          <p:attrName>style.visibility</p:attrName>
                                        </p:attrNameLst>
                                      </p:cBhvr>
                                      <p:to>
                                        <p:strVal val="visible"/>
                                      </p:to>
                                    </p:set>
                                    <p:animEffect filter="fade" transition="in">
                                      <p:cBhvr>
                                        <p:cTn dur="600"/>
                                        <p:tgtEl>
                                          <p:spTgt spid="1279"/>
                                        </p:tgtEl>
                                      </p:cBhvr>
                                    </p:animEffect>
                                  </p:childTnLst>
                                </p:cTn>
                              </p:par>
                              <p:par>
                                <p:cTn fill="hold" nodeType="withEffect" presetClass="entr" presetID="10" presetSubtype="0">
                                  <p:stCondLst>
                                    <p:cond delay="0"/>
                                  </p:stCondLst>
                                  <p:childTnLst>
                                    <p:set>
                                      <p:cBhvr>
                                        <p:cTn dur="1" fill="hold">
                                          <p:stCondLst>
                                            <p:cond delay="0"/>
                                          </p:stCondLst>
                                        </p:cTn>
                                        <p:tgtEl>
                                          <p:spTgt spid="1280"/>
                                        </p:tgtEl>
                                        <p:attrNameLst>
                                          <p:attrName>style.visibility</p:attrName>
                                        </p:attrNameLst>
                                      </p:cBhvr>
                                      <p:to>
                                        <p:strVal val="visible"/>
                                      </p:to>
                                    </p:set>
                                    <p:animEffect filter="fade" transition="in">
                                      <p:cBhvr>
                                        <p:cTn dur="600"/>
                                        <p:tgtEl>
                                          <p:spTgt spid="1280"/>
                                        </p:tgtEl>
                                      </p:cBhvr>
                                    </p:animEffect>
                                  </p:childTnLst>
                                </p:cTn>
                              </p:par>
                              <p:par>
                                <p:cTn fill="hold" nodeType="withEffect" presetClass="entr" presetID="10" presetSubtype="0">
                                  <p:stCondLst>
                                    <p:cond delay="0"/>
                                  </p:stCondLst>
                                  <p:childTnLst>
                                    <p:set>
                                      <p:cBhvr>
                                        <p:cTn dur="1" fill="hold">
                                          <p:stCondLst>
                                            <p:cond delay="0"/>
                                          </p:stCondLst>
                                        </p:cTn>
                                        <p:tgtEl>
                                          <p:spTgt spid="1269"/>
                                        </p:tgtEl>
                                        <p:attrNameLst>
                                          <p:attrName>style.visibility</p:attrName>
                                        </p:attrNameLst>
                                      </p:cBhvr>
                                      <p:to>
                                        <p:strVal val="visible"/>
                                      </p:to>
                                    </p:set>
                                    <p:animEffect filter="fade" transition="in">
                                      <p:cBhvr>
                                        <p:cTn dur="600"/>
                                        <p:tgtEl>
                                          <p:spTgt spid="1269"/>
                                        </p:tgtEl>
                                      </p:cBhvr>
                                    </p:animEffect>
                                  </p:childTnLst>
                                </p:cTn>
                              </p:par>
                              <p:par>
                                <p:cTn fill="hold" nodeType="withEffect" presetClass="entr" presetID="10" presetSubtype="0">
                                  <p:stCondLst>
                                    <p:cond delay="0"/>
                                  </p:stCondLst>
                                  <p:childTnLst>
                                    <p:set>
                                      <p:cBhvr>
                                        <p:cTn dur="1" fill="hold">
                                          <p:stCondLst>
                                            <p:cond delay="0"/>
                                          </p:stCondLst>
                                        </p:cTn>
                                        <p:tgtEl>
                                          <p:spTgt spid="1268"/>
                                        </p:tgtEl>
                                        <p:attrNameLst>
                                          <p:attrName>style.visibility</p:attrName>
                                        </p:attrNameLst>
                                      </p:cBhvr>
                                      <p:to>
                                        <p:strVal val="visible"/>
                                      </p:to>
                                    </p:set>
                                    <p:animEffect filter="fade" transition="in">
                                      <p:cBhvr>
                                        <p:cTn dur="600"/>
                                        <p:tgtEl>
                                          <p:spTgt spid="1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9"/>
                                        </p:tgtEl>
                                        <p:attrNameLst>
                                          <p:attrName>style.visibility</p:attrName>
                                        </p:attrNameLst>
                                      </p:cBhvr>
                                      <p:to>
                                        <p:strVal val="visible"/>
                                      </p:to>
                                    </p:set>
                                    <p:animEffect filter="fade" transition="in">
                                      <p:cBhvr>
                                        <p:cTn dur="500"/>
                                        <p:tgtEl>
                                          <p:spTgt spid="1289"/>
                                        </p:tgtEl>
                                      </p:cBhvr>
                                    </p:animEffect>
                                  </p:childTnLst>
                                </p:cTn>
                              </p:par>
                              <p:par>
                                <p:cTn fill="hold" nodeType="withEffect" presetClass="entr" presetID="10" presetSubtype="0">
                                  <p:stCondLst>
                                    <p:cond delay="0"/>
                                  </p:stCondLst>
                                  <p:childTnLst>
                                    <p:set>
                                      <p:cBhvr>
                                        <p:cTn dur="1" fill="hold">
                                          <p:stCondLst>
                                            <p:cond delay="0"/>
                                          </p:stCondLst>
                                        </p:cTn>
                                        <p:tgtEl>
                                          <p:spTgt spid="1285"/>
                                        </p:tgtEl>
                                        <p:attrNameLst>
                                          <p:attrName>style.visibility</p:attrName>
                                        </p:attrNameLst>
                                      </p:cBhvr>
                                      <p:to>
                                        <p:strVal val="visible"/>
                                      </p:to>
                                    </p:set>
                                    <p:animEffect filter="fade" transition="in">
                                      <p:cBhvr>
                                        <p:cTn dur="500"/>
                                        <p:tgtEl>
                                          <p:spTgt spid="1285"/>
                                        </p:tgtEl>
                                      </p:cBhvr>
                                    </p:animEffect>
                                  </p:childTnLst>
                                </p:cTn>
                              </p:par>
                              <p:par>
                                <p:cTn fill="hold" nodeType="withEffect" presetClass="entr" presetID="10" presetSubtype="0">
                                  <p:stCondLst>
                                    <p:cond delay="0"/>
                                  </p:stCondLst>
                                  <p:childTnLst>
                                    <p:set>
                                      <p:cBhvr>
                                        <p:cTn dur="1" fill="hold">
                                          <p:stCondLst>
                                            <p:cond delay="0"/>
                                          </p:stCondLst>
                                        </p:cTn>
                                        <p:tgtEl>
                                          <p:spTgt spid="1287"/>
                                        </p:tgtEl>
                                        <p:attrNameLst>
                                          <p:attrName>style.visibility</p:attrName>
                                        </p:attrNameLst>
                                      </p:cBhvr>
                                      <p:to>
                                        <p:strVal val="visible"/>
                                      </p:to>
                                    </p:set>
                                    <p:animEffect filter="fade" transition="in">
                                      <p:cBhvr>
                                        <p:cTn dur="500"/>
                                        <p:tgtEl>
                                          <p:spTgt spid="1287"/>
                                        </p:tgtEl>
                                      </p:cBhvr>
                                    </p:animEffect>
                                  </p:childTnLst>
                                </p:cTn>
                              </p:par>
                              <p:par>
                                <p:cTn fill="hold" nodeType="withEffect" presetClass="entr" presetID="10" presetSubtype="0">
                                  <p:stCondLst>
                                    <p:cond delay="0"/>
                                  </p:stCondLst>
                                  <p:childTnLst>
                                    <p:set>
                                      <p:cBhvr>
                                        <p:cTn dur="1" fill="hold">
                                          <p:stCondLst>
                                            <p:cond delay="0"/>
                                          </p:stCondLst>
                                        </p:cTn>
                                        <p:tgtEl>
                                          <p:spTgt spid="1277"/>
                                        </p:tgtEl>
                                        <p:attrNameLst>
                                          <p:attrName>style.visibility</p:attrName>
                                        </p:attrNameLst>
                                      </p:cBhvr>
                                      <p:to>
                                        <p:strVal val="visible"/>
                                      </p:to>
                                    </p:set>
                                    <p:animEffect filter="fade" transition="in">
                                      <p:cBhvr>
                                        <p:cTn dur="500"/>
                                        <p:tgtEl>
                                          <p:spTgt spid="1277"/>
                                        </p:tgtEl>
                                      </p:cBhvr>
                                    </p:animEffect>
                                  </p:childTnLst>
                                </p:cTn>
                              </p:par>
                              <p:par>
                                <p:cTn fill="hold" nodeType="withEffect" presetClass="entr" presetID="10" presetSubtype="0">
                                  <p:stCondLst>
                                    <p:cond delay="0"/>
                                  </p:stCondLst>
                                  <p:childTnLst>
                                    <p:set>
                                      <p:cBhvr>
                                        <p:cTn dur="1" fill="hold">
                                          <p:stCondLst>
                                            <p:cond delay="0"/>
                                          </p:stCondLst>
                                        </p:cTn>
                                        <p:tgtEl>
                                          <p:spTgt spid="1276"/>
                                        </p:tgtEl>
                                        <p:attrNameLst>
                                          <p:attrName>style.visibility</p:attrName>
                                        </p:attrNameLst>
                                      </p:cBhvr>
                                      <p:to>
                                        <p:strVal val="visible"/>
                                      </p:to>
                                    </p:set>
                                    <p:animEffect filter="fade" transition="in">
                                      <p:cBhvr>
                                        <p:cTn dur="500"/>
                                        <p:tgtEl>
                                          <p:spTgt spid="1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8"/>
                                        </p:tgtEl>
                                        <p:attrNameLst>
                                          <p:attrName>style.visibility</p:attrName>
                                        </p:attrNameLst>
                                      </p:cBhvr>
                                      <p:to>
                                        <p:strVal val="visible"/>
                                      </p:to>
                                    </p:set>
                                    <p:animEffect filter="fade" transition="in">
                                      <p:cBhvr>
                                        <p:cTn dur="1000"/>
                                        <p:tgtEl>
                                          <p:spTgt spid="1288"/>
                                        </p:tgtEl>
                                      </p:cBhvr>
                                    </p:animEffect>
                                  </p:childTnLst>
                                </p:cTn>
                              </p:par>
                              <p:par>
                                <p:cTn fill="hold" nodeType="withEffect" presetClass="entr" presetID="10" presetSubtype="0">
                                  <p:stCondLst>
                                    <p:cond delay="0"/>
                                  </p:stCondLst>
                                  <p:childTnLst>
                                    <p:set>
                                      <p:cBhvr>
                                        <p:cTn dur="1" fill="hold">
                                          <p:stCondLst>
                                            <p:cond delay="0"/>
                                          </p:stCondLst>
                                        </p:cTn>
                                        <p:tgtEl>
                                          <p:spTgt spid="1272"/>
                                        </p:tgtEl>
                                        <p:attrNameLst>
                                          <p:attrName>style.visibility</p:attrName>
                                        </p:attrNameLst>
                                      </p:cBhvr>
                                      <p:to>
                                        <p:strVal val="visible"/>
                                      </p:to>
                                    </p:set>
                                    <p:animEffect filter="fade" transition="in">
                                      <p:cBhvr>
                                        <p:cTn dur="1000"/>
                                        <p:tgtEl>
                                          <p:spTgt spid="1272"/>
                                        </p:tgtEl>
                                      </p:cBhvr>
                                    </p:animEffect>
                                  </p:childTnLst>
                                </p:cTn>
                              </p:par>
                              <p:par>
                                <p:cTn fill="hold" nodeType="withEffect" presetClass="entr" presetID="10" presetSubtype="0">
                                  <p:stCondLst>
                                    <p:cond delay="0"/>
                                  </p:stCondLst>
                                  <p:childTnLst>
                                    <p:set>
                                      <p:cBhvr>
                                        <p:cTn dur="1" fill="hold">
                                          <p:stCondLst>
                                            <p:cond delay="0"/>
                                          </p:stCondLst>
                                        </p:cTn>
                                        <p:tgtEl>
                                          <p:spTgt spid="1284"/>
                                        </p:tgtEl>
                                        <p:attrNameLst>
                                          <p:attrName>style.visibility</p:attrName>
                                        </p:attrNameLst>
                                      </p:cBhvr>
                                      <p:to>
                                        <p:strVal val="visible"/>
                                      </p:to>
                                    </p:set>
                                    <p:animEffect filter="fade" transition="in">
                                      <p:cBhvr>
                                        <p:cTn dur="1000"/>
                                        <p:tgtEl>
                                          <p:spTgt spid="1284"/>
                                        </p:tgtEl>
                                      </p:cBhvr>
                                    </p:animEffect>
                                  </p:childTnLst>
                                </p:cTn>
                              </p:par>
                              <p:par>
                                <p:cTn fill="hold" nodeType="withEffect" presetClass="entr" presetID="10" presetSubtype="0">
                                  <p:stCondLst>
                                    <p:cond delay="0"/>
                                  </p:stCondLst>
                                  <p:childTnLst>
                                    <p:set>
                                      <p:cBhvr>
                                        <p:cTn dur="1" fill="hold">
                                          <p:stCondLst>
                                            <p:cond delay="0"/>
                                          </p:stCondLst>
                                        </p:cTn>
                                        <p:tgtEl>
                                          <p:spTgt spid="1283"/>
                                        </p:tgtEl>
                                        <p:attrNameLst>
                                          <p:attrName>style.visibility</p:attrName>
                                        </p:attrNameLst>
                                      </p:cBhvr>
                                      <p:to>
                                        <p:strVal val="visible"/>
                                      </p:to>
                                    </p:set>
                                    <p:animEffect filter="fade" transition="in">
                                      <p:cBhvr>
                                        <p:cTn dur="1000"/>
                                        <p:tgtEl>
                                          <p:spTgt spid="1283"/>
                                        </p:tgtEl>
                                      </p:cBhvr>
                                    </p:animEffect>
                                  </p:childTnLst>
                                </p:cTn>
                              </p:par>
                              <p:par>
                                <p:cTn fill="hold" nodeType="withEffect" presetClass="entr" presetID="10" presetSubtype="0">
                                  <p:stCondLst>
                                    <p:cond delay="0"/>
                                  </p:stCondLst>
                                  <p:childTnLst>
                                    <p:set>
                                      <p:cBhvr>
                                        <p:cTn dur="1" fill="hold">
                                          <p:stCondLst>
                                            <p:cond delay="0"/>
                                          </p:stCondLst>
                                        </p:cTn>
                                        <p:tgtEl>
                                          <p:spTgt spid="1275"/>
                                        </p:tgtEl>
                                        <p:attrNameLst>
                                          <p:attrName>style.visibility</p:attrName>
                                        </p:attrNameLst>
                                      </p:cBhvr>
                                      <p:to>
                                        <p:strVal val="visible"/>
                                      </p:to>
                                    </p:set>
                                    <p:animEffect filter="fade" transition="in">
                                      <p:cBhvr>
                                        <p:cTn dur="1000"/>
                                        <p:tgtEl>
                                          <p:spTgt spid="1275"/>
                                        </p:tgtEl>
                                      </p:cBhvr>
                                    </p:animEffect>
                                  </p:childTnLst>
                                </p:cTn>
                              </p:par>
                              <p:par>
                                <p:cTn fill="hold" nodeType="withEffect" presetClass="entr" presetID="10" presetSubtype="0">
                                  <p:stCondLst>
                                    <p:cond delay="0"/>
                                  </p:stCondLst>
                                  <p:childTnLst>
                                    <p:set>
                                      <p:cBhvr>
                                        <p:cTn dur="1" fill="hold">
                                          <p:stCondLst>
                                            <p:cond delay="0"/>
                                          </p:stCondLst>
                                        </p:cTn>
                                        <p:tgtEl>
                                          <p:spTgt spid="1274"/>
                                        </p:tgtEl>
                                        <p:attrNameLst>
                                          <p:attrName>style.visibility</p:attrName>
                                        </p:attrNameLst>
                                      </p:cBhvr>
                                      <p:to>
                                        <p:strVal val="visible"/>
                                      </p:to>
                                    </p:set>
                                    <p:animEffect filter="fade" transition="in">
                                      <p:cBhvr>
                                        <p:cTn dur="1000"/>
                                        <p:tgtEl>
                                          <p:spTgt spid="1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3"/>
                                        </p:tgtEl>
                                        <p:attrNameLst>
                                          <p:attrName>style.visibility</p:attrName>
                                        </p:attrNameLst>
                                      </p:cBhvr>
                                      <p:to>
                                        <p:strVal val="visible"/>
                                      </p:to>
                                    </p:set>
                                    <p:animEffect filter="fade" transition="in">
                                      <p:cBhvr>
                                        <p:cTn dur="1000"/>
                                        <p:tgtEl>
                                          <p:spTgt spid="1293"/>
                                        </p:tgtEl>
                                      </p:cBhvr>
                                    </p:animEffect>
                                  </p:childTnLst>
                                </p:cTn>
                              </p:par>
                              <p:par>
                                <p:cTn fill="hold" nodeType="withEffect" presetClass="entr" presetID="10" presetSubtype="0">
                                  <p:stCondLst>
                                    <p:cond delay="0"/>
                                  </p:stCondLst>
                                  <p:childTnLst>
                                    <p:set>
                                      <p:cBhvr>
                                        <p:cTn dur="1" fill="hold">
                                          <p:stCondLst>
                                            <p:cond delay="0"/>
                                          </p:stCondLst>
                                        </p:cTn>
                                        <p:tgtEl>
                                          <p:spTgt spid="1292"/>
                                        </p:tgtEl>
                                        <p:attrNameLst>
                                          <p:attrName>style.visibility</p:attrName>
                                        </p:attrNameLst>
                                      </p:cBhvr>
                                      <p:to>
                                        <p:strVal val="visible"/>
                                      </p:to>
                                    </p:set>
                                    <p:animEffect filter="fade" transition="in">
                                      <p:cBhvr>
                                        <p:cTn dur="1000"/>
                                        <p:tgtEl>
                                          <p:spTgt spid="1292"/>
                                        </p:tgtEl>
                                      </p:cBhvr>
                                    </p:animEffect>
                                  </p:childTnLst>
                                </p:cTn>
                              </p:par>
                              <p:par>
                                <p:cTn fill="hold" nodeType="withEffect" presetClass="entr" presetID="10" presetSubtype="0">
                                  <p:stCondLst>
                                    <p:cond delay="0"/>
                                  </p:stCondLst>
                                  <p:childTnLst>
                                    <p:set>
                                      <p:cBhvr>
                                        <p:cTn dur="1" fill="hold">
                                          <p:stCondLst>
                                            <p:cond delay="0"/>
                                          </p:stCondLst>
                                        </p:cTn>
                                        <p:tgtEl>
                                          <p:spTgt spid="1295"/>
                                        </p:tgtEl>
                                        <p:attrNameLst>
                                          <p:attrName>style.visibility</p:attrName>
                                        </p:attrNameLst>
                                      </p:cBhvr>
                                      <p:to>
                                        <p:strVal val="visible"/>
                                      </p:to>
                                    </p:set>
                                    <p:animEffect filter="fade" transition="in">
                                      <p:cBhvr>
                                        <p:cTn dur="1000"/>
                                        <p:tgtEl>
                                          <p:spTgt spid="1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89"/>
          <p:cNvSpPr txBox="1"/>
          <p:nvPr>
            <p:ph type="title"/>
          </p:nvPr>
        </p:nvSpPr>
        <p:spPr>
          <a:xfrm>
            <a:off x="0" y="0"/>
            <a:ext cx="8686800" cy="7651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Times New Roman"/>
              <a:buNone/>
            </a:pPr>
            <a:r>
              <a:rPr b="1" i="1" lang="en-US" sz="3200" u="none">
                <a:solidFill>
                  <a:schemeClr val="dk1"/>
                </a:solidFill>
                <a:latin typeface="Times New Roman"/>
                <a:ea typeface="Times New Roman"/>
                <a:cs typeface="Times New Roman"/>
                <a:sym typeface="Times New Roman"/>
              </a:rPr>
              <a:t>c. Tính giai cấp của YTXH</a:t>
            </a:r>
            <a:endParaRPr/>
          </a:p>
        </p:txBody>
      </p:sp>
      <p:sp>
        <p:nvSpPr>
          <p:cNvPr id="1302" name="Google Shape;1302;p89"/>
          <p:cNvSpPr txBox="1"/>
          <p:nvPr>
            <p:ph idx="1" type="body"/>
          </p:nvPr>
        </p:nvSpPr>
        <p:spPr>
          <a:xfrm>
            <a:off x="152400" y="762000"/>
            <a:ext cx="8763000" cy="59436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Trong XH có G/c: Những G/c khác nhau thì YTXH khác nhau.</a:t>
            </a:r>
            <a:endParaRPr/>
          </a:p>
          <a:p>
            <a:pPr indent="-342900" lvl="0" marL="342900" marR="0" rtl="0" algn="just">
              <a:lnSpc>
                <a:spcPct val="100000"/>
              </a:lnSpc>
              <a:spcBef>
                <a:spcPts val="64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Tính giai cấp của YTXH thể hiện ở các bộ phận cấu thành.</a:t>
            </a:r>
            <a:endParaRPr/>
          </a:p>
        </p:txBody>
      </p:sp>
      <p:sp>
        <p:nvSpPr>
          <p:cNvPr id="1303" name="Google Shape;1303;p89"/>
          <p:cNvSpPr txBox="1"/>
          <p:nvPr/>
        </p:nvSpPr>
        <p:spPr>
          <a:xfrm>
            <a:off x="228600" y="2971800"/>
            <a:ext cx="1657350" cy="3438525"/>
          </a:xfrm>
          <a:prstGeom prst="rect">
            <a:avLst/>
          </a:prstGeom>
          <a:solidFill>
            <a:srgbClr val="FDCAB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Times New Roman"/>
              <a:buNone/>
            </a:pPr>
            <a:r>
              <a:rPr b="1" i="0" lang="en-US" sz="2800" u="none">
                <a:solidFill>
                  <a:srgbClr val="000000"/>
                </a:solidFill>
                <a:latin typeface="Times New Roman"/>
                <a:ea typeface="Times New Roman"/>
                <a:cs typeface="Times New Roman"/>
                <a:sym typeface="Times New Roman"/>
              </a:rPr>
              <a:t>Tính giai</a:t>
            </a:r>
            <a:endParaRPr/>
          </a:p>
          <a:p>
            <a:pPr indent="0" lvl="0" marL="0" marR="0" rtl="0" algn="ctr">
              <a:lnSpc>
                <a:spcPct val="100000"/>
              </a:lnSpc>
              <a:spcBef>
                <a:spcPts val="560"/>
              </a:spcBef>
              <a:spcAft>
                <a:spcPts val="0"/>
              </a:spcAft>
              <a:buClr>
                <a:srgbClr val="000000"/>
              </a:buClr>
              <a:buSzPts val="2800"/>
              <a:buFont typeface="Times New Roman"/>
              <a:buNone/>
            </a:pPr>
            <a:r>
              <a:rPr b="1" i="0" lang="en-US" sz="2800" u="none">
                <a:solidFill>
                  <a:srgbClr val="000000"/>
                </a:solidFill>
                <a:latin typeface="Times New Roman"/>
                <a:ea typeface="Times New Roman"/>
                <a:cs typeface="Times New Roman"/>
                <a:sym typeface="Times New Roman"/>
              </a:rPr>
              <a:t>cấp của</a:t>
            </a:r>
            <a:endParaRPr/>
          </a:p>
          <a:p>
            <a:pPr indent="0" lvl="0" marL="0" marR="0" rtl="0" algn="ctr">
              <a:lnSpc>
                <a:spcPct val="100000"/>
              </a:lnSpc>
              <a:spcBef>
                <a:spcPts val="560"/>
              </a:spcBef>
              <a:spcAft>
                <a:spcPts val="0"/>
              </a:spcAft>
              <a:buClr>
                <a:srgbClr val="000000"/>
              </a:buClr>
              <a:buSzPts val="2800"/>
              <a:buFont typeface="Times New Roman"/>
              <a:buNone/>
            </a:pPr>
            <a:r>
              <a:rPr b="1" i="0" lang="en-US" sz="2800" u="none">
                <a:solidFill>
                  <a:srgbClr val="000000"/>
                </a:solidFill>
                <a:latin typeface="Times New Roman"/>
                <a:ea typeface="Times New Roman"/>
                <a:cs typeface="Times New Roman"/>
                <a:sym typeface="Times New Roman"/>
              </a:rPr>
              <a:t>ý thức</a:t>
            </a:r>
            <a:endParaRPr/>
          </a:p>
          <a:p>
            <a:pPr indent="0" lvl="0" marL="0" marR="0" rtl="0" algn="ctr">
              <a:lnSpc>
                <a:spcPct val="100000"/>
              </a:lnSpc>
              <a:spcBef>
                <a:spcPts val="560"/>
              </a:spcBef>
              <a:spcAft>
                <a:spcPts val="0"/>
              </a:spcAft>
              <a:buClr>
                <a:srgbClr val="000000"/>
              </a:buClr>
              <a:buSzPts val="2800"/>
              <a:buFont typeface="Times New Roman"/>
              <a:buNone/>
            </a:pPr>
            <a:r>
              <a:rPr b="1" i="0" lang="en-US" sz="2800" u="none">
                <a:solidFill>
                  <a:srgbClr val="000000"/>
                </a:solidFill>
                <a:latin typeface="Times New Roman"/>
                <a:ea typeface="Times New Roman"/>
                <a:cs typeface="Times New Roman"/>
                <a:sym typeface="Times New Roman"/>
              </a:rPr>
              <a:t>xã hội</a:t>
            </a:r>
            <a:endParaRPr/>
          </a:p>
        </p:txBody>
      </p:sp>
      <p:sp>
        <p:nvSpPr>
          <p:cNvPr id="1304" name="Google Shape;1304;p89"/>
          <p:cNvSpPr txBox="1"/>
          <p:nvPr/>
        </p:nvSpPr>
        <p:spPr>
          <a:xfrm>
            <a:off x="2916237" y="3048000"/>
            <a:ext cx="1582737" cy="3352800"/>
          </a:xfrm>
          <a:prstGeom prst="rect">
            <a:avLst/>
          </a:prstGeom>
          <a:solidFill>
            <a:srgbClr val="92D05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Times New Roman"/>
              <a:buNone/>
            </a:pPr>
            <a:r>
              <a:rPr b="1" i="0" lang="en-US" sz="2400" u="none">
                <a:solidFill>
                  <a:srgbClr val="000000"/>
                </a:solidFill>
                <a:latin typeface="Times New Roman"/>
                <a:ea typeface="Times New Roman"/>
                <a:cs typeface="Times New Roman"/>
                <a:sym typeface="Times New Roman"/>
              </a:rPr>
              <a:t>Giai cấp</a:t>
            </a:r>
            <a:endParaRPr/>
          </a:p>
          <a:p>
            <a:pPr indent="0" lvl="0" marL="0" marR="0" rtl="0" algn="ctr">
              <a:lnSpc>
                <a:spcPct val="100000"/>
              </a:lnSpc>
              <a:spcBef>
                <a:spcPts val="0"/>
              </a:spcBef>
              <a:spcAft>
                <a:spcPts val="0"/>
              </a:spcAft>
              <a:buClr>
                <a:srgbClr val="000000"/>
              </a:buClr>
              <a:buSzPts val="2400"/>
              <a:buFont typeface="Times New Roman"/>
              <a:buNone/>
            </a:pPr>
            <a:r>
              <a:rPr b="1" i="0" lang="en-US" sz="2400" u="none">
                <a:solidFill>
                  <a:srgbClr val="000000"/>
                </a:solidFill>
                <a:latin typeface="Times New Roman"/>
                <a:ea typeface="Times New Roman"/>
                <a:cs typeface="Times New Roman"/>
                <a:sym typeface="Times New Roman"/>
              </a:rPr>
              <a:t>khác nhau</a:t>
            </a:r>
            <a:endParaRPr/>
          </a:p>
          <a:p>
            <a:pPr indent="0" lvl="0" marL="0" marR="0" rtl="0" algn="ctr">
              <a:lnSpc>
                <a:spcPct val="100000"/>
              </a:lnSpc>
              <a:spcBef>
                <a:spcPts val="0"/>
              </a:spcBef>
              <a:spcAft>
                <a:spcPts val="0"/>
              </a:spcAft>
              <a:buClr>
                <a:srgbClr val="000000"/>
              </a:buClr>
              <a:buSzPts val="2400"/>
              <a:buFont typeface="Times New Roman"/>
              <a:buNone/>
            </a:pPr>
            <a:r>
              <a:rPr b="1" i="0" lang="en-US" sz="2400" u="none">
                <a:solidFill>
                  <a:srgbClr val="000000"/>
                </a:solidFill>
                <a:latin typeface="Times New Roman"/>
                <a:ea typeface="Times New Roman"/>
                <a:cs typeface="Times New Roman"/>
                <a:sym typeface="Times New Roman"/>
              </a:rPr>
              <a:t>thì</a:t>
            </a:r>
            <a:endParaRPr/>
          </a:p>
          <a:p>
            <a:pPr indent="0" lvl="0" marL="0" marR="0" rtl="0" algn="ctr">
              <a:lnSpc>
                <a:spcPct val="100000"/>
              </a:lnSpc>
              <a:spcBef>
                <a:spcPts val="0"/>
              </a:spcBef>
              <a:spcAft>
                <a:spcPts val="0"/>
              </a:spcAft>
              <a:buClr>
                <a:srgbClr val="000000"/>
              </a:buClr>
              <a:buSzPts val="2400"/>
              <a:buFont typeface="Times New Roman"/>
              <a:buNone/>
            </a:pPr>
            <a:r>
              <a:rPr b="1" i="0" lang="en-US" sz="2400" u="none">
                <a:solidFill>
                  <a:srgbClr val="000000"/>
                </a:solidFill>
                <a:latin typeface="Times New Roman"/>
                <a:ea typeface="Times New Roman"/>
                <a:cs typeface="Times New Roman"/>
                <a:sym typeface="Times New Roman"/>
              </a:rPr>
              <a:t>ý thức</a:t>
            </a:r>
            <a:endParaRPr/>
          </a:p>
          <a:p>
            <a:pPr indent="0" lvl="0" marL="0" marR="0" rtl="0" algn="ctr">
              <a:lnSpc>
                <a:spcPct val="100000"/>
              </a:lnSpc>
              <a:spcBef>
                <a:spcPts val="0"/>
              </a:spcBef>
              <a:spcAft>
                <a:spcPts val="0"/>
              </a:spcAft>
              <a:buClr>
                <a:srgbClr val="000000"/>
              </a:buClr>
              <a:buSzPts val="2400"/>
              <a:buFont typeface="Times New Roman"/>
              <a:buNone/>
            </a:pPr>
            <a:r>
              <a:rPr b="1" i="0" lang="en-US" sz="2400" u="none">
                <a:solidFill>
                  <a:srgbClr val="000000"/>
                </a:solidFill>
                <a:latin typeface="Times New Roman"/>
                <a:ea typeface="Times New Roman"/>
                <a:cs typeface="Times New Roman"/>
                <a:sym typeface="Times New Roman"/>
              </a:rPr>
              <a:t>khác nhau</a:t>
            </a:r>
            <a:endParaRPr/>
          </a:p>
        </p:txBody>
      </p:sp>
      <p:sp>
        <p:nvSpPr>
          <p:cNvPr id="1305" name="Google Shape;1305;p89"/>
          <p:cNvSpPr txBox="1"/>
          <p:nvPr/>
        </p:nvSpPr>
        <p:spPr>
          <a:xfrm>
            <a:off x="5292725" y="3048000"/>
            <a:ext cx="3851275" cy="1143000"/>
          </a:xfrm>
          <a:prstGeom prst="rect">
            <a:avLst/>
          </a:prstGeom>
          <a:solidFill>
            <a:srgbClr val="E75407"/>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Ý thức của </a:t>
            </a:r>
            <a:endParaRPr/>
          </a:p>
          <a:p>
            <a:pPr indent="0" lvl="0" marL="0" marR="0" rtl="0" algn="ctr">
              <a:lnSpc>
                <a:spcPct val="100000"/>
              </a:lnSpc>
              <a:spcBef>
                <a:spcPts val="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giai cấp thống trị</a:t>
            </a:r>
            <a:endParaRPr/>
          </a:p>
        </p:txBody>
      </p:sp>
      <p:sp>
        <p:nvSpPr>
          <p:cNvPr id="1306" name="Google Shape;1306;p89"/>
          <p:cNvSpPr txBox="1"/>
          <p:nvPr/>
        </p:nvSpPr>
        <p:spPr>
          <a:xfrm>
            <a:off x="5364162" y="5791200"/>
            <a:ext cx="3779837" cy="1066800"/>
          </a:xfrm>
          <a:prstGeom prst="rect">
            <a:avLst/>
          </a:prstGeom>
          <a:solidFill>
            <a:srgbClr val="DEE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Ý thức của </a:t>
            </a:r>
            <a:endParaRPr/>
          </a:p>
          <a:p>
            <a:pPr indent="0" lvl="0" marL="0" marR="0" rtl="0" algn="ctr">
              <a:lnSpc>
                <a:spcPct val="100000"/>
              </a:lnSpc>
              <a:spcBef>
                <a:spcPts val="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giai cấp bị trị</a:t>
            </a:r>
            <a:endParaRPr/>
          </a:p>
        </p:txBody>
      </p:sp>
      <p:cxnSp>
        <p:nvCxnSpPr>
          <p:cNvPr id="1307" name="Google Shape;1307;p89"/>
          <p:cNvCxnSpPr/>
          <p:nvPr/>
        </p:nvCxnSpPr>
        <p:spPr>
          <a:xfrm>
            <a:off x="1908175" y="5157787"/>
            <a:ext cx="1008062" cy="0"/>
          </a:xfrm>
          <a:prstGeom prst="straightConnector1">
            <a:avLst/>
          </a:prstGeom>
          <a:noFill/>
          <a:ln cap="flat" cmpd="sng" w="9525">
            <a:solidFill>
              <a:schemeClr val="dk1"/>
            </a:solidFill>
            <a:prstDash val="solid"/>
            <a:miter lim="800000"/>
            <a:headEnd len="med" w="med" type="none"/>
            <a:tailEnd len="med" w="med" type="triangle"/>
          </a:ln>
        </p:spPr>
      </p:cxnSp>
      <p:cxnSp>
        <p:nvCxnSpPr>
          <p:cNvPr id="1308" name="Google Shape;1308;p89"/>
          <p:cNvCxnSpPr/>
          <p:nvPr/>
        </p:nvCxnSpPr>
        <p:spPr>
          <a:xfrm flipH="1" rot="10800000">
            <a:off x="4500562" y="4005262"/>
            <a:ext cx="792162" cy="1152525"/>
          </a:xfrm>
          <a:prstGeom prst="straightConnector1">
            <a:avLst/>
          </a:prstGeom>
          <a:noFill/>
          <a:ln cap="flat" cmpd="sng" w="9525">
            <a:solidFill>
              <a:schemeClr val="dk1"/>
            </a:solidFill>
            <a:prstDash val="solid"/>
            <a:miter lim="800000"/>
            <a:headEnd len="med" w="med" type="none"/>
            <a:tailEnd len="med" w="med" type="none"/>
          </a:ln>
        </p:spPr>
      </p:cxnSp>
      <p:cxnSp>
        <p:nvCxnSpPr>
          <p:cNvPr id="1309" name="Google Shape;1309;p89"/>
          <p:cNvCxnSpPr/>
          <p:nvPr/>
        </p:nvCxnSpPr>
        <p:spPr>
          <a:xfrm>
            <a:off x="4500562" y="5157787"/>
            <a:ext cx="863600" cy="1295400"/>
          </a:xfrm>
          <a:prstGeom prst="straightConnector1">
            <a:avLst/>
          </a:prstGeom>
          <a:noFill/>
          <a:ln cap="flat" cmpd="sng" w="9525">
            <a:solidFill>
              <a:schemeClr val="dk1"/>
            </a:solidFill>
            <a:prstDash val="solid"/>
            <a:miter lim="800000"/>
            <a:headEnd len="med" w="med" type="none"/>
            <a:tailEnd len="med" w="med" type="none"/>
          </a:ln>
        </p:spPr>
      </p:cxnSp>
      <p:cxnSp>
        <p:nvCxnSpPr>
          <p:cNvPr id="1310" name="Google Shape;1310;p89"/>
          <p:cNvCxnSpPr/>
          <p:nvPr/>
        </p:nvCxnSpPr>
        <p:spPr>
          <a:xfrm>
            <a:off x="6400800" y="4114800"/>
            <a:ext cx="0" cy="1584325"/>
          </a:xfrm>
          <a:prstGeom prst="straightConnector1">
            <a:avLst/>
          </a:prstGeom>
          <a:noFill/>
          <a:ln cap="flat" cmpd="sng" w="38100">
            <a:solidFill>
              <a:schemeClr val="dk1"/>
            </a:solidFill>
            <a:prstDash val="solid"/>
            <a:miter lim="800000"/>
            <a:headEnd len="med" w="med" type="none"/>
            <a:tailEnd len="med" w="med" type="triangle"/>
          </a:ln>
        </p:spPr>
      </p:cxnSp>
      <p:cxnSp>
        <p:nvCxnSpPr>
          <p:cNvPr id="1311" name="Google Shape;1311;p89"/>
          <p:cNvCxnSpPr/>
          <p:nvPr/>
        </p:nvCxnSpPr>
        <p:spPr>
          <a:xfrm rot="10800000">
            <a:off x="7696200" y="4191000"/>
            <a:ext cx="0" cy="1584325"/>
          </a:xfrm>
          <a:prstGeom prst="straightConnector1">
            <a:avLst/>
          </a:prstGeom>
          <a:noFill/>
          <a:ln cap="flat" cmpd="sng" w="28575">
            <a:solidFill>
              <a:schemeClr val="dk1"/>
            </a:solidFill>
            <a:prstDash val="solid"/>
            <a:miter lim="800000"/>
            <a:headEnd len="med" w="med" type="none"/>
            <a:tailEnd len="med" w="med" type="triangle"/>
          </a:ln>
        </p:spPr>
      </p:cxnSp>
      <p:sp>
        <p:nvSpPr>
          <p:cNvPr id="1312" name="Google Shape;1312;p89"/>
          <p:cNvSpPr txBox="1"/>
          <p:nvPr/>
        </p:nvSpPr>
        <p:spPr>
          <a:xfrm rot="5400000">
            <a:off x="5629275" y="4437062"/>
            <a:ext cx="1695450" cy="1168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Quyết định</a:t>
            </a:r>
            <a:endParaRPr/>
          </a:p>
        </p:txBody>
      </p:sp>
      <p:sp>
        <p:nvSpPr>
          <p:cNvPr id="1313" name="Google Shape;1313;p89"/>
          <p:cNvSpPr txBox="1"/>
          <p:nvPr/>
        </p:nvSpPr>
        <p:spPr>
          <a:xfrm rot="-5400000">
            <a:off x="6861968" y="4145756"/>
            <a:ext cx="1612900" cy="10461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1" lang="en-US" sz="2000" u="none">
                <a:solidFill>
                  <a:schemeClr val="dk1"/>
                </a:solidFill>
                <a:latin typeface="Times New Roman"/>
                <a:ea typeface="Times New Roman"/>
                <a:cs typeface="Times New Roman"/>
                <a:sym typeface="Times New Roman"/>
              </a:rPr>
              <a:t> </a:t>
            </a:r>
            <a:r>
              <a:rPr b="1" i="0" lang="en-US" sz="2800" u="none">
                <a:solidFill>
                  <a:schemeClr val="dk1"/>
                </a:solidFill>
                <a:latin typeface="Times New Roman"/>
                <a:ea typeface="Times New Roman"/>
                <a:cs typeface="Times New Roman"/>
                <a:sym typeface="Times New Roman"/>
              </a:rPr>
              <a:t>Ảnh hưởng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1"/>
                                        </p:tgtEl>
                                        <p:attrNameLst>
                                          <p:attrName>style.visibility</p:attrName>
                                        </p:attrNameLst>
                                      </p:cBhvr>
                                      <p:to>
                                        <p:strVal val="visible"/>
                                      </p:to>
                                    </p:set>
                                    <p:animEffect filter="fade" transition="in">
                                      <p:cBhvr>
                                        <p:cTn dur="500"/>
                                        <p:tgtEl>
                                          <p:spTgt spid="1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2">
                                            <p:txEl>
                                              <p:pRg end="0" st="0"/>
                                            </p:txEl>
                                          </p:spTgt>
                                        </p:tgtEl>
                                        <p:attrNameLst>
                                          <p:attrName>style.visibility</p:attrName>
                                        </p:attrNameLst>
                                      </p:cBhvr>
                                      <p:to>
                                        <p:strVal val="visible"/>
                                      </p:to>
                                    </p:set>
                                    <p:animEffect filter="fade" transition="in">
                                      <p:cBhvr>
                                        <p:cTn dur="500"/>
                                        <p:tgtEl>
                                          <p:spTgt spid="13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2">
                                            <p:txEl>
                                              <p:pRg end="1" st="1"/>
                                            </p:txEl>
                                          </p:spTgt>
                                        </p:tgtEl>
                                        <p:attrNameLst>
                                          <p:attrName>style.visibility</p:attrName>
                                        </p:attrNameLst>
                                      </p:cBhvr>
                                      <p:to>
                                        <p:strVal val="visible"/>
                                      </p:to>
                                    </p:set>
                                    <p:animEffect filter="fade" transition="in">
                                      <p:cBhvr>
                                        <p:cTn dur="500"/>
                                        <p:tgtEl>
                                          <p:spTgt spid="130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9"/>
          <p:cNvSpPr txBox="1"/>
          <p:nvPr>
            <p:ph type="title"/>
          </p:nvPr>
        </p:nvSpPr>
        <p:spPr>
          <a:xfrm>
            <a:off x="128587" y="381000"/>
            <a:ext cx="8991600" cy="110013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Times New Roman"/>
              <a:buNone/>
            </a:pPr>
            <a:br>
              <a:rPr b="1" i="0" lang="en-US" sz="3200" u="none">
                <a:solidFill>
                  <a:schemeClr val="dk2"/>
                </a:solidFill>
                <a:latin typeface="Times New Roman"/>
                <a:ea typeface="Times New Roman"/>
                <a:cs typeface="Times New Roman"/>
                <a:sym typeface="Times New Roman"/>
              </a:rPr>
            </a:br>
            <a:r>
              <a:rPr b="1" i="0" lang="en-US" sz="3200" u="none">
                <a:solidFill>
                  <a:schemeClr val="dk2"/>
                </a:solidFill>
                <a:latin typeface="Times New Roman"/>
                <a:ea typeface="Times New Roman"/>
                <a:cs typeface="Times New Roman"/>
                <a:sym typeface="Times New Roman"/>
              </a:rPr>
              <a:t>2. Biện chứng giữa lực lượng sản xuất và quan hệ sản xuất</a:t>
            </a:r>
            <a:br>
              <a:rPr b="1" i="0" lang="en-US" sz="4400" u="none">
                <a:solidFill>
                  <a:schemeClr val="dk2"/>
                </a:solidFill>
                <a:latin typeface="Times New Roman"/>
                <a:ea typeface="Times New Roman"/>
                <a:cs typeface="Times New Roman"/>
                <a:sym typeface="Times New Roman"/>
              </a:rPr>
            </a:br>
            <a:endParaRPr/>
          </a:p>
        </p:txBody>
      </p:sp>
      <p:pic>
        <p:nvPicPr>
          <p:cNvPr id="299" name="Google Shape;299;p9"/>
          <p:cNvPicPr preferRelativeResize="0"/>
          <p:nvPr/>
        </p:nvPicPr>
        <p:blipFill rotWithShape="1">
          <a:blip r:embed="rId3">
            <a:alphaModFix/>
          </a:blip>
          <a:srcRect b="0" l="0" r="0" t="0"/>
          <a:stretch/>
        </p:blipFill>
        <p:spPr>
          <a:xfrm>
            <a:off x="317500" y="1725612"/>
            <a:ext cx="8613775" cy="4370387"/>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90"/>
          <p:cNvSpPr/>
          <p:nvPr/>
        </p:nvSpPr>
        <p:spPr>
          <a:xfrm>
            <a:off x="0" y="228600"/>
            <a:ext cx="8763000" cy="990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Times New Roman"/>
              <a:buNone/>
            </a:pPr>
            <a:r>
              <a:rPr b="1" i="1" lang="en-US" sz="3200" u="none" cap="none" strike="noStrike">
                <a:solidFill>
                  <a:schemeClr val="dk1"/>
                </a:solidFill>
                <a:latin typeface="Times New Roman"/>
                <a:ea typeface="Times New Roman"/>
                <a:cs typeface="Times New Roman"/>
                <a:sym typeface="Times New Roman"/>
              </a:rPr>
              <a:t>d. Mối quan hệ giữaTTXH và YTXH</a:t>
            </a:r>
            <a:endParaRPr b="1" i="1" sz="3200" u="none" cap="none" strike="noStrike">
              <a:solidFill>
                <a:schemeClr val="lt1"/>
              </a:solidFill>
              <a:latin typeface="Verdana"/>
              <a:ea typeface="Verdana"/>
              <a:cs typeface="Verdana"/>
              <a:sym typeface="Verdana"/>
            </a:endParaRPr>
          </a:p>
        </p:txBody>
      </p:sp>
      <p:sp>
        <p:nvSpPr>
          <p:cNvPr id="1319" name="Google Shape;1319;p90"/>
          <p:cNvSpPr/>
          <p:nvPr/>
        </p:nvSpPr>
        <p:spPr>
          <a:xfrm>
            <a:off x="228600" y="1752600"/>
            <a:ext cx="2971800" cy="5105400"/>
          </a:xfrm>
          <a:prstGeom prst="ellipse">
            <a:avLst/>
          </a:prstGeom>
          <a:solidFill>
            <a:srgbClr val="0360D7"/>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Times New Roman"/>
              <a:buNone/>
            </a:pPr>
            <a:r>
              <a:rPr b="0" i="0" lang="en-US" sz="2800" u="none">
                <a:solidFill>
                  <a:schemeClr val="lt1"/>
                </a:solidFill>
                <a:latin typeface="Times New Roman"/>
                <a:ea typeface="Times New Roman"/>
                <a:cs typeface="Times New Roman"/>
                <a:sym typeface="Times New Roman"/>
              </a:rPr>
              <a:t>CNDT </a:t>
            </a:r>
            <a:endParaRPr/>
          </a:p>
          <a:p>
            <a:pPr indent="0" lvl="0" marL="0" marR="0" rtl="0" algn="ctr">
              <a:lnSpc>
                <a:spcPct val="100000"/>
              </a:lnSpc>
              <a:spcBef>
                <a:spcPts val="0"/>
              </a:spcBef>
              <a:spcAft>
                <a:spcPts val="0"/>
              </a:spcAft>
              <a:buClr>
                <a:schemeClr val="lt1"/>
              </a:buClr>
              <a:buSzPts val="2800"/>
              <a:buFont typeface="Times New Roman"/>
              <a:buNone/>
            </a:pPr>
            <a:r>
              <a:rPr b="0" i="0" lang="en-US" sz="2800" u="none">
                <a:solidFill>
                  <a:schemeClr val="lt1"/>
                </a:solidFill>
                <a:latin typeface="Times New Roman"/>
                <a:ea typeface="Times New Roman"/>
                <a:cs typeface="Times New Roman"/>
                <a:sym typeface="Times New Roman"/>
              </a:rPr>
              <a:t>YTXH là nguồn gốc  </a:t>
            </a:r>
            <a:endParaRPr/>
          </a:p>
          <a:p>
            <a:pPr indent="0" lvl="0" marL="0" marR="0" rtl="0" algn="ctr">
              <a:lnSpc>
                <a:spcPct val="100000"/>
              </a:lnSpc>
              <a:spcBef>
                <a:spcPts val="0"/>
              </a:spcBef>
              <a:spcAft>
                <a:spcPts val="0"/>
              </a:spcAft>
              <a:buClr>
                <a:schemeClr val="lt1"/>
              </a:buClr>
              <a:buSzPts val="2800"/>
              <a:buFont typeface="Times New Roman"/>
              <a:buNone/>
            </a:pPr>
            <a:r>
              <a:rPr b="0" i="0" lang="en-US" sz="2800" u="none">
                <a:solidFill>
                  <a:schemeClr val="lt1"/>
                </a:solidFill>
                <a:latin typeface="Times New Roman"/>
                <a:ea typeface="Times New Roman"/>
                <a:cs typeface="Times New Roman"/>
                <a:sym typeface="Times New Roman"/>
              </a:rPr>
              <a:t>của mọi hiện tượng</a:t>
            </a:r>
            <a:endParaRPr/>
          </a:p>
          <a:p>
            <a:pPr indent="0" lvl="0" marL="0" marR="0" rtl="0" algn="ctr">
              <a:lnSpc>
                <a:spcPct val="100000"/>
              </a:lnSpc>
              <a:spcBef>
                <a:spcPts val="0"/>
              </a:spcBef>
              <a:spcAft>
                <a:spcPts val="0"/>
              </a:spcAft>
              <a:buClr>
                <a:schemeClr val="lt1"/>
              </a:buClr>
              <a:buSzPts val="2800"/>
              <a:buFont typeface="Times New Roman"/>
              <a:buNone/>
            </a:pPr>
            <a:r>
              <a:rPr b="0" i="0" lang="en-US" sz="2800" u="none">
                <a:solidFill>
                  <a:schemeClr val="lt1"/>
                </a:solidFill>
                <a:latin typeface="Times New Roman"/>
                <a:ea typeface="Times New Roman"/>
                <a:cs typeface="Times New Roman"/>
                <a:sym typeface="Times New Roman"/>
              </a:rPr>
              <a:t>XH, quyết định sự </a:t>
            </a:r>
            <a:endParaRPr/>
          </a:p>
          <a:p>
            <a:pPr indent="0" lvl="0" marL="0" marR="0" rtl="0" algn="ctr">
              <a:lnSpc>
                <a:spcPct val="100000"/>
              </a:lnSpc>
              <a:spcBef>
                <a:spcPts val="0"/>
              </a:spcBef>
              <a:spcAft>
                <a:spcPts val="0"/>
              </a:spcAft>
              <a:buClr>
                <a:schemeClr val="lt1"/>
              </a:buClr>
              <a:buSzPts val="2800"/>
              <a:buFont typeface="Times New Roman"/>
              <a:buNone/>
            </a:pPr>
            <a:r>
              <a:rPr b="0" i="0" lang="en-US" sz="2800" u="none">
                <a:solidFill>
                  <a:schemeClr val="lt1"/>
                </a:solidFill>
                <a:latin typeface="Times New Roman"/>
                <a:ea typeface="Times New Roman"/>
                <a:cs typeface="Times New Roman"/>
                <a:sym typeface="Times New Roman"/>
              </a:rPr>
              <a:t>phát triển của  XH</a:t>
            </a:r>
            <a:endParaRPr/>
          </a:p>
        </p:txBody>
      </p:sp>
      <p:sp>
        <p:nvSpPr>
          <p:cNvPr id="1320" name="Google Shape;1320;p90"/>
          <p:cNvSpPr/>
          <p:nvPr/>
        </p:nvSpPr>
        <p:spPr>
          <a:xfrm>
            <a:off x="3352800" y="1600200"/>
            <a:ext cx="2819400" cy="5149850"/>
          </a:xfrm>
          <a:prstGeom prst="ellipse">
            <a:avLst/>
          </a:prstGeom>
          <a:solidFill>
            <a:srgbClr val="FFC8C8"/>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Verdana"/>
              <a:buNone/>
            </a:pPr>
            <a:r>
              <a:rPr b="0" i="0" lang="en-US" sz="1800" u="none">
                <a:solidFill>
                  <a:schemeClr val="dk1"/>
                </a:solidFill>
                <a:latin typeface="Verdana"/>
                <a:ea typeface="Verdana"/>
                <a:cs typeface="Verdana"/>
                <a:sym typeface="Verdana"/>
              </a:rPr>
              <a:t> </a:t>
            </a:r>
            <a:r>
              <a:rPr b="0" i="0" lang="en-US" sz="2800" u="none">
                <a:solidFill>
                  <a:schemeClr val="dk1"/>
                </a:solidFill>
                <a:latin typeface="Times New Roman"/>
                <a:ea typeface="Times New Roman"/>
                <a:cs typeface="Times New Roman"/>
                <a:sym typeface="Times New Roman"/>
              </a:rPr>
              <a:t>CNDV siêu hình</a:t>
            </a:r>
            <a:endParaRPr/>
          </a:p>
          <a:p>
            <a:pPr indent="0" lvl="0" marL="0" marR="0" rtl="0" algn="ctr">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Tuyệt đối hóa </a:t>
            </a:r>
            <a:endParaRPr/>
          </a:p>
          <a:p>
            <a:pPr indent="0" lvl="0" marL="0" marR="0" rtl="0" algn="ctr">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vai trò của TTXH, </a:t>
            </a:r>
            <a:endParaRPr/>
          </a:p>
          <a:p>
            <a:pPr indent="0" lvl="0" marL="0" marR="0" rtl="0" algn="ctr">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không thấy được </a:t>
            </a:r>
            <a:endParaRPr/>
          </a:p>
          <a:p>
            <a:pPr indent="0" lvl="0" marL="0" marR="0" rtl="0" algn="ctr">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vai trò</a:t>
            </a:r>
            <a:endParaRPr/>
          </a:p>
          <a:p>
            <a:pPr indent="0" lvl="0" marL="0" marR="0" rtl="0" algn="ctr">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của YTXH</a:t>
            </a:r>
            <a:endParaRPr/>
          </a:p>
          <a:p>
            <a:pPr indent="0" lvl="0" marL="0" marR="0" rtl="0" algn="l">
              <a:lnSpc>
                <a:spcPct val="100000"/>
              </a:lnSpc>
              <a:spcBef>
                <a:spcPts val="0"/>
              </a:spcBef>
              <a:spcAft>
                <a:spcPts val="0"/>
              </a:spcAft>
              <a:buNone/>
            </a:pPr>
            <a:r>
              <a:t/>
            </a:r>
            <a:endParaRPr b="0" i="0" sz="2800" u="none">
              <a:solidFill>
                <a:schemeClr val="dk1"/>
              </a:solidFill>
              <a:latin typeface="Times New Roman"/>
              <a:ea typeface="Times New Roman"/>
              <a:cs typeface="Times New Roman"/>
              <a:sym typeface="Times New Roman"/>
            </a:endParaRPr>
          </a:p>
        </p:txBody>
      </p:sp>
      <p:sp>
        <p:nvSpPr>
          <p:cNvPr id="1321" name="Google Shape;1321;p90"/>
          <p:cNvSpPr/>
          <p:nvPr/>
        </p:nvSpPr>
        <p:spPr>
          <a:xfrm>
            <a:off x="6477000" y="1447800"/>
            <a:ext cx="2667000" cy="5257800"/>
          </a:xfrm>
          <a:prstGeom prst="ellipse">
            <a:avLst/>
          </a:prstGeom>
          <a:solidFill>
            <a:srgbClr val="E75407"/>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Times New Roman"/>
              <a:buNone/>
            </a:pPr>
            <a:r>
              <a:rPr b="0" i="0" lang="en-US" sz="2800" u="none">
                <a:solidFill>
                  <a:schemeClr val="lt1"/>
                </a:solidFill>
                <a:latin typeface="Times New Roman"/>
                <a:ea typeface="Times New Roman"/>
                <a:cs typeface="Times New Roman"/>
                <a:sym typeface="Times New Roman"/>
              </a:rPr>
              <a:t>CNDVBC</a:t>
            </a:r>
            <a:endParaRPr/>
          </a:p>
          <a:p>
            <a:pPr indent="0" lvl="0" marL="0" marR="0" rtl="0" algn="ctr">
              <a:lnSpc>
                <a:spcPct val="100000"/>
              </a:lnSpc>
              <a:spcBef>
                <a:spcPts val="0"/>
              </a:spcBef>
              <a:spcAft>
                <a:spcPts val="0"/>
              </a:spcAft>
              <a:buClr>
                <a:schemeClr val="lt1"/>
              </a:buClr>
              <a:buSzPts val="2800"/>
              <a:buFont typeface="Times New Roman"/>
              <a:buNone/>
            </a:pPr>
            <a:r>
              <a:rPr b="0" i="0" lang="en-US" sz="2800" u="none">
                <a:solidFill>
                  <a:schemeClr val="lt1"/>
                </a:solidFill>
                <a:latin typeface="Times New Roman"/>
                <a:ea typeface="Times New Roman"/>
                <a:cs typeface="Times New Roman"/>
                <a:sym typeface="Times New Roman"/>
              </a:rPr>
              <a:t>TTXH quyết định</a:t>
            </a:r>
            <a:endParaRPr/>
          </a:p>
          <a:p>
            <a:pPr indent="0" lvl="0" marL="0" marR="0" rtl="0" algn="ctr">
              <a:lnSpc>
                <a:spcPct val="100000"/>
              </a:lnSpc>
              <a:spcBef>
                <a:spcPts val="0"/>
              </a:spcBef>
              <a:spcAft>
                <a:spcPts val="0"/>
              </a:spcAft>
              <a:buClr>
                <a:schemeClr val="lt1"/>
              </a:buClr>
              <a:buSzPts val="2800"/>
              <a:buFont typeface="Times New Roman"/>
              <a:buNone/>
            </a:pPr>
            <a:r>
              <a:rPr b="0" i="0" lang="en-US" sz="2800" u="none">
                <a:solidFill>
                  <a:schemeClr val="lt1"/>
                </a:solidFill>
                <a:latin typeface="Times New Roman"/>
                <a:ea typeface="Times New Roman"/>
                <a:cs typeface="Times New Roman"/>
                <a:sym typeface="Times New Roman"/>
              </a:rPr>
              <a:t> YTXH, YTXH </a:t>
            </a:r>
            <a:endParaRPr/>
          </a:p>
          <a:p>
            <a:pPr indent="0" lvl="0" marL="0" marR="0" rtl="0" algn="ctr">
              <a:lnSpc>
                <a:spcPct val="100000"/>
              </a:lnSpc>
              <a:spcBef>
                <a:spcPts val="0"/>
              </a:spcBef>
              <a:spcAft>
                <a:spcPts val="0"/>
              </a:spcAft>
              <a:buClr>
                <a:schemeClr val="lt1"/>
              </a:buClr>
              <a:buSzPts val="2800"/>
              <a:buFont typeface="Times New Roman"/>
              <a:buNone/>
            </a:pPr>
            <a:r>
              <a:rPr b="0" i="0" lang="en-US" sz="2800" u="none">
                <a:solidFill>
                  <a:schemeClr val="lt1"/>
                </a:solidFill>
                <a:latin typeface="Times New Roman"/>
                <a:ea typeface="Times New Roman"/>
                <a:cs typeface="Times New Roman"/>
                <a:sym typeface="Times New Roman"/>
              </a:rPr>
              <a:t>tác động trở lại </a:t>
            </a:r>
            <a:endParaRPr/>
          </a:p>
          <a:p>
            <a:pPr indent="0" lvl="0" marL="0" marR="0" rtl="0" algn="ctr">
              <a:lnSpc>
                <a:spcPct val="100000"/>
              </a:lnSpc>
              <a:spcBef>
                <a:spcPts val="0"/>
              </a:spcBef>
              <a:spcAft>
                <a:spcPts val="0"/>
              </a:spcAft>
              <a:buClr>
                <a:schemeClr val="lt1"/>
              </a:buClr>
              <a:buSzPts val="2800"/>
              <a:buFont typeface="Times New Roman"/>
              <a:buNone/>
            </a:pPr>
            <a:r>
              <a:rPr b="0" i="0" lang="en-US" sz="2800" u="none">
                <a:solidFill>
                  <a:schemeClr val="lt1"/>
                </a:solidFill>
                <a:latin typeface="Times New Roman"/>
                <a:ea typeface="Times New Roman"/>
                <a:cs typeface="Times New Roman"/>
                <a:sym typeface="Times New Roman"/>
              </a:rPr>
              <a:t>TTXH </a:t>
            </a:r>
            <a:endParaRPr/>
          </a:p>
        </p:txBody>
      </p:sp>
      <p:cxnSp>
        <p:nvCxnSpPr>
          <p:cNvPr id="1322" name="Google Shape;1322;p90"/>
          <p:cNvCxnSpPr/>
          <p:nvPr/>
        </p:nvCxnSpPr>
        <p:spPr>
          <a:xfrm flipH="1">
            <a:off x="1524000" y="1143000"/>
            <a:ext cx="2700337" cy="576262"/>
          </a:xfrm>
          <a:prstGeom prst="straightConnector1">
            <a:avLst/>
          </a:prstGeom>
          <a:noFill/>
          <a:ln cap="sq" cmpd="sng" w="57150">
            <a:solidFill>
              <a:schemeClr val="dk1"/>
            </a:solidFill>
            <a:prstDash val="solid"/>
            <a:miter lim="800000"/>
            <a:headEnd len="med" w="med" type="none"/>
            <a:tailEnd len="sm" w="sm" type="triangle"/>
          </a:ln>
        </p:spPr>
      </p:cxnSp>
      <p:cxnSp>
        <p:nvCxnSpPr>
          <p:cNvPr id="1323" name="Google Shape;1323;p90"/>
          <p:cNvCxnSpPr/>
          <p:nvPr/>
        </p:nvCxnSpPr>
        <p:spPr>
          <a:xfrm>
            <a:off x="4191000" y="1143000"/>
            <a:ext cx="3135312" cy="347662"/>
          </a:xfrm>
          <a:prstGeom prst="straightConnector1">
            <a:avLst/>
          </a:prstGeom>
          <a:noFill/>
          <a:ln cap="sq" cmpd="sng" w="57150">
            <a:solidFill>
              <a:schemeClr val="dk1"/>
            </a:solidFill>
            <a:prstDash val="solid"/>
            <a:miter lim="800000"/>
            <a:headEnd len="med" w="med" type="none"/>
            <a:tailEnd len="sm" w="sm" type="triangle"/>
          </a:ln>
        </p:spPr>
      </p:cxnSp>
      <p:cxnSp>
        <p:nvCxnSpPr>
          <p:cNvPr id="1324" name="Google Shape;1324;p90"/>
          <p:cNvCxnSpPr/>
          <p:nvPr/>
        </p:nvCxnSpPr>
        <p:spPr>
          <a:xfrm>
            <a:off x="4038600" y="1295400"/>
            <a:ext cx="381000" cy="381000"/>
          </a:xfrm>
          <a:prstGeom prst="straightConnector1">
            <a:avLst/>
          </a:prstGeom>
          <a:noFill/>
          <a:ln cap="sq" cmpd="sng" w="57150">
            <a:solidFill>
              <a:schemeClr val="dk1"/>
            </a:solidFill>
            <a:prstDash val="solid"/>
            <a:miter lim="800000"/>
            <a:headEnd len="med" w="med" type="none"/>
            <a:tailEnd len="sm" w="sm"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2"/>
                                        </p:tgtEl>
                                        <p:attrNameLst>
                                          <p:attrName>style.visibility</p:attrName>
                                        </p:attrNameLst>
                                      </p:cBhvr>
                                      <p:to>
                                        <p:strVal val="visible"/>
                                      </p:to>
                                    </p:set>
                                    <p:animEffect filter="fade" transition="in">
                                      <p:cBhvr>
                                        <p:cTn dur="500"/>
                                        <p:tgtEl>
                                          <p:spTgt spid="1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9"/>
                                        </p:tgtEl>
                                        <p:attrNameLst>
                                          <p:attrName>style.visibility</p:attrName>
                                        </p:attrNameLst>
                                      </p:cBhvr>
                                      <p:to>
                                        <p:strVal val="visible"/>
                                      </p:to>
                                    </p:set>
                                    <p:animEffect filter="fade" transition="in">
                                      <p:cBhvr>
                                        <p:cTn dur="500"/>
                                        <p:tgtEl>
                                          <p:spTgt spid="1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4"/>
                                        </p:tgtEl>
                                        <p:attrNameLst>
                                          <p:attrName>style.visibility</p:attrName>
                                        </p:attrNameLst>
                                      </p:cBhvr>
                                      <p:to>
                                        <p:strVal val="visible"/>
                                      </p:to>
                                    </p:set>
                                    <p:animEffect filter="fade" transition="in">
                                      <p:cBhvr>
                                        <p:cTn dur="500"/>
                                        <p:tgtEl>
                                          <p:spTgt spid="1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0"/>
                                        </p:tgtEl>
                                        <p:attrNameLst>
                                          <p:attrName>style.visibility</p:attrName>
                                        </p:attrNameLst>
                                      </p:cBhvr>
                                      <p:to>
                                        <p:strVal val="visible"/>
                                      </p:to>
                                    </p:set>
                                    <p:animEffect filter="fade" transition="in">
                                      <p:cBhvr>
                                        <p:cTn dur="500"/>
                                        <p:tgtEl>
                                          <p:spTgt spid="1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3"/>
                                        </p:tgtEl>
                                        <p:attrNameLst>
                                          <p:attrName>style.visibility</p:attrName>
                                        </p:attrNameLst>
                                      </p:cBhvr>
                                      <p:to>
                                        <p:strVal val="visible"/>
                                      </p:to>
                                    </p:set>
                                    <p:animEffect filter="fade" transition="in">
                                      <p:cBhvr>
                                        <p:cTn dur="500"/>
                                        <p:tgtEl>
                                          <p:spTgt spid="1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1"/>
                                        </p:tgtEl>
                                        <p:attrNameLst>
                                          <p:attrName>style.visibility</p:attrName>
                                        </p:attrNameLst>
                                      </p:cBhvr>
                                      <p:to>
                                        <p:strVal val="visible"/>
                                      </p:to>
                                    </p:set>
                                    <p:animEffect filter="fade" transition="in">
                                      <p:cBhvr>
                                        <p:cTn dur="500"/>
                                        <p:tgtEl>
                                          <p:spTgt spid="1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91"/>
          <p:cNvSpPr txBox="1"/>
          <p:nvPr>
            <p:ph type="title"/>
          </p:nvPr>
        </p:nvSpPr>
        <p:spPr>
          <a:xfrm>
            <a:off x="152400" y="0"/>
            <a:ext cx="8534400" cy="1066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Times New Roman"/>
              <a:buNone/>
            </a:pPr>
            <a:r>
              <a:rPr b="1" i="1" lang="en-US" sz="3200" u="none">
                <a:solidFill>
                  <a:schemeClr val="dk1"/>
                </a:solidFill>
                <a:latin typeface="Times New Roman"/>
                <a:ea typeface="Times New Roman"/>
                <a:cs typeface="Times New Roman"/>
                <a:sym typeface="Times New Roman"/>
              </a:rPr>
              <a:t>* Vai trò quyết định của TTXH đối với YTXH</a:t>
            </a:r>
            <a:endParaRPr/>
          </a:p>
        </p:txBody>
      </p:sp>
      <p:sp>
        <p:nvSpPr>
          <p:cNvPr id="1330" name="Google Shape;1330;p91"/>
          <p:cNvSpPr txBox="1"/>
          <p:nvPr>
            <p:ph idx="1" type="body"/>
          </p:nvPr>
        </p:nvSpPr>
        <p:spPr>
          <a:xfrm>
            <a:off x="457200" y="1066800"/>
            <a:ext cx="8229600" cy="4876800"/>
          </a:xfrm>
          <a:prstGeom prst="rect">
            <a:avLst/>
          </a:prstGeom>
          <a:noFill/>
          <a:ln>
            <a:noFill/>
          </a:ln>
        </p:spPr>
        <p:txBody>
          <a:bodyPr anchorCtr="0" anchor="t" bIns="45700" lIns="91425" spcFirstLastPara="1" rIns="91425" wrap="square" tIns="45700">
            <a:noAutofit/>
          </a:bodyPr>
          <a:lstStyle/>
          <a:p>
            <a:pPr indent="-182562" lvl="0" marL="182562" marR="0" rtl="0" algn="just">
              <a:lnSpc>
                <a:spcPct val="100000"/>
              </a:lnSpc>
              <a:spcBef>
                <a:spcPts val="0"/>
              </a:spcBef>
              <a:spcAft>
                <a:spcPts val="0"/>
              </a:spcAft>
              <a:buClr>
                <a:schemeClr val="dk1"/>
              </a:buClr>
              <a:buSzPts val="2800"/>
              <a:buFont typeface="Arial"/>
              <a:buNone/>
            </a:pPr>
            <a:r>
              <a:rPr b="0" i="0" lang="en-US" sz="2800" u="none">
                <a:solidFill>
                  <a:schemeClr val="dk1"/>
                </a:solidFill>
                <a:latin typeface="Arial"/>
                <a:ea typeface="Arial"/>
                <a:cs typeface="Arial"/>
                <a:sym typeface="Arial"/>
              </a:rPr>
              <a:t>	</a:t>
            </a:r>
            <a:r>
              <a:rPr b="0" i="0" lang="en-US" sz="3200" u="none">
                <a:solidFill>
                  <a:schemeClr val="dk1"/>
                </a:solidFill>
                <a:latin typeface="Times New Roman"/>
                <a:ea typeface="Times New Roman"/>
                <a:cs typeface="Times New Roman"/>
                <a:sym typeface="Times New Roman"/>
              </a:rPr>
              <a:t>- Tồn tại xã hội quyết định nội dung, tính chất, đặc điểm, xu hướng vận động, sự biến đổi và sự phát triển của các hình thái ý thức xã hội</a:t>
            </a:r>
            <a:endParaRPr/>
          </a:p>
          <a:p>
            <a:pPr indent="-203200" lvl="0" marL="182562" marR="0" rtl="0" algn="just">
              <a:lnSpc>
                <a:spcPct val="100000"/>
              </a:lnSpc>
              <a:spcBef>
                <a:spcPts val="64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Tồn tại xã hội quyết định sự biến đổi của ý thức xã hội</a:t>
            </a:r>
            <a:endParaRPr/>
          </a:p>
        </p:txBody>
      </p:sp>
      <p:sp>
        <p:nvSpPr>
          <p:cNvPr id="1331" name="Google Shape;1331;p91"/>
          <p:cNvSpPr txBox="1"/>
          <p:nvPr/>
        </p:nvSpPr>
        <p:spPr>
          <a:xfrm>
            <a:off x="457200" y="3881437"/>
            <a:ext cx="8077200" cy="2062162"/>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3200"/>
              <a:buFont typeface="Times New Roman"/>
              <a:buChar char="-"/>
            </a:pPr>
            <a:r>
              <a:rPr b="0" i="0" lang="en-US" sz="3200" u="none">
                <a:solidFill>
                  <a:srgbClr val="000000"/>
                </a:solidFill>
                <a:latin typeface="Times New Roman"/>
                <a:ea typeface="Times New Roman"/>
                <a:cs typeface="Times New Roman"/>
                <a:sym typeface="Times New Roman"/>
              </a:rPr>
              <a:t>Ý thức xã hội có tính độc lập tương đối; có thể tác động trở lại mạnh mẽ đối với tồn tại xã hội mà đặc biệt là còn có thể vượt trước tồn tại xã hội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0">
                                            <p:txEl>
                                              <p:pRg end="0" st="0"/>
                                            </p:txEl>
                                          </p:spTgt>
                                        </p:tgtEl>
                                        <p:attrNameLst>
                                          <p:attrName>style.visibility</p:attrName>
                                        </p:attrNameLst>
                                      </p:cBhvr>
                                      <p:to>
                                        <p:strVal val="visible"/>
                                      </p:to>
                                    </p:set>
                                    <p:animEffect filter="fade" transition="in">
                                      <p:cBhvr>
                                        <p:cTn dur="500"/>
                                        <p:tgtEl>
                                          <p:spTgt spid="13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0">
                                            <p:txEl>
                                              <p:pRg end="1" st="1"/>
                                            </p:txEl>
                                          </p:spTgt>
                                        </p:tgtEl>
                                        <p:attrNameLst>
                                          <p:attrName>style.visibility</p:attrName>
                                        </p:attrNameLst>
                                      </p:cBhvr>
                                      <p:to>
                                        <p:strVal val="visible"/>
                                      </p:to>
                                    </p:set>
                                    <p:animEffect filter="fade" transition="in">
                                      <p:cBhvr>
                                        <p:cTn dur="500"/>
                                        <p:tgtEl>
                                          <p:spTgt spid="13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1"/>
                                        </p:tgtEl>
                                        <p:attrNameLst>
                                          <p:attrName>style.visibility</p:attrName>
                                        </p:attrNameLst>
                                      </p:cBhvr>
                                      <p:to>
                                        <p:strVal val="visible"/>
                                      </p:to>
                                    </p:set>
                                    <p:animEffect filter="fade" transition="in">
                                      <p:cBhvr>
                                        <p:cTn dur="500"/>
                                        <p:tgtEl>
                                          <p:spTgt spid="13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92"/>
          <p:cNvSpPr txBox="1"/>
          <p:nvPr>
            <p:ph type="title"/>
          </p:nvPr>
        </p:nvSpPr>
        <p:spPr>
          <a:xfrm>
            <a:off x="457200" y="325437"/>
            <a:ext cx="8229600" cy="92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e) Các hình thái YTXH </a:t>
            </a:r>
            <a:endParaRPr/>
          </a:p>
        </p:txBody>
      </p:sp>
      <p:sp>
        <p:nvSpPr>
          <p:cNvPr id="1337" name="Google Shape;1337;p92"/>
          <p:cNvSpPr txBox="1"/>
          <p:nvPr>
            <p:ph idx="1" type="body"/>
          </p:nvPr>
        </p:nvSpPr>
        <p:spPr>
          <a:xfrm>
            <a:off x="381000" y="17526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Ý thức chính trị</a:t>
            </a:r>
            <a:endParaRPr/>
          </a:p>
          <a:p>
            <a:pPr indent="-342900" lvl="0" marL="342900" marR="0" rtl="0" algn="l">
              <a:lnSpc>
                <a:spcPct val="100000"/>
              </a:lnSpc>
              <a:spcBef>
                <a:spcPts val="64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Ý thức pháp quyền</a:t>
            </a:r>
            <a:endParaRPr/>
          </a:p>
          <a:p>
            <a:pPr indent="-342900" lvl="0" marL="342900" marR="0" rtl="0" algn="l">
              <a:lnSpc>
                <a:spcPct val="100000"/>
              </a:lnSpc>
              <a:spcBef>
                <a:spcPts val="64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Ý thức đạo đức</a:t>
            </a:r>
            <a:endParaRPr/>
          </a:p>
          <a:p>
            <a:pPr indent="-342900" lvl="0" marL="342900" marR="0" rtl="0" algn="l">
              <a:lnSpc>
                <a:spcPct val="100000"/>
              </a:lnSpc>
              <a:spcBef>
                <a:spcPts val="64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Ý thức khoa học </a:t>
            </a:r>
            <a:endParaRPr/>
          </a:p>
          <a:p>
            <a:pPr indent="-342900" lvl="0" marL="342900" marR="0" rtl="0" algn="l">
              <a:lnSpc>
                <a:spcPct val="100000"/>
              </a:lnSpc>
              <a:spcBef>
                <a:spcPts val="64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Ý thức thẩm mỹ</a:t>
            </a:r>
            <a:endParaRPr/>
          </a:p>
          <a:p>
            <a:pPr indent="-342900" lvl="0" marL="342900" marR="0" rtl="0" algn="l">
              <a:lnSpc>
                <a:spcPct val="100000"/>
              </a:lnSpc>
              <a:spcBef>
                <a:spcPts val="64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Ý thức tôn giáo</a:t>
            </a:r>
            <a:endParaRPr/>
          </a:p>
          <a:p>
            <a:pPr indent="-139700" lvl="0" marL="342900" marR="0" rtl="0" algn="l">
              <a:spcBef>
                <a:spcPts val="640"/>
              </a:spcBef>
              <a:spcAft>
                <a:spcPts val="0"/>
              </a:spcAft>
              <a:buClr>
                <a:schemeClr val="dk1"/>
              </a:buClr>
              <a:buSzPts val="3200"/>
              <a:buFont typeface="Arial"/>
              <a:buNone/>
            </a:pPr>
            <a:r>
              <a:t/>
            </a:r>
            <a:endParaRPr b="0" i="0" sz="3200" u="none">
              <a:solidFill>
                <a:schemeClr val="dk1"/>
              </a:solidFill>
              <a:latin typeface="Times New Roman"/>
              <a:ea typeface="Times New Roman"/>
              <a:cs typeface="Times New Roman"/>
              <a:sym typeface="Times New Roman"/>
            </a:endParaRPr>
          </a:p>
        </p:txBody>
      </p:sp>
      <p:pic>
        <p:nvPicPr>
          <p:cNvPr id="1338" name="Google Shape;1338;p92"/>
          <p:cNvPicPr preferRelativeResize="0"/>
          <p:nvPr/>
        </p:nvPicPr>
        <p:blipFill rotWithShape="1">
          <a:blip r:embed="rId3">
            <a:alphaModFix/>
          </a:blip>
          <a:srcRect b="0" l="0" r="0" t="0"/>
          <a:stretch/>
        </p:blipFill>
        <p:spPr>
          <a:xfrm>
            <a:off x="4267200" y="1143000"/>
            <a:ext cx="4876800" cy="5715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6"/>
                                        </p:tgtEl>
                                        <p:attrNameLst>
                                          <p:attrName>style.visibility</p:attrName>
                                        </p:attrNameLst>
                                      </p:cBhvr>
                                      <p:to>
                                        <p:strVal val="visible"/>
                                      </p:to>
                                    </p:set>
                                    <p:animEffect filter="fade" transition="in">
                                      <p:cBhvr>
                                        <p:cTn dur="500"/>
                                        <p:tgtEl>
                                          <p:spTgt spid="1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7">
                                            <p:txEl>
                                              <p:pRg end="0" st="0"/>
                                            </p:txEl>
                                          </p:spTgt>
                                        </p:tgtEl>
                                        <p:attrNameLst>
                                          <p:attrName>style.visibility</p:attrName>
                                        </p:attrNameLst>
                                      </p:cBhvr>
                                      <p:to>
                                        <p:strVal val="visible"/>
                                      </p:to>
                                    </p:set>
                                    <p:animEffect filter="fade" transition="in">
                                      <p:cBhvr>
                                        <p:cTn dur="500"/>
                                        <p:tgtEl>
                                          <p:spTgt spid="13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7">
                                            <p:txEl>
                                              <p:pRg end="1" st="1"/>
                                            </p:txEl>
                                          </p:spTgt>
                                        </p:tgtEl>
                                        <p:attrNameLst>
                                          <p:attrName>style.visibility</p:attrName>
                                        </p:attrNameLst>
                                      </p:cBhvr>
                                      <p:to>
                                        <p:strVal val="visible"/>
                                      </p:to>
                                    </p:set>
                                    <p:animEffect filter="fade" transition="in">
                                      <p:cBhvr>
                                        <p:cTn dur="500"/>
                                        <p:tgtEl>
                                          <p:spTgt spid="13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7">
                                            <p:txEl>
                                              <p:pRg end="2" st="2"/>
                                            </p:txEl>
                                          </p:spTgt>
                                        </p:tgtEl>
                                        <p:attrNameLst>
                                          <p:attrName>style.visibility</p:attrName>
                                        </p:attrNameLst>
                                      </p:cBhvr>
                                      <p:to>
                                        <p:strVal val="visible"/>
                                      </p:to>
                                    </p:set>
                                    <p:animEffect filter="fade" transition="in">
                                      <p:cBhvr>
                                        <p:cTn dur="500"/>
                                        <p:tgtEl>
                                          <p:spTgt spid="13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7">
                                            <p:txEl>
                                              <p:pRg end="3" st="3"/>
                                            </p:txEl>
                                          </p:spTgt>
                                        </p:tgtEl>
                                        <p:attrNameLst>
                                          <p:attrName>style.visibility</p:attrName>
                                        </p:attrNameLst>
                                      </p:cBhvr>
                                      <p:to>
                                        <p:strVal val="visible"/>
                                      </p:to>
                                    </p:set>
                                    <p:animEffect filter="fade" transition="in">
                                      <p:cBhvr>
                                        <p:cTn dur="500"/>
                                        <p:tgtEl>
                                          <p:spTgt spid="133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7">
                                            <p:txEl>
                                              <p:pRg end="4" st="4"/>
                                            </p:txEl>
                                          </p:spTgt>
                                        </p:tgtEl>
                                        <p:attrNameLst>
                                          <p:attrName>style.visibility</p:attrName>
                                        </p:attrNameLst>
                                      </p:cBhvr>
                                      <p:to>
                                        <p:strVal val="visible"/>
                                      </p:to>
                                    </p:set>
                                    <p:animEffect filter="fade" transition="in">
                                      <p:cBhvr>
                                        <p:cTn dur="500"/>
                                        <p:tgtEl>
                                          <p:spTgt spid="133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7">
                                            <p:txEl>
                                              <p:pRg end="5" st="5"/>
                                            </p:txEl>
                                          </p:spTgt>
                                        </p:tgtEl>
                                        <p:attrNameLst>
                                          <p:attrName>style.visibility</p:attrName>
                                        </p:attrNameLst>
                                      </p:cBhvr>
                                      <p:to>
                                        <p:strVal val="visible"/>
                                      </p:to>
                                    </p:set>
                                    <p:animEffect filter="fade" transition="in">
                                      <p:cBhvr>
                                        <p:cTn dur="500"/>
                                        <p:tgtEl>
                                          <p:spTgt spid="133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7">
                                            <p:txEl>
                                              <p:pRg end="6" st="6"/>
                                            </p:txEl>
                                          </p:spTgt>
                                        </p:tgtEl>
                                        <p:attrNameLst>
                                          <p:attrName>style.visibility</p:attrName>
                                        </p:attrNameLst>
                                      </p:cBhvr>
                                      <p:to>
                                        <p:strVal val="visible"/>
                                      </p:to>
                                    </p:set>
                                    <p:animEffect filter="fade" transition="in">
                                      <p:cBhvr>
                                        <p:cTn dur="500"/>
                                        <p:tgtEl>
                                          <p:spTgt spid="133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8"/>
                                        </p:tgtEl>
                                        <p:attrNameLst>
                                          <p:attrName>style.visibility</p:attrName>
                                        </p:attrNameLst>
                                      </p:cBhvr>
                                      <p:to>
                                        <p:strVal val="visible"/>
                                      </p:to>
                                    </p:set>
                                    <p:animEffect filter="fade" transition="in">
                                      <p:cBhvr>
                                        <p:cTn dur="1000"/>
                                        <p:tgtEl>
                                          <p:spTgt spid="1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93"/>
          <p:cNvSpPr txBox="1"/>
          <p:nvPr>
            <p:ph type="title"/>
          </p:nvPr>
        </p:nvSpPr>
        <p:spPr>
          <a:xfrm>
            <a:off x="152400" y="152400"/>
            <a:ext cx="8534400" cy="762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e) Các hình thái YTXH </a:t>
            </a:r>
            <a:endParaRPr/>
          </a:p>
        </p:txBody>
      </p:sp>
      <p:sp>
        <p:nvSpPr>
          <p:cNvPr id="1344" name="Google Shape;1344;p93"/>
          <p:cNvSpPr txBox="1"/>
          <p:nvPr>
            <p:ph idx="1" type="body"/>
          </p:nvPr>
        </p:nvSpPr>
        <p:spPr>
          <a:xfrm>
            <a:off x="304800" y="838200"/>
            <a:ext cx="8610600" cy="2743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Font typeface="Times New Roman"/>
              <a:buChar char="•"/>
            </a:pPr>
            <a:r>
              <a:rPr b="1" i="1" lang="en-US" sz="2800" u="none">
                <a:solidFill>
                  <a:schemeClr val="dk1"/>
                </a:solidFill>
                <a:latin typeface="Times New Roman"/>
                <a:ea typeface="Times New Roman"/>
                <a:cs typeface="Times New Roman"/>
                <a:sym typeface="Times New Roman"/>
              </a:rPr>
              <a:t>Ý thức chính trị:</a:t>
            </a:r>
            <a:r>
              <a:rPr b="0" i="0" lang="en-US" sz="2800" u="none">
                <a:solidFill>
                  <a:schemeClr val="dk1"/>
                </a:solidFill>
                <a:latin typeface="Times New Roman"/>
                <a:ea typeface="Times New Roman"/>
                <a:cs typeface="Times New Roman"/>
                <a:sym typeface="Times New Roman"/>
              </a:rPr>
              <a:t> xuất hiện và tồn tại trong các xã hội có giai cấp và nhà nước</a:t>
            </a:r>
            <a:endParaRPr/>
          </a:p>
          <a:p>
            <a:pPr indent="-342900" lvl="0" marL="342900" rtl="0" algn="l">
              <a:lnSpc>
                <a:spcPct val="100000"/>
              </a:lnSpc>
              <a:spcBef>
                <a:spcPts val="560"/>
              </a:spcBef>
              <a:spcAft>
                <a:spcPts val="0"/>
              </a:spcAft>
              <a:buClr>
                <a:schemeClr val="dk1"/>
              </a:buClr>
              <a:buSzPts val="2800"/>
              <a:buFont typeface="Noto Sans Symbols"/>
              <a:buChar char="✔"/>
            </a:pPr>
            <a:r>
              <a:rPr b="0" i="0" lang="en-US" sz="2800" u="none">
                <a:solidFill>
                  <a:schemeClr val="dk1"/>
                </a:solidFill>
                <a:latin typeface="Times New Roman"/>
                <a:ea typeface="Times New Roman"/>
                <a:cs typeface="Times New Roman"/>
                <a:sym typeface="Times New Roman"/>
              </a:rPr>
              <a:t>Phản ánh lợi ích giai cấp mà nó đại diện</a:t>
            </a:r>
            <a:endParaRPr/>
          </a:p>
          <a:p>
            <a:pPr indent="-342900" lvl="0" marL="342900" rtl="0" algn="l">
              <a:lnSpc>
                <a:spcPct val="100000"/>
              </a:lnSpc>
              <a:spcBef>
                <a:spcPts val="560"/>
              </a:spcBef>
              <a:spcAft>
                <a:spcPts val="0"/>
              </a:spcAft>
              <a:buClr>
                <a:schemeClr val="dk1"/>
              </a:buClr>
              <a:buSzPts val="2800"/>
              <a:buFont typeface="Noto Sans Symbols"/>
              <a:buChar char="✔"/>
            </a:pPr>
            <a:r>
              <a:rPr b="0" i="0" lang="en-US" sz="2800" u="none">
                <a:solidFill>
                  <a:schemeClr val="dk1"/>
                </a:solidFill>
                <a:latin typeface="Times New Roman"/>
                <a:ea typeface="Times New Roman"/>
                <a:cs typeface="Times New Roman"/>
                <a:sym typeface="Times New Roman"/>
              </a:rPr>
              <a:t>Hình thành một các tự giác</a:t>
            </a:r>
            <a:endParaRPr/>
          </a:p>
          <a:p>
            <a:pPr indent="-342900" lvl="0" marL="342900" rtl="0" algn="l">
              <a:lnSpc>
                <a:spcPct val="100000"/>
              </a:lnSpc>
              <a:spcBef>
                <a:spcPts val="560"/>
              </a:spcBef>
              <a:spcAft>
                <a:spcPts val="0"/>
              </a:spcAft>
              <a:buClr>
                <a:schemeClr val="dk1"/>
              </a:buClr>
              <a:buSzPts val="2800"/>
              <a:buFont typeface="Noto Sans Symbols"/>
              <a:buChar char="✔"/>
            </a:pPr>
            <a:r>
              <a:rPr b="0" i="0" lang="en-US" sz="2800" u="none">
                <a:solidFill>
                  <a:schemeClr val="dk1"/>
                </a:solidFill>
                <a:latin typeface="Times New Roman"/>
                <a:ea typeface="Times New Roman"/>
                <a:cs typeface="Times New Roman"/>
                <a:sym typeface="Times New Roman"/>
              </a:rPr>
              <a:t>Có vai trò quan trọng với sự phát triển của XH</a:t>
            </a:r>
            <a:endParaRPr/>
          </a:p>
          <a:p>
            <a:pPr indent="-165100" lvl="0" marL="342900" rtl="0" algn="l">
              <a:lnSpc>
                <a:spcPct val="100000"/>
              </a:lnSpc>
              <a:spcBef>
                <a:spcPts val="560"/>
              </a:spcBef>
              <a:spcAft>
                <a:spcPts val="0"/>
              </a:spcAft>
              <a:buClr>
                <a:schemeClr val="dk1"/>
              </a:buClr>
              <a:buSzPts val="2800"/>
              <a:buFont typeface="Noto Sans Symbols"/>
              <a:buNone/>
            </a:pPr>
            <a:r>
              <a:t/>
            </a:r>
            <a:endParaRPr b="0" i="0" sz="2800" u="none">
              <a:solidFill>
                <a:schemeClr val="dk1"/>
              </a:solidFill>
              <a:latin typeface="Times New Roman"/>
              <a:ea typeface="Times New Roman"/>
              <a:cs typeface="Times New Roman"/>
              <a:sym typeface="Times New Roman"/>
            </a:endParaRPr>
          </a:p>
          <a:p>
            <a:pPr indent="-165100" lvl="0" marL="342900" rtl="0" algn="l">
              <a:lnSpc>
                <a:spcPct val="100000"/>
              </a:lnSpc>
              <a:spcBef>
                <a:spcPts val="560"/>
              </a:spcBef>
              <a:spcAft>
                <a:spcPts val="0"/>
              </a:spcAft>
              <a:buClr>
                <a:schemeClr val="dk1"/>
              </a:buClr>
              <a:buSzPts val="2800"/>
              <a:buFont typeface="Noto Sans Symbols"/>
              <a:buNone/>
            </a:pPr>
            <a:r>
              <a:t/>
            </a:r>
            <a:endParaRPr b="0" i="0" sz="2800" u="none">
              <a:solidFill>
                <a:schemeClr val="dk1"/>
              </a:solidFill>
              <a:latin typeface="Times New Roman"/>
              <a:ea typeface="Times New Roman"/>
              <a:cs typeface="Times New Roman"/>
              <a:sym typeface="Times New Roman"/>
            </a:endParaRPr>
          </a:p>
          <a:p>
            <a:pPr indent="-165100" lvl="0" marL="342900" rtl="0" algn="l">
              <a:spcBef>
                <a:spcPts val="560"/>
              </a:spcBef>
              <a:spcAft>
                <a:spcPts val="0"/>
              </a:spcAft>
              <a:buClr>
                <a:schemeClr val="dk1"/>
              </a:buClr>
              <a:buSzPts val="2800"/>
              <a:buFont typeface="Arial"/>
              <a:buNone/>
            </a:pPr>
            <a:r>
              <a:t/>
            </a:r>
            <a:endParaRPr b="0" i="0" sz="2800" u="none">
              <a:solidFill>
                <a:schemeClr val="dk1"/>
              </a:solidFill>
              <a:latin typeface="Times New Roman"/>
              <a:ea typeface="Times New Roman"/>
              <a:cs typeface="Times New Roman"/>
              <a:sym typeface="Times New Roman"/>
            </a:endParaRPr>
          </a:p>
        </p:txBody>
      </p:sp>
      <p:sp>
        <p:nvSpPr>
          <p:cNvPr id="1345" name="Google Shape;1345;p93"/>
          <p:cNvSpPr txBox="1"/>
          <p:nvPr>
            <p:ph idx="1" type="body"/>
          </p:nvPr>
        </p:nvSpPr>
        <p:spPr>
          <a:xfrm>
            <a:off x="304800" y="3810000"/>
            <a:ext cx="8382000" cy="2819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800"/>
              <a:buFont typeface="Times New Roman"/>
              <a:buChar char="•"/>
            </a:pPr>
            <a:r>
              <a:rPr b="1" i="1" lang="en-US" sz="2800" u="none">
                <a:solidFill>
                  <a:schemeClr val="dk1"/>
                </a:solidFill>
                <a:latin typeface="Times New Roman"/>
                <a:ea typeface="Times New Roman"/>
                <a:cs typeface="Times New Roman"/>
                <a:sym typeface="Times New Roman"/>
              </a:rPr>
              <a:t>Ý thức pháp quyền: </a:t>
            </a:r>
            <a:endParaRPr/>
          </a:p>
          <a:p>
            <a:pPr indent="-342900" lvl="0" marL="342900" marR="0" rtl="0" algn="l">
              <a:lnSpc>
                <a:spcPct val="100000"/>
              </a:lnSpc>
              <a:spcBef>
                <a:spcPts val="560"/>
              </a:spcBef>
              <a:spcAft>
                <a:spcPts val="0"/>
              </a:spcAft>
              <a:buClr>
                <a:schemeClr val="dk1"/>
              </a:buClr>
              <a:buSzPts val="2800"/>
              <a:buFont typeface="Noto Sans Symbols"/>
              <a:buChar char="✔"/>
            </a:pPr>
            <a:r>
              <a:rPr b="0" i="0" lang="en-US" sz="2800" u="none">
                <a:solidFill>
                  <a:schemeClr val="dk1"/>
                </a:solidFill>
                <a:latin typeface="Times New Roman"/>
                <a:ea typeface="Times New Roman"/>
                <a:cs typeface="Times New Roman"/>
                <a:sym typeface="Times New Roman"/>
              </a:rPr>
              <a:t>Phản ánh trực tiếp các quan hệ kinh tế của xã hội</a:t>
            </a:r>
            <a:endParaRPr/>
          </a:p>
          <a:p>
            <a:pPr indent="-342900" lvl="0" marL="342900" marR="0" rtl="0" algn="l">
              <a:lnSpc>
                <a:spcPct val="100000"/>
              </a:lnSpc>
              <a:spcBef>
                <a:spcPts val="560"/>
              </a:spcBef>
              <a:spcAft>
                <a:spcPts val="0"/>
              </a:spcAft>
              <a:buClr>
                <a:schemeClr val="dk1"/>
              </a:buClr>
              <a:buSzPts val="2800"/>
              <a:buFont typeface="Noto Sans Symbols"/>
              <a:buChar char="✔"/>
            </a:pPr>
            <a:r>
              <a:rPr b="0" i="0" lang="en-US" sz="2800" u="none">
                <a:solidFill>
                  <a:schemeClr val="dk1"/>
                </a:solidFill>
                <a:latin typeface="Times New Roman"/>
                <a:ea typeface="Times New Roman"/>
                <a:cs typeface="Times New Roman"/>
                <a:sym typeface="Times New Roman"/>
              </a:rPr>
              <a:t>Ý chí của GCTT được biểu hiện thông qua luật</a:t>
            </a:r>
            <a:endParaRPr/>
          </a:p>
          <a:p>
            <a:pPr indent="-342900" lvl="0" marL="342900" marR="0" rtl="0" algn="l">
              <a:lnSpc>
                <a:spcPct val="100000"/>
              </a:lnSpc>
              <a:spcBef>
                <a:spcPts val="560"/>
              </a:spcBef>
              <a:spcAft>
                <a:spcPts val="0"/>
              </a:spcAft>
              <a:buClr>
                <a:schemeClr val="dk1"/>
              </a:buClr>
              <a:buSzPts val="2800"/>
              <a:buFont typeface="Noto Sans Symbols"/>
              <a:buChar char="✔"/>
            </a:pPr>
            <a:r>
              <a:rPr b="0" i="0" lang="en-US" sz="2800" u="none">
                <a:solidFill>
                  <a:schemeClr val="dk1"/>
                </a:solidFill>
                <a:latin typeface="Times New Roman"/>
                <a:ea typeface="Times New Roman"/>
                <a:cs typeface="Times New Roman"/>
                <a:sym typeface="Times New Roman"/>
              </a:rPr>
              <a:t>Hiệu lực phụ thuộc vào sức mạnh cưỡng chế và trình độ hiểu biết pháp luật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4">
                                            <p:txEl>
                                              <p:pRg end="0" st="0"/>
                                            </p:txEl>
                                          </p:spTgt>
                                        </p:tgtEl>
                                        <p:attrNameLst>
                                          <p:attrName>style.visibility</p:attrName>
                                        </p:attrNameLst>
                                      </p:cBhvr>
                                      <p:to>
                                        <p:strVal val="visible"/>
                                      </p:to>
                                    </p:set>
                                    <p:animEffect filter="fade" transition="in">
                                      <p:cBhvr>
                                        <p:cTn dur="500"/>
                                        <p:tgtEl>
                                          <p:spTgt spid="13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4">
                                            <p:txEl>
                                              <p:pRg end="1" st="1"/>
                                            </p:txEl>
                                          </p:spTgt>
                                        </p:tgtEl>
                                        <p:attrNameLst>
                                          <p:attrName>style.visibility</p:attrName>
                                        </p:attrNameLst>
                                      </p:cBhvr>
                                      <p:to>
                                        <p:strVal val="visible"/>
                                      </p:to>
                                    </p:set>
                                    <p:animEffect filter="fade" transition="in">
                                      <p:cBhvr>
                                        <p:cTn dur="500"/>
                                        <p:tgtEl>
                                          <p:spTgt spid="13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4">
                                            <p:txEl>
                                              <p:pRg end="2" st="2"/>
                                            </p:txEl>
                                          </p:spTgt>
                                        </p:tgtEl>
                                        <p:attrNameLst>
                                          <p:attrName>style.visibility</p:attrName>
                                        </p:attrNameLst>
                                      </p:cBhvr>
                                      <p:to>
                                        <p:strVal val="visible"/>
                                      </p:to>
                                    </p:set>
                                    <p:animEffect filter="fade" transition="in">
                                      <p:cBhvr>
                                        <p:cTn dur="500"/>
                                        <p:tgtEl>
                                          <p:spTgt spid="13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4">
                                            <p:txEl>
                                              <p:pRg end="3" st="3"/>
                                            </p:txEl>
                                          </p:spTgt>
                                        </p:tgtEl>
                                        <p:attrNameLst>
                                          <p:attrName>style.visibility</p:attrName>
                                        </p:attrNameLst>
                                      </p:cBhvr>
                                      <p:to>
                                        <p:strVal val="visible"/>
                                      </p:to>
                                    </p:set>
                                    <p:animEffect filter="fade" transition="in">
                                      <p:cBhvr>
                                        <p:cTn dur="500"/>
                                        <p:tgtEl>
                                          <p:spTgt spid="13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4">
                                            <p:txEl>
                                              <p:pRg end="4" st="4"/>
                                            </p:txEl>
                                          </p:spTgt>
                                        </p:tgtEl>
                                        <p:attrNameLst>
                                          <p:attrName>style.visibility</p:attrName>
                                        </p:attrNameLst>
                                      </p:cBhvr>
                                      <p:to>
                                        <p:strVal val="visible"/>
                                      </p:to>
                                    </p:set>
                                    <p:animEffect filter="fade" transition="in">
                                      <p:cBhvr>
                                        <p:cTn dur="500"/>
                                        <p:tgtEl>
                                          <p:spTgt spid="134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4">
                                            <p:txEl>
                                              <p:pRg end="5" st="5"/>
                                            </p:txEl>
                                          </p:spTgt>
                                        </p:tgtEl>
                                        <p:attrNameLst>
                                          <p:attrName>style.visibility</p:attrName>
                                        </p:attrNameLst>
                                      </p:cBhvr>
                                      <p:to>
                                        <p:strVal val="visible"/>
                                      </p:to>
                                    </p:set>
                                    <p:animEffect filter="fade" transition="in">
                                      <p:cBhvr>
                                        <p:cTn dur="500"/>
                                        <p:tgtEl>
                                          <p:spTgt spid="134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4">
                                            <p:txEl>
                                              <p:pRg end="6" st="6"/>
                                            </p:txEl>
                                          </p:spTgt>
                                        </p:tgtEl>
                                        <p:attrNameLst>
                                          <p:attrName>style.visibility</p:attrName>
                                        </p:attrNameLst>
                                      </p:cBhvr>
                                      <p:to>
                                        <p:strVal val="visible"/>
                                      </p:to>
                                    </p:set>
                                    <p:animEffect filter="fade" transition="in">
                                      <p:cBhvr>
                                        <p:cTn dur="500"/>
                                        <p:tgtEl>
                                          <p:spTgt spid="134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5">
                                            <p:txEl>
                                              <p:pRg end="0" st="0"/>
                                            </p:txEl>
                                          </p:spTgt>
                                        </p:tgtEl>
                                        <p:attrNameLst>
                                          <p:attrName>style.visibility</p:attrName>
                                        </p:attrNameLst>
                                      </p:cBhvr>
                                      <p:to>
                                        <p:strVal val="visible"/>
                                      </p:to>
                                    </p:set>
                                    <p:animEffect filter="fade" transition="in">
                                      <p:cBhvr>
                                        <p:cTn dur="500"/>
                                        <p:tgtEl>
                                          <p:spTgt spid="13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5">
                                            <p:txEl>
                                              <p:pRg end="1" st="1"/>
                                            </p:txEl>
                                          </p:spTgt>
                                        </p:tgtEl>
                                        <p:attrNameLst>
                                          <p:attrName>style.visibility</p:attrName>
                                        </p:attrNameLst>
                                      </p:cBhvr>
                                      <p:to>
                                        <p:strVal val="visible"/>
                                      </p:to>
                                    </p:set>
                                    <p:animEffect filter="fade" transition="in">
                                      <p:cBhvr>
                                        <p:cTn dur="500"/>
                                        <p:tgtEl>
                                          <p:spTgt spid="13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5">
                                            <p:txEl>
                                              <p:pRg end="2" st="2"/>
                                            </p:txEl>
                                          </p:spTgt>
                                        </p:tgtEl>
                                        <p:attrNameLst>
                                          <p:attrName>style.visibility</p:attrName>
                                        </p:attrNameLst>
                                      </p:cBhvr>
                                      <p:to>
                                        <p:strVal val="visible"/>
                                      </p:to>
                                    </p:set>
                                    <p:animEffect filter="fade" transition="in">
                                      <p:cBhvr>
                                        <p:cTn dur="500"/>
                                        <p:tgtEl>
                                          <p:spTgt spid="13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5">
                                            <p:txEl>
                                              <p:pRg end="3" st="3"/>
                                            </p:txEl>
                                          </p:spTgt>
                                        </p:tgtEl>
                                        <p:attrNameLst>
                                          <p:attrName>style.visibility</p:attrName>
                                        </p:attrNameLst>
                                      </p:cBhvr>
                                      <p:to>
                                        <p:strVal val="visible"/>
                                      </p:to>
                                    </p:set>
                                    <p:animEffect filter="fade" transition="in">
                                      <p:cBhvr>
                                        <p:cTn dur="500"/>
                                        <p:tgtEl>
                                          <p:spTgt spid="134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94"/>
          <p:cNvSpPr txBox="1"/>
          <p:nvPr>
            <p:ph type="title"/>
          </p:nvPr>
        </p:nvSpPr>
        <p:spPr>
          <a:xfrm>
            <a:off x="304800" y="152400"/>
            <a:ext cx="8382000" cy="838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c) Các hình thái YTXH </a:t>
            </a:r>
            <a:endParaRPr/>
          </a:p>
        </p:txBody>
      </p:sp>
      <p:sp>
        <p:nvSpPr>
          <p:cNvPr id="1351" name="Google Shape;1351;p94"/>
          <p:cNvSpPr txBox="1"/>
          <p:nvPr>
            <p:ph idx="1" type="body"/>
          </p:nvPr>
        </p:nvSpPr>
        <p:spPr>
          <a:xfrm>
            <a:off x="152400" y="838200"/>
            <a:ext cx="8991600" cy="3352800"/>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chemeClr val="dk1"/>
              </a:buClr>
              <a:buSzPts val="2800"/>
              <a:buFont typeface="Times New Roman"/>
              <a:buChar char="•"/>
            </a:pPr>
            <a:r>
              <a:rPr b="1" i="1" lang="en-US" sz="2800" u="none">
                <a:solidFill>
                  <a:schemeClr val="dk1"/>
                </a:solidFill>
                <a:latin typeface="Times New Roman"/>
                <a:ea typeface="Times New Roman"/>
                <a:cs typeface="Times New Roman"/>
                <a:sym typeface="Times New Roman"/>
              </a:rPr>
              <a:t>Ý thức đạo đức</a:t>
            </a:r>
            <a:r>
              <a:rPr b="0" i="0" lang="en-US" sz="2800" u="none">
                <a:solidFill>
                  <a:schemeClr val="dk1"/>
                </a:solidFill>
                <a:latin typeface="Times New Roman"/>
                <a:ea typeface="Times New Roman"/>
                <a:cs typeface="Times New Roman"/>
                <a:sym typeface="Times New Roman"/>
              </a:rPr>
              <a:t> là những quan niệm, những chuẩn mực đạo đức của cộng đồng, trên cơ sở đó để điều chỉnh hành vi của các cá nhân.</a:t>
            </a:r>
            <a:endParaRPr/>
          </a:p>
          <a:p>
            <a:pPr indent="-342900" lvl="0" marL="342900" rtl="0" algn="just">
              <a:lnSpc>
                <a:spcPct val="100000"/>
              </a:lnSpc>
              <a:spcBef>
                <a:spcPts val="560"/>
              </a:spcBef>
              <a:spcAft>
                <a:spcPts val="0"/>
              </a:spcAft>
              <a:buClr>
                <a:schemeClr val="dk1"/>
              </a:buClr>
              <a:buSzPts val="2800"/>
              <a:buFont typeface="Noto Sans Symbols"/>
              <a:buChar char="✔"/>
            </a:pPr>
            <a:r>
              <a:rPr b="0" i="0" lang="en-US" sz="2800" u="none">
                <a:solidFill>
                  <a:schemeClr val="dk1"/>
                </a:solidFill>
                <a:latin typeface="Times New Roman"/>
                <a:ea typeface="Times New Roman"/>
                <a:cs typeface="Times New Roman"/>
                <a:sym typeface="Times New Roman"/>
              </a:rPr>
              <a:t>Là hình thái YTXH xuất hiện sớm nhất</a:t>
            </a:r>
            <a:endParaRPr/>
          </a:p>
          <a:p>
            <a:pPr indent="-342900" lvl="0" marL="342900" rtl="0" algn="just">
              <a:lnSpc>
                <a:spcPct val="100000"/>
              </a:lnSpc>
              <a:spcBef>
                <a:spcPts val="560"/>
              </a:spcBef>
              <a:spcAft>
                <a:spcPts val="0"/>
              </a:spcAft>
              <a:buClr>
                <a:schemeClr val="dk1"/>
              </a:buClr>
              <a:buSzPts val="2800"/>
              <a:buFont typeface="Noto Sans Symbols"/>
              <a:buChar char="✔"/>
            </a:pPr>
            <a:r>
              <a:rPr b="0" i="0" lang="en-US" sz="2800" u="none">
                <a:solidFill>
                  <a:schemeClr val="dk1"/>
                </a:solidFill>
                <a:latin typeface="Times New Roman"/>
                <a:ea typeface="Times New Roman"/>
                <a:cs typeface="Times New Roman"/>
                <a:sym typeface="Times New Roman"/>
              </a:rPr>
              <a:t>Những giá trị đạo đức mang tính toàn nhân loại</a:t>
            </a:r>
            <a:endParaRPr/>
          </a:p>
          <a:p>
            <a:pPr indent="-342900" lvl="0" marL="342900" rtl="0" algn="just">
              <a:lnSpc>
                <a:spcPct val="100000"/>
              </a:lnSpc>
              <a:spcBef>
                <a:spcPts val="560"/>
              </a:spcBef>
              <a:spcAft>
                <a:spcPts val="0"/>
              </a:spcAft>
              <a:buClr>
                <a:schemeClr val="dk1"/>
              </a:buClr>
              <a:buSzPts val="2800"/>
              <a:buFont typeface="Noto Sans Symbols"/>
              <a:buChar char="✔"/>
            </a:pPr>
            <a:r>
              <a:rPr b="0" i="0" lang="en-US" sz="2800" u="none">
                <a:solidFill>
                  <a:schemeClr val="dk1"/>
                </a:solidFill>
                <a:latin typeface="Times New Roman"/>
                <a:ea typeface="Times New Roman"/>
                <a:cs typeface="Times New Roman"/>
                <a:sym typeface="Times New Roman"/>
              </a:rPr>
              <a:t>Trong xã hội có giai cấp, YT đạo đức phản ánh quan hệ giai cấp và mang tính GC</a:t>
            </a:r>
            <a:endParaRPr/>
          </a:p>
          <a:p>
            <a:pPr indent="-165100" lvl="0" marL="342900" rtl="0" algn="l">
              <a:spcBef>
                <a:spcPts val="560"/>
              </a:spcBef>
              <a:spcAft>
                <a:spcPts val="0"/>
              </a:spcAft>
              <a:buClr>
                <a:schemeClr val="dk1"/>
              </a:buClr>
              <a:buSzPts val="2800"/>
              <a:buFont typeface="Arial"/>
              <a:buNone/>
            </a:pPr>
            <a:r>
              <a:t/>
            </a:r>
            <a:endParaRPr b="0" i="0" sz="2800" u="none">
              <a:solidFill>
                <a:schemeClr val="dk1"/>
              </a:solidFill>
              <a:latin typeface="Times New Roman"/>
              <a:ea typeface="Times New Roman"/>
              <a:cs typeface="Times New Roman"/>
              <a:sym typeface="Times New Roman"/>
            </a:endParaRPr>
          </a:p>
        </p:txBody>
      </p:sp>
      <p:sp>
        <p:nvSpPr>
          <p:cNvPr id="1352" name="Google Shape;1352;p94"/>
          <p:cNvSpPr txBox="1"/>
          <p:nvPr>
            <p:ph idx="1" type="body"/>
          </p:nvPr>
        </p:nvSpPr>
        <p:spPr>
          <a:xfrm>
            <a:off x="228600" y="4191000"/>
            <a:ext cx="8686800" cy="23622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2800"/>
              <a:buFont typeface="Times New Roman"/>
              <a:buChar char="•"/>
            </a:pPr>
            <a:r>
              <a:rPr b="1" i="1" lang="en-US" sz="2800" u="none">
                <a:solidFill>
                  <a:schemeClr val="dk1"/>
                </a:solidFill>
                <a:latin typeface="Times New Roman"/>
                <a:ea typeface="Times New Roman"/>
                <a:cs typeface="Times New Roman"/>
                <a:sym typeface="Times New Roman"/>
              </a:rPr>
              <a:t>Ý thức khoa học </a:t>
            </a:r>
            <a:r>
              <a:rPr b="0" i="0" lang="en-US" sz="2800" u="none">
                <a:solidFill>
                  <a:schemeClr val="dk1"/>
                </a:solidFill>
                <a:latin typeface="Times New Roman"/>
                <a:ea typeface="Times New Roman"/>
                <a:cs typeface="Times New Roman"/>
                <a:sym typeface="Times New Roman"/>
              </a:rPr>
              <a:t>là hệ thống tri thức phản ánh chân thực dưới dạng lôgic trừu tượng và đã được kiểm nghiệm trong thực tiễn</a:t>
            </a:r>
            <a:endParaRPr/>
          </a:p>
          <a:p>
            <a:pPr indent="-342900" lvl="0" marL="342900" marR="0" rtl="0" algn="just">
              <a:lnSpc>
                <a:spcPct val="100000"/>
              </a:lnSpc>
              <a:spcBef>
                <a:spcPts val="560"/>
              </a:spcBef>
              <a:spcAft>
                <a:spcPts val="0"/>
              </a:spcAft>
              <a:buClr>
                <a:schemeClr val="dk1"/>
              </a:buClr>
              <a:buSzPts val="2800"/>
              <a:buFont typeface="Noto Sans Symbols"/>
              <a:buChar char="✔"/>
            </a:pPr>
            <a:r>
              <a:rPr b="0" i="0" lang="en-US" sz="2800" u="none">
                <a:solidFill>
                  <a:schemeClr val="dk1"/>
                </a:solidFill>
                <a:latin typeface="Times New Roman"/>
                <a:ea typeface="Times New Roman"/>
                <a:cs typeface="Times New Roman"/>
                <a:sym typeface="Times New Roman"/>
              </a:rPr>
              <a:t>YTKH thâm nhập vào các hình thái YTXH khác và hình thành các khoa học tương ứng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2">
                                            <p:txEl>
                                              <p:pRg end="0" st="0"/>
                                            </p:txEl>
                                          </p:spTgt>
                                        </p:tgtEl>
                                        <p:attrNameLst>
                                          <p:attrName>style.visibility</p:attrName>
                                        </p:attrNameLst>
                                      </p:cBhvr>
                                      <p:to>
                                        <p:strVal val="visible"/>
                                      </p:to>
                                    </p:set>
                                    <p:animEffect filter="fade" transition="in">
                                      <p:cBhvr>
                                        <p:cTn dur="2000"/>
                                        <p:tgtEl>
                                          <p:spTgt spid="13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2">
                                            <p:txEl>
                                              <p:pRg end="1" st="1"/>
                                            </p:txEl>
                                          </p:spTgt>
                                        </p:tgtEl>
                                        <p:attrNameLst>
                                          <p:attrName>style.visibility</p:attrName>
                                        </p:attrNameLst>
                                      </p:cBhvr>
                                      <p:to>
                                        <p:strVal val="visible"/>
                                      </p:to>
                                    </p:set>
                                    <p:animEffect filter="fade" transition="in">
                                      <p:cBhvr>
                                        <p:cTn dur="2000"/>
                                        <p:tgtEl>
                                          <p:spTgt spid="135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95"/>
          <p:cNvSpPr txBox="1"/>
          <p:nvPr>
            <p:ph type="title"/>
          </p:nvPr>
        </p:nvSpPr>
        <p:spPr>
          <a:xfrm>
            <a:off x="228600" y="0"/>
            <a:ext cx="86868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e) Các hình thái YTXH </a:t>
            </a:r>
            <a:endParaRPr/>
          </a:p>
        </p:txBody>
      </p:sp>
      <p:sp>
        <p:nvSpPr>
          <p:cNvPr id="1358" name="Google Shape;1358;p95"/>
          <p:cNvSpPr txBox="1"/>
          <p:nvPr>
            <p:ph idx="1" type="body"/>
          </p:nvPr>
        </p:nvSpPr>
        <p:spPr>
          <a:xfrm>
            <a:off x="152400" y="914400"/>
            <a:ext cx="8534400" cy="2590800"/>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chemeClr val="dk1"/>
              </a:buClr>
              <a:buSzPts val="2800"/>
              <a:buFont typeface="Times New Roman"/>
              <a:buChar char="•"/>
            </a:pPr>
            <a:r>
              <a:rPr b="1" i="1" lang="en-US" sz="2800" u="none">
                <a:solidFill>
                  <a:schemeClr val="dk1"/>
                </a:solidFill>
                <a:latin typeface="Times New Roman"/>
                <a:ea typeface="Times New Roman"/>
                <a:cs typeface="Times New Roman"/>
                <a:sym typeface="Times New Roman"/>
              </a:rPr>
              <a:t>Ý thức thẩm mỹ</a:t>
            </a:r>
            <a:r>
              <a:rPr b="0" i="0" lang="en-US" sz="2800" u="none">
                <a:solidFill>
                  <a:schemeClr val="dk1"/>
                </a:solidFill>
                <a:latin typeface="Times New Roman"/>
                <a:ea typeface="Times New Roman"/>
                <a:cs typeface="Times New Roman"/>
                <a:sym typeface="Times New Roman"/>
              </a:rPr>
              <a:t> là sự phản ánh hiện thực vào ý thức con người thông qua hoạt động sáng tạo và thưởng thức nghệ thuật</a:t>
            </a:r>
            <a:endParaRPr/>
          </a:p>
          <a:p>
            <a:pPr indent="-342900" lvl="0" marL="342900" rtl="0" algn="just">
              <a:lnSpc>
                <a:spcPct val="100000"/>
              </a:lnSpc>
              <a:spcBef>
                <a:spcPts val="560"/>
              </a:spcBef>
              <a:spcAft>
                <a:spcPts val="0"/>
              </a:spcAft>
              <a:buClr>
                <a:schemeClr val="dk1"/>
              </a:buClr>
              <a:buSzPts val="2800"/>
              <a:buFont typeface="Noto Sans Symbols"/>
              <a:buChar char="✔"/>
            </a:pPr>
            <a:r>
              <a:rPr b="0" i="0" lang="en-US" sz="2800" u="none">
                <a:solidFill>
                  <a:schemeClr val="dk1"/>
                </a:solidFill>
                <a:latin typeface="Times New Roman"/>
                <a:ea typeface="Times New Roman"/>
                <a:cs typeface="Times New Roman"/>
                <a:sym typeface="Times New Roman"/>
              </a:rPr>
              <a:t>Phản ánh TTXH</a:t>
            </a:r>
            <a:endParaRPr/>
          </a:p>
          <a:p>
            <a:pPr indent="-342900" lvl="0" marL="342900" rtl="0" algn="just">
              <a:lnSpc>
                <a:spcPct val="100000"/>
              </a:lnSpc>
              <a:spcBef>
                <a:spcPts val="560"/>
              </a:spcBef>
              <a:spcAft>
                <a:spcPts val="0"/>
              </a:spcAft>
              <a:buClr>
                <a:schemeClr val="dk1"/>
              </a:buClr>
              <a:buSzPts val="2800"/>
              <a:buFont typeface="Noto Sans Symbols"/>
              <a:buChar char="✔"/>
            </a:pPr>
            <a:r>
              <a:rPr b="0" i="0" lang="en-US" sz="2800" u="none">
                <a:solidFill>
                  <a:schemeClr val="dk1"/>
                </a:solidFill>
                <a:latin typeface="Times New Roman"/>
                <a:ea typeface="Times New Roman"/>
                <a:cs typeface="Times New Roman"/>
                <a:sym typeface="Times New Roman"/>
              </a:rPr>
              <a:t>Trong XH có giai cấp, nghệ thuật mang tính GC</a:t>
            </a:r>
            <a:endParaRPr/>
          </a:p>
        </p:txBody>
      </p:sp>
      <p:sp>
        <p:nvSpPr>
          <p:cNvPr id="1359" name="Google Shape;1359;p95"/>
          <p:cNvSpPr txBox="1"/>
          <p:nvPr>
            <p:ph idx="1" type="body"/>
          </p:nvPr>
        </p:nvSpPr>
        <p:spPr>
          <a:xfrm>
            <a:off x="228600" y="3581400"/>
            <a:ext cx="8763000" cy="254476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2800"/>
              <a:buFont typeface="Times New Roman"/>
              <a:buChar char="•"/>
            </a:pPr>
            <a:r>
              <a:rPr b="1" i="1" lang="en-US" sz="2800" u="none">
                <a:solidFill>
                  <a:schemeClr val="dk1"/>
                </a:solidFill>
                <a:latin typeface="Times New Roman"/>
                <a:ea typeface="Times New Roman"/>
                <a:cs typeface="Times New Roman"/>
                <a:sym typeface="Times New Roman"/>
              </a:rPr>
              <a:t>Ý thức tôn giáo </a:t>
            </a:r>
            <a:endParaRPr/>
          </a:p>
          <a:p>
            <a:pPr indent="-342900" lvl="0" marL="342900" marR="0" rtl="0" algn="just">
              <a:lnSpc>
                <a:spcPct val="100000"/>
              </a:lnSpc>
              <a:spcBef>
                <a:spcPts val="560"/>
              </a:spcBef>
              <a:spcAft>
                <a:spcPts val="0"/>
              </a:spcAft>
              <a:buClr>
                <a:schemeClr val="dk1"/>
              </a:buClr>
              <a:buSzPts val="2800"/>
              <a:buFont typeface="Noto Sans Symbols"/>
              <a:buChar char="✔"/>
            </a:pPr>
            <a:r>
              <a:rPr b="0" i="1" lang="en-US" sz="2800" u="none">
                <a:solidFill>
                  <a:schemeClr val="dk1"/>
                </a:solidFill>
                <a:latin typeface="Times New Roman"/>
                <a:ea typeface="Times New Roman"/>
                <a:cs typeface="Times New Roman"/>
                <a:sym typeface="Times New Roman"/>
              </a:rPr>
              <a:t>Tâm lý tôn giáo</a:t>
            </a:r>
            <a:r>
              <a:rPr b="0" i="0" lang="en-US" sz="2800" u="none">
                <a:solidFill>
                  <a:schemeClr val="dk1"/>
                </a:solidFill>
                <a:latin typeface="Times New Roman"/>
                <a:ea typeface="Times New Roman"/>
                <a:cs typeface="Times New Roman"/>
                <a:sym typeface="Times New Roman"/>
              </a:rPr>
              <a:t>: là những biểu tượng, tình cảm, tâm trạng, thói quen của nhân dân về tín ngưỡng tôn giáo</a:t>
            </a:r>
            <a:endParaRPr/>
          </a:p>
          <a:p>
            <a:pPr indent="-342900" lvl="0" marL="342900" marR="0" rtl="0" algn="just">
              <a:lnSpc>
                <a:spcPct val="100000"/>
              </a:lnSpc>
              <a:spcBef>
                <a:spcPts val="560"/>
              </a:spcBef>
              <a:spcAft>
                <a:spcPts val="0"/>
              </a:spcAft>
              <a:buClr>
                <a:schemeClr val="dk1"/>
              </a:buClr>
              <a:buSzPts val="2800"/>
              <a:buFont typeface="Noto Sans Symbols"/>
              <a:buChar char="✔"/>
            </a:pPr>
            <a:r>
              <a:rPr b="0" i="1" lang="en-US" sz="2800" u="none">
                <a:solidFill>
                  <a:schemeClr val="dk1"/>
                </a:solidFill>
                <a:latin typeface="Times New Roman"/>
                <a:ea typeface="Times New Roman"/>
                <a:cs typeface="Times New Roman"/>
                <a:sym typeface="Times New Roman"/>
              </a:rPr>
              <a:t>Tư tưởng tôn giáo</a:t>
            </a:r>
            <a:r>
              <a:rPr b="0" i="0" lang="en-US" sz="2800" u="none">
                <a:solidFill>
                  <a:schemeClr val="dk1"/>
                </a:solidFill>
                <a:latin typeface="Times New Roman"/>
                <a:ea typeface="Times New Roman"/>
                <a:cs typeface="Times New Roman"/>
                <a:sym typeface="Times New Roman"/>
              </a:rPr>
              <a:t>: thực hiệ chức năng bù đắp, bổ xung tâm lý hay tư tưởng cho hiện thực mà con người bất lực trước tự nhiên và xã hội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8">
                                            <p:txEl>
                                              <p:pRg end="0" st="0"/>
                                            </p:txEl>
                                          </p:spTgt>
                                        </p:tgtEl>
                                        <p:attrNameLst>
                                          <p:attrName>style.visibility</p:attrName>
                                        </p:attrNameLst>
                                      </p:cBhvr>
                                      <p:to>
                                        <p:strVal val="visible"/>
                                      </p:to>
                                    </p:set>
                                    <p:animEffect filter="fade" transition="in">
                                      <p:cBhvr>
                                        <p:cTn dur="2000"/>
                                        <p:tgtEl>
                                          <p:spTgt spid="13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8">
                                            <p:txEl>
                                              <p:pRg end="1" st="1"/>
                                            </p:txEl>
                                          </p:spTgt>
                                        </p:tgtEl>
                                        <p:attrNameLst>
                                          <p:attrName>style.visibility</p:attrName>
                                        </p:attrNameLst>
                                      </p:cBhvr>
                                      <p:to>
                                        <p:strVal val="visible"/>
                                      </p:to>
                                    </p:set>
                                    <p:animEffect filter="fade" transition="in">
                                      <p:cBhvr>
                                        <p:cTn dur="2000"/>
                                        <p:tgtEl>
                                          <p:spTgt spid="13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8">
                                            <p:txEl>
                                              <p:pRg end="2" st="2"/>
                                            </p:txEl>
                                          </p:spTgt>
                                        </p:tgtEl>
                                        <p:attrNameLst>
                                          <p:attrName>style.visibility</p:attrName>
                                        </p:attrNameLst>
                                      </p:cBhvr>
                                      <p:to>
                                        <p:strVal val="visible"/>
                                      </p:to>
                                    </p:set>
                                    <p:animEffect filter="fade" transition="in">
                                      <p:cBhvr>
                                        <p:cTn dur="2000"/>
                                        <p:tgtEl>
                                          <p:spTgt spid="13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9">
                                            <p:txEl>
                                              <p:pRg end="0" st="0"/>
                                            </p:txEl>
                                          </p:spTgt>
                                        </p:tgtEl>
                                        <p:attrNameLst>
                                          <p:attrName>style.visibility</p:attrName>
                                        </p:attrNameLst>
                                      </p:cBhvr>
                                      <p:to>
                                        <p:strVal val="visible"/>
                                      </p:to>
                                    </p:set>
                                    <p:animEffect filter="fade" transition="in">
                                      <p:cBhvr>
                                        <p:cTn dur="2000"/>
                                        <p:tgtEl>
                                          <p:spTgt spid="13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9">
                                            <p:txEl>
                                              <p:pRg end="1" st="1"/>
                                            </p:txEl>
                                          </p:spTgt>
                                        </p:tgtEl>
                                        <p:attrNameLst>
                                          <p:attrName>style.visibility</p:attrName>
                                        </p:attrNameLst>
                                      </p:cBhvr>
                                      <p:to>
                                        <p:strVal val="visible"/>
                                      </p:to>
                                    </p:set>
                                    <p:animEffect filter="fade" transition="in">
                                      <p:cBhvr>
                                        <p:cTn dur="2000"/>
                                        <p:tgtEl>
                                          <p:spTgt spid="13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9">
                                            <p:txEl>
                                              <p:pRg end="2" st="2"/>
                                            </p:txEl>
                                          </p:spTgt>
                                        </p:tgtEl>
                                        <p:attrNameLst>
                                          <p:attrName>style.visibility</p:attrName>
                                        </p:attrNameLst>
                                      </p:cBhvr>
                                      <p:to>
                                        <p:strVal val="visible"/>
                                      </p:to>
                                    </p:set>
                                    <p:animEffect filter="fade" transition="in">
                                      <p:cBhvr>
                                        <p:cTn dur="2000"/>
                                        <p:tgtEl>
                                          <p:spTgt spid="135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96"/>
          <p:cNvSpPr txBox="1"/>
          <p:nvPr/>
        </p:nvSpPr>
        <p:spPr>
          <a:xfrm>
            <a:off x="457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Verdana"/>
              <a:buNone/>
            </a:pPr>
            <a:r>
              <a:rPr b="0" i="0" lang="en-US" sz="1400" u="none">
                <a:solidFill>
                  <a:schemeClr val="dk1"/>
                </a:solidFill>
                <a:latin typeface="Verdana"/>
                <a:ea typeface="Verdana"/>
                <a:cs typeface="Verdana"/>
                <a:sym typeface="Verdana"/>
              </a:rPr>
              <a:t>*</a:t>
            </a:r>
            <a:endParaRPr/>
          </a:p>
        </p:txBody>
      </p:sp>
      <p:sp>
        <p:nvSpPr>
          <p:cNvPr id="1365" name="Google Shape;1365;p96"/>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Verdana"/>
              <a:buNone/>
            </a:pPr>
            <a:fld id="{00000000-1234-1234-1234-123412341234}" type="slidenum">
              <a:rPr b="0" i="0" lang="en-US" sz="1400" u="none">
                <a:solidFill>
                  <a:schemeClr val="dk1"/>
                </a:solidFill>
                <a:latin typeface="Verdana"/>
                <a:ea typeface="Verdana"/>
                <a:cs typeface="Verdana"/>
                <a:sym typeface="Verdana"/>
              </a:rPr>
              <a:t>‹#›</a:t>
            </a:fld>
            <a:endParaRPr/>
          </a:p>
        </p:txBody>
      </p:sp>
      <p:sp>
        <p:nvSpPr>
          <p:cNvPr id="1366" name="Google Shape;1366;p96"/>
          <p:cNvSpPr txBox="1"/>
          <p:nvPr/>
        </p:nvSpPr>
        <p:spPr>
          <a:xfrm>
            <a:off x="685800" y="838200"/>
            <a:ext cx="7772400" cy="609600"/>
          </a:xfrm>
          <a:prstGeom prst="rect">
            <a:avLst/>
          </a:prstGeom>
          <a:solidFill>
            <a:srgbClr val="FA9C6B"/>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Times New Roman"/>
              <a:buNone/>
            </a:pPr>
            <a:r>
              <a:rPr b="1" i="1" lang="en-US" sz="3600" u="none">
                <a:solidFill>
                  <a:schemeClr val="dk1"/>
                </a:solidFill>
                <a:latin typeface="Times New Roman"/>
                <a:ea typeface="Times New Roman"/>
                <a:cs typeface="Times New Roman"/>
                <a:sym typeface="Times New Roman"/>
              </a:rPr>
              <a:t>Tính lạc hậu của YTXH</a:t>
            </a:r>
            <a:endParaRPr/>
          </a:p>
        </p:txBody>
      </p:sp>
      <p:sp>
        <p:nvSpPr>
          <p:cNvPr id="1367" name="Google Shape;1367;p96"/>
          <p:cNvSpPr/>
          <p:nvPr/>
        </p:nvSpPr>
        <p:spPr>
          <a:xfrm>
            <a:off x="152400" y="1752600"/>
            <a:ext cx="2971800" cy="5105400"/>
          </a:xfrm>
          <a:prstGeom prst="ellipse">
            <a:avLst/>
          </a:prstGeom>
          <a:solidFill>
            <a:srgbClr val="990033"/>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TTXH có trước,</a:t>
            </a:r>
            <a:endParaRPr/>
          </a:p>
          <a:p>
            <a:pPr indent="0" lvl="0" marL="0" marR="0" rtl="0" algn="ctr">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YTXH </a:t>
            </a:r>
            <a:endParaRPr/>
          </a:p>
          <a:p>
            <a:pPr indent="0" lvl="0" marL="0" marR="0" rtl="0" algn="ctr">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là sự phản ánh  </a:t>
            </a:r>
            <a:endParaRPr/>
          </a:p>
          <a:p>
            <a:pPr indent="0" lvl="0" marL="0" marR="0" rtl="0" algn="ctr">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TTXH</a:t>
            </a:r>
            <a:endParaRPr/>
          </a:p>
        </p:txBody>
      </p:sp>
      <p:sp>
        <p:nvSpPr>
          <p:cNvPr id="1368" name="Google Shape;1368;p96"/>
          <p:cNvSpPr/>
          <p:nvPr/>
        </p:nvSpPr>
        <p:spPr>
          <a:xfrm>
            <a:off x="3352800" y="1676400"/>
            <a:ext cx="2819400" cy="5073650"/>
          </a:xfrm>
          <a:prstGeom prst="ellipse">
            <a:avLst/>
          </a:prstGeom>
          <a:solidFill>
            <a:srgbClr val="000033"/>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EF2EC"/>
              </a:buClr>
              <a:buSzPts val="3200"/>
              <a:buFont typeface="Times New Roman"/>
              <a:buNone/>
            </a:pPr>
            <a:r>
              <a:rPr b="1" i="0" lang="en-US" sz="3200" u="none">
                <a:solidFill>
                  <a:srgbClr val="FEF2EC"/>
                </a:solidFill>
                <a:latin typeface="Times New Roman"/>
                <a:ea typeface="Times New Roman"/>
                <a:cs typeface="Times New Roman"/>
                <a:sym typeface="Times New Roman"/>
              </a:rPr>
              <a:t>Do sức mạnh </a:t>
            </a:r>
            <a:endParaRPr/>
          </a:p>
          <a:p>
            <a:pPr indent="0" lvl="0" marL="0" marR="0" rtl="0" algn="ctr">
              <a:lnSpc>
                <a:spcPct val="100000"/>
              </a:lnSpc>
              <a:spcBef>
                <a:spcPts val="0"/>
              </a:spcBef>
              <a:spcAft>
                <a:spcPts val="0"/>
              </a:spcAft>
              <a:buClr>
                <a:srgbClr val="FEF2EC"/>
              </a:buClr>
              <a:buSzPts val="3200"/>
              <a:buFont typeface="Times New Roman"/>
              <a:buNone/>
            </a:pPr>
            <a:r>
              <a:rPr b="1" i="0" lang="en-US" sz="3200" u="none">
                <a:solidFill>
                  <a:srgbClr val="FEF2EC"/>
                </a:solidFill>
                <a:latin typeface="Times New Roman"/>
                <a:ea typeface="Times New Roman"/>
                <a:cs typeface="Times New Roman"/>
                <a:sym typeface="Times New Roman"/>
              </a:rPr>
              <a:t>của thói quen,</a:t>
            </a:r>
            <a:endParaRPr/>
          </a:p>
          <a:p>
            <a:pPr indent="0" lvl="0" marL="0" marR="0" rtl="0" algn="ctr">
              <a:lnSpc>
                <a:spcPct val="100000"/>
              </a:lnSpc>
              <a:spcBef>
                <a:spcPts val="0"/>
              </a:spcBef>
              <a:spcAft>
                <a:spcPts val="0"/>
              </a:spcAft>
              <a:buClr>
                <a:srgbClr val="FEF2EC"/>
              </a:buClr>
              <a:buSzPts val="3200"/>
              <a:buFont typeface="Times New Roman"/>
              <a:buNone/>
            </a:pPr>
            <a:r>
              <a:rPr b="1" i="0" lang="en-US" sz="3200" u="none">
                <a:solidFill>
                  <a:srgbClr val="FEF2EC"/>
                </a:solidFill>
                <a:latin typeface="Times New Roman"/>
                <a:ea typeface="Times New Roman"/>
                <a:cs typeface="Times New Roman"/>
                <a:sym typeface="Times New Roman"/>
              </a:rPr>
              <a:t>tính bảo thủ </a:t>
            </a:r>
            <a:endParaRPr/>
          </a:p>
          <a:p>
            <a:pPr indent="0" lvl="0" marL="0" marR="0" rtl="0" algn="ctr">
              <a:lnSpc>
                <a:spcPct val="100000"/>
              </a:lnSpc>
              <a:spcBef>
                <a:spcPts val="0"/>
              </a:spcBef>
              <a:spcAft>
                <a:spcPts val="0"/>
              </a:spcAft>
              <a:buClr>
                <a:srgbClr val="FEF2EC"/>
              </a:buClr>
              <a:buSzPts val="3200"/>
              <a:buFont typeface="Times New Roman"/>
              <a:buNone/>
            </a:pPr>
            <a:r>
              <a:rPr b="1" i="0" lang="en-US" sz="3200" u="none">
                <a:solidFill>
                  <a:srgbClr val="FEF2EC"/>
                </a:solidFill>
                <a:latin typeface="Times New Roman"/>
                <a:ea typeface="Times New Roman"/>
                <a:cs typeface="Times New Roman"/>
                <a:sym typeface="Times New Roman"/>
              </a:rPr>
              <a:t>của YTXH</a:t>
            </a:r>
            <a:endParaRPr/>
          </a:p>
        </p:txBody>
      </p:sp>
      <p:sp>
        <p:nvSpPr>
          <p:cNvPr id="1369" name="Google Shape;1369;p96"/>
          <p:cNvSpPr/>
          <p:nvPr/>
        </p:nvSpPr>
        <p:spPr>
          <a:xfrm>
            <a:off x="6477000" y="1600200"/>
            <a:ext cx="2667000" cy="5105400"/>
          </a:xfrm>
          <a:prstGeom prst="ellipse">
            <a:avLst/>
          </a:prstGeom>
          <a:solidFill>
            <a:srgbClr val="911717"/>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Do lực lượng </a:t>
            </a:r>
            <a:endParaRPr/>
          </a:p>
          <a:p>
            <a:pPr indent="0" lvl="0" marL="0" marR="0" rtl="0" algn="ctr">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phản tiến bộ </a:t>
            </a:r>
            <a:endParaRPr/>
          </a:p>
          <a:p>
            <a:pPr indent="0" lvl="0" marL="0" marR="0" rtl="0" algn="ctr">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giữ lại nhằm </a:t>
            </a:r>
            <a:endParaRPr/>
          </a:p>
          <a:p>
            <a:pPr indent="0" lvl="0" marL="0" marR="0" rtl="0" algn="ctr">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chống lại</a:t>
            </a:r>
            <a:endParaRPr/>
          </a:p>
          <a:p>
            <a:pPr indent="0" lvl="0" marL="0" marR="0" rtl="0" algn="ctr">
              <a:lnSpc>
                <a:spcPct val="100000"/>
              </a:lnSpc>
              <a:spcBef>
                <a:spcPts val="0"/>
              </a:spcBef>
              <a:spcAft>
                <a:spcPts val="0"/>
              </a:spcAft>
              <a:buClr>
                <a:schemeClr val="lt1"/>
              </a:buClr>
              <a:buSzPts val="3200"/>
              <a:buFont typeface="Times New Roman"/>
              <a:buNone/>
            </a:pPr>
            <a:r>
              <a:rPr b="1" i="0" lang="en-US" sz="3200" u="none">
                <a:solidFill>
                  <a:schemeClr val="lt1"/>
                </a:solidFill>
                <a:latin typeface="Times New Roman"/>
                <a:ea typeface="Times New Roman"/>
                <a:cs typeface="Times New Roman"/>
                <a:sym typeface="Times New Roman"/>
              </a:rPr>
              <a:t>GCCM </a:t>
            </a:r>
            <a:endParaRPr/>
          </a:p>
          <a:p>
            <a:pPr indent="0" lvl="0" marL="0" marR="0" rtl="0" algn="l">
              <a:lnSpc>
                <a:spcPct val="100000"/>
              </a:lnSpc>
              <a:spcBef>
                <a:spcPts val="0"/>
              </a:spcBef>
              <a:spcAft>
                <a:spcPts val="0"/>
              </a:spcAft>
              <a:buNone/>
            </a:pPr>
            <a:r>
              <a:t/>
            </a:r>
            <a:endParaRPr b="1" i="0" sz="3200" u="none">
              <a:solidFill>
                <a:schemeClr val="lt1"/>
              </a:solidFill>
              <a:latin typeface="Times New Roman"/>
              <a:ea typeface="Times New Roman"/>
              <a:cs typeface="Times New Roman"/>
              <a:sym typeface="Times New Roman"/>
            </a:endParaRPr>
          </a:p>
        </p:txBody>
      </p:sp>
      <p:cxnSp>
        <p:nvCxnSpPr>
          <p:cNvPr id="1370" name="Google Shape;1370;p96"/>
          <p:cNvCxnSpPr/>
          <p:nvPr/>
        </p:nvCxnSpPr>
        <p:spPr>
          <a:xfrm flipH="1">
            <a:off x="1447800" y="1371600"/>
            <a:ext cx="2700337" cy="576262"/>
          </a:xfrm>
          <a:prstGeom prst="straightConnector1">
            <a:avLst/>
          </a:prstGeom>
          <a:noFill/>
          <a:ln cap="sq" cmpd="sng" w="57150">
            <a:solidFill>
              <a:schemeClr val="dk1"/>
            </a:solidFill>
            <a:prstDash val="solid"/>
            <a:miter lim="800000"/>
            <a:headEnd len="med" w="med" type="none"/>
            <a:tailEnd len="sm" w="sm" type="triangle"/>
          </a:ln>
        </p:spPr>
      </p:cxnSp>
      <p:cxnSp>
        <p:nvCxnSpPr>
          <p:cNvPr id="1371" name="Google Shape;1371;p96"/>
          <p:cNvCxnSpPr/>
          <p:nvPr/>
        </p:nvCxnSpPr>
        <p:spPr>
          <a:xfrm>
            <a:off x="4191000" y="1371600"/>
            <a:ext cx="3135312" cy="347662"/>
          </a:xfrm>
          <a:prstGeom prst="straightConnector1">
            <a:avLst/>
          </a:prstGeom>
          <a:noFill/>
          <a:ln cap="sq" cmpd="sng" w="57150">
            <a:solidFill>
              <a:schemeClr val="dk1"/>
            </a:solidFill>
            <a:prstDash val="solid"/>
            <a:miter lim="800000"/>
            <a:headEnd len="med" w="med" type="none"/>
            <a:tailEnd len="sm" w="sm" type="triangle"/>
          </a:ln>
        </p:spPr>
      </p:cxnSp>
      <p:cxnSp>
        <p:nvCxnSpPr>
          <p:cNvPr id="1372" name="Google Shape;1372;p96"/>
          <p:cNvCxnSpPr/>
          <p:nvPr/>
        </p:nvCxnSpPr>
        <p:spPr>
          <a:xfrm>
            <a:off x="4114800" y="1371600"/>
            <a:ext cx="1152525" cy="684212"/>
          </a:xfrm>
          <a:prstGeom prst="straightConnector1">
            <a:avLst/>
          </a:prstGeom>
          <a:noFill/>
          <a:ln cap="sq" cmpd="sng" w="57150">
            <a:solidFill>
              <a:schemeClr val="dk1"/>
            </a:solidFill>
            <a:prstDash val="solid"/>
            <a:miter lim="800000"/>
            <a:headEnd len="med" w="med" type="none"/>
            <a:tailEnd len="sm" w="sm" type="triangle"/>
          </a:ln>
        </p:spPr>
      </p:cxnSp>
      <p:sp>
        <p:nvSpPr>
          <p:cNvPr id="1373" name="Google Shape;1373;p96"/>
          <p:cNvSpPr txBox="1"/>
          <p:nvPr/>
        </p:nvSpPr>
        <p:spPr>
          <a:xfrm>
            <a:off x="300037" y="0"/>
            <a:ext cx="8340725" cy="685800"/>
          </a:xfrm>
          <a:prstGeom prst="rect">
            <a:avLst/>
          </a:prstGeom>
          <a:noFill/>
          <a:ln cap="sq"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1374" name="Google Shape;1374;p96"/>
          <p:cNvSpPr txBox="1"/>
          <p:nvPr/>
        </p:nvSpPr>
        <p:spPr>
          <a:xfrm>
            <a:off x="304800" y="0"/>
            <a:ext cx="6781800" cy="5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Times New Roman"/>
              <a:buNone/>
            </a:pPr>
            <a:r>
              <a:rPr b="1" i="1" lang="en-US" sz="3200" u="none">
                <a:solidFill>
                  <a:schemeClr val="dk1"/>
                </a:solidFill>
                <a:latin typeface="Times New Roman"/>
                <a:ea typeface="Times New Roman"/>
                <a:cs typeface="Times New Roman"/>
                <a:sym typeface="Times New Roman"/>
              </a:rPr>
              <a:t>g. Tính độc lập tương đối của YTXH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6"/>
                                        </p:tgtEl>
                                        <p:attrNameLst>
                                          <p:attrName>style.visibility</p:attrName>
                                        </p:attrNameLst>
                                      </p:cBhvr>
                                      <p:to>
                                        <p:strVal val="visible"/>
                                      </p:to>
                                    </p:set>
                                    <p:animEffect filter="fade" transition="in">
                                      <p:cBhvr>
                                        <p:cTn dur="500"/>
                                        <p:tgtEl>
                                          <p:spTgt spid="13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0"/>
                                        </p:tgtEl>
                                        <p:attrNameLst>
                                          <p:attrName>style.visibility</p:attrName>
                                        </p:attrNameLst>
                                      </p:cBhvr>
                                      <p:to>
                                        <p:strVal val="visible"/>
                                      </p:to>
                                    </p:set>
                                    <p:animEffect filter="fade" transition="in">
                                      <p:cBhvr>
                                        <p:cTn dur="500"/>
                                        <p:tgtEl>
                                          <p:spTgt spid="1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7"/>
                                        </p:tgtEl>
                                        <p:attrNameLst>
                                          <p:attrName>style.visibility</p:attrName>
                                        </p:attrNameLst>
                                      </p:cBhvr>
                                      <p:to>
                                        <p:strVal val="visible"/>
                                      </p:to>
                                    </p:set>
                                    <p:animEffect filter="fade" transition="in">
                                      <p:cBhvr>
                                        <p:cTn dur="500"/>
                                        <p:tgtEl>
                                          <p:spTgt spid="13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2"/>
                                        </p:tgtEl>
                                        <p:attrNameLst>
                                          <p:attrName>style.visibility</p:attrName>
                                        </p:attrNameLst>
                                      </p:cBhvr>
                                      <p:to>
                                        <p:strVal val="visible"/>
                                      </p:to>
                                    </p:set>
                                    <p:animEffect filter="fade" transition="in">
                                      <p:cBhvr>
                                        <p:cTn dur="500"/>
                                        <p:tgtEl>
                                          <p:spTgt spid="1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8"/>
                                        </p:tgtEl>
                                        <p:attrNameLst>
                                          <p:attrName>style.visibility</p:attrName>
                                        </p:attrNameLst>
                                      </p:cBhvr>
                                      <p:to>
                                        <p:strVal val="visible"/>
                                      </p:to>
                                    </p:set>
                                    <p:animEffect filter="fade" transition="in">
                                      <p:cBhvr>
                                        <p:cTn dur="500"/>
                                        <p:tgtEl>
                                          <p:spTgt spid="1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1"/>
                                        </p:tgtEl>
                                        <p:attrNameLst>
                                          <p:attrName>style.visibility</p:attrName>
                                        </p:attrNameLst>
                                      </p:cBhvr>
                                      <p:to>
                                        <p:strVal val="visible"/>
                                      </p:to>
                                    </p:set>
                                    <p:animEffect filter="fade" transition="in">
                                      <p:cBhvr>
                                        <p:cTn dur="500"/>
                                        <p:tgtEl>
                                          <p:spTgt spid="1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9"/>
                                        </p:tgtEl>
                                        <p:attrNameLst>
                                          <p:attrName>style.visibility</p:attrName>
                                        </p:attrNameLst>
                                      </p:cBhvr>
                                      <p:to>
                                        <p:strVal val="visible"/>
                                      </p:to>
                                    </p:set>
                                    <p:animEffect filter="fade" transition="in">
                                      <p:cBhvr>
                                        <p:cTn dur="500"/>
                                        <p:tgtEl>
                                          <p:spTgt spid="13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9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Times New Roman"/>
              <a:buNone/>
            </a:pPr>
            <a:r>
              <a:rPr b="1" i="1" lang="en-US" sz="3200" u="none">
                <a:solidFill>
                  <a:schemeClr val="dk2"/>
                </a:solidFill>
                <a:latin typeface="Times New Roman"/>
                <a:ea typeface="Times New Roman"/>
                <a:cs typeface="Times New Roman"/>
                <a:sym typeface="Times New Roman"/>
              </a:rPr>
              <a:t>* Thứ hai, tính tiên tiến của</a:t>
            </a:r>
            <a:r>
              <a:rPr b="1" i="1" lang="en-US" sz="2800" u="none">
                <a:solidFill>
                  <a:schemeClr val="dk2"/>
                </a:solidFill>
                <a:latin typeface="Times New Roman"/>
                <a:ea typeface="Times New Roman"/>
                <a:cs typeface="Times New Roman"/>
                <a:sym typeface="Times New Roman"/>
              </a:rPr>
              <a:t> YTXH </a:t>
            </a:r>
            <a:endParaRPr/>
          </a:p>
        </p:txBody>
      </p:sp>
      <p:sp>
        <p:nvSpPr>
          <p:cNvPr id="1380" name="Google Shape;1380;p97"/>
          <p:cNvSpPr txBox="1"/>
          <p:nvPr>
            <p:ph idx="1" type="body"/>
          </p:nvPr>
        </p:nvSpPr>
        <p:spPr>
          <a:xfrm>
            <a:off x="304800" y="685800"/>
            <a:ext cx="8839200" cy="2133600"/>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a:t>
            </a:r>
            <a:endParaRPr/>
          </a:p>
        </p:txBody>
      </p:sp>
      <p:sp>
        <p:nvSpPr>
          <p:cNvPr id="1381" name="Google Shape;1381;p97"/>
          <p:cNvSpPr txBox="1"/>
          <p:nvPr>
            <p:ph idx="1" type="body"/>
          </p:nvPr>
        </p:nvSpPr>
        <p:spPr>
          <a:xfrm>
            <a:off x="0" y="2590800"/>
            <a:ext cx="8839200" cy="38862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a:t>
            </a:r>
            <a:endParaRPr/>
          </a:p>
        </p:txBody>
      </p:sp>
      <p:pic>
        <p:nvPicPr>
          <p:cNvPr descr="j0439450" id="1382" name="Google Shape;1382;p97"/>
          <p:cNvPicPr preferRelativeResize="0"/>
          <p:nvPr/>
        </p:nvPicPr>
        <p:blipFill rotWithShape="1">
          <a:blip r:embed="rId3">
            <a:alphaModFix/>
          </a:blip>
          <a:srcRect b="0" l="0" r="0" t="0"/>
          <a:stretch/>
        </p:blipFill>
        <p:spPr>
          <a:xfrm>
            <a:off x="0" y="2590800"/>
            <a:ext cx="3962400" cy="4038600"/>
          </a:xfrm>
          <a:prstGeom prst="rect">
            <a:avLst/>
          </a:prstGeom>
          <a:solidFill>
            <a:srgbClr val="0A0AFE"/>
          </a:solidFill>
          <a:ln>
            <a:noFill/>
          </a:ln>
        </p:spPr>
      </p:pic>
      <p:sp>
        <p:nvSpPr>
          <p:cNvPr id="1383" name="Google Shape;1383;p97"/>
          <p:cNvSpPr txBox="1"/>
          <p:nvPr/>
        </p:nvSpPr>
        <p:spPr>
          <a:xfrm>
            <a:off x="990600" y="3048000"/>
            <a:ext cx="29718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800"/>
              <a:buFont typeface="Verdana"/>
              <a:buNone/>
            </a:pPr>
            <a:r>
              <a:rPr b="1" i="0" lang="en-US" sz="1800" u="none">
                <a:solidFill>
                  <a:srgbClr val="FF0000"/>
                </a:solidFill>
                <a:latin typeface="Verdana"/>
                <a:ea typeface="Verdana"/>
                <a:cs typeface="Verdana"/>
                <a:sym typeface="Verdana"/>
              </a:rPr>
              <a:t>Những nguyên lý của </a:t>
            </a:r>
            <a:endParaRPr/>
          </a:p>
          <a:p>
            <a:pPr indent="0" lvl="0" marL="0" marR="0" rtl="0" algn="l">
              <a:lnSpc>
                <a:spcPct val="100000"/>
              </a:lnSpc>
              <a:spcBef>
                <a:spcPts val="0"/>
              </a:spcBef>
              <a:spcAft>
                <a:spcPts val="0"/>
              </a:spcAft>
              <a:buClr>
                <a:srgbClr val="FF0000"/>
              </a:buClr>
              <a:buSzPts val="1800"/>
              <a:buFont typeface="Verdana"/>
              <a:buNone/>
            </a:pPr>
            <a:r>
              <a:rPr b="1" i="0" lang="en-US" sz="1800" u="none">
                <a:solidFill>
                  <a:srgbClr val="FF0000"/>
                </a:solidFill>
                <a:latin typeface="Verdana"/>
                <a:ea typeface="Verdana"/>
                <a:cs typeface="Verdana"/>
                <a:sym typeface="Verdana"/>
              </a:rPr>
              <a:t>Chủ nghĩa Mác Lê nin</a:t>
            </a:r>
            <a:endParaRPr/>
          </a:p>
        </p:txBody>
      </p:sp>
      <p:pic>
        <p:nvPicPr>
          <p:cNvPr id="1384" name="Google Shape;1384;p97"/>
          <p:cNvPicPr preferRelativeResize="0"/>
          <p:nvPr/>
        </p:nvPicPr>
        <p:blipFill rotWithShape="1">
          <a:blip r:embed="rId4">
            <a:alphaModFix/>
          </a:blip>
          <a:srcRect b="0" l="0" r="0" t="0"/>
          <a:stretch/>
        </p:blipFill>
        <p:spPr>
          <a:xfrm>
            <a:off x="4495800" y="2743200"/>
            <a:ext cx="4648200" cy="3962400"/>
          </a:xfrm>
          <a:prstGeom prst="rect">
            <a:avLst/>
          </a:prstGeom>
          <a:noFill/>
          <a:ln>
            <a:noFill/>
          </a:ln>
        </p:spPr>
      </p:pic>
      <p:pic>
        <p:nvPicPr>
          <p:cNvPr descr="1932 New York" id="1385" name="Google Shape;1385;p97"/>
          <p:cNvPicPr preferRelativeResize="0"/>
          <p:nvPr/>
        </p:nvPicPr>
        <p:blipFill rotWithShape="1">
          <a:blip r:embed="rId5">
            <a:alphaModFix/>
          </a:blip>
          <a:srcRect b="0" l="0" r="0" t="0"/>
          <a:stretch/>
        </p:blipFill>
        <p:spPr>
          <a:xfrm>
            <a:off x="4495800" y="2743200"/>
            <a:ext cx="4648200" cy="3886200"/>
          </a:xfrm>
          <a:prstGeom prst="rect">
            <a:avLst/>
          </a:prstGeom>
          <a:noFill/>
          <a:ln>
            <a:noFill/>
          </a:ln>
        </p:spPr>
      </p:pic>
      <p:pic>
        <p:nvPicPr>
          <p:cNvPr descr="金钱" id="1386" name="Google Shape;1386;p97"/>
          <p:cNvPicPr preferRelativeResize="0"/>
          <p:nvPr/>
        </p:nvPicPr>
        <p:blipFill rotWithShape="1">
          <a:blip r:embed="rId6">
            <a:alphaModFix/>
          </a:blip>
          <a:srcRect b="0" l="0" r="0" t="0"/>
          <a:stretch/>
        </p:blipFill>
        <p:spPr>
          <a:xfrm>
            <a:off x="4495800" y="2819400"/>
            <a:ext cx="4648200" cy="3657600"/>
          </a:xfrm>
          <a:prstGeom prst="rect">
            <a:avLst/>
          </a:prstGeom>
          <a:noFill/>
          <a:ln cap="flat" cmpd="sng" w="38100">
            <a:solidFill>
              <a:schemeClr val="dk1"/>
            </a:solidFill>
            <a:prstDash val="solid"/>
            <a:miter lim="800000"/>
            <a:headEnd len="sm" w="sm" type="none"/>
            <a:tailEnd len="sm" w="sm" type="none"/>
          </a:ln>
        </p:spPr>
      </p:pic>
      <p:pic>
        <p:nvPicPr>
          <p:cNvPr id="1387" name="Google Shape;1387;p97"/>
          <p:cNvPicPr preferRelativeResize="0"/>
          <p:nvPr/>
        </p:nvPicPr>
        <p:blipFill rotWithShape="1">
          <a:blip r:embed="rId7">
            <a:alphaModFix/>
          </a:blip>
          <a:srcRect b="0" l="0" r="0" t="0"/>
          <a:stretch/>
        </p:blipFill>
        <p:spPr>
          <a:xfrm>
            <a:off x="4495800" y="2743200"/>
            <a:ext cx="4648200" cy="4114800"/>
          </a:xfrm>
          <a:prstGeom prst="rect">
            <a:avLst/>
          </a:prstGeom>
          <a:noFill/>
          <a:ln>
            <a:noFill/>
          </a:ln>
        </p:spPr>
      </p:pic>
      <p:sp>
        <p:nvSpPr>
          <p:cNvPr id="1388" name="Google Shape;1388;p97"/>
          <p:cNvSpPr/>
          <p:nvPr/>
        </p:nvSpPr>
        <p:spPr>
          <a:xfrm>
            <a:off x="304800" y="800100"/>
            <a:ext cx="8534400" cy="1676400"/>
          </a:xfrm>
          <a:prstGeom prst="roundRect">
            <a:avLst>
              <a:gd fmla="val 16667" name="adj"/>
            </a:avLst>
          </a:prstGeom>
          <a:gradFill>
            <a:gsLst>
              <a:gs pos="0">
                <a:srgbClr val="FF9494"/>
              </a:gs>
              <a:gs pos="35000">
                <a:srgbClr val="FFB4B4"/>
              </a:gs>
              <a:gs pos="100000">
                <a:srgbClr val="FFDFDF"/>
              </a:gs>
            </a:gsLst>
            <a:lin ang="16200000" scaled="0"/>
          </a:gradFill>
          <a:ln cap="flat" cmpd="sng" w="9525">
            <a:solidFill>
              <a:srgbClr val="FD6F6F"/>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342900" lvl="0" marL="342900" marR="0" rtl="0" algn="just">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Trong những điều kiện nhất định tư tưởng của con người, đặc biệt là những tư tưởng khoa học và tiến bộ có tính dự báo, có tác dụng chỉ đạo thực tiễn; nhưng suy đến cùng nó cũng chỉ xuất phát trên một cơ sở hiện thực nhất định</a:t>
            </a:r>
            <a:endParaRPr/>
          </a:p>
        </p:txBody>
      </p:sp>
      <p:sp>
        <p:nvSpPr>
          <p:cNvPr id="1389" name="Google Shape;1389;p97"/>
          <p:cNvSpPr txBox="1"/>
          <p:nvPr/>
        </p:nvSpPr>
        <p:spPr>
          <a:xfrm>
            <a:off x="457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Verdana"/>
              <a:buNone/>
            </a:pPr>
            <a:r>
              <a:rPr b="0" i="0" lang="en-US" sz="1400" u="none">
                <a:solidFill>
                  <a:schemeClr val="dk1"/>
                </a:solidFill>
                <a:latin typeface="Verdana"/>
                <a:ea typeface="Verdana"/>
                <a:cs typeface="Verdana"/>
                <a:sym typeface="Verdana"/>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0">
                                            <p:txEl>
                                              <p:pRg end="0" st="0"/>
                                            </p:txEl>
                                          </p:spTgt>
                                        </p:tgtEl>
                                        <p:attrNameLst>
                                          <p:attrName>style.visibility</p:attrName>
                                        </p:attrNameLst>
                                      </p:cBhvr>
                                      <p:to>
                                        <p:strVal val="visible"/>
                                      </p:to>
                                    </p:set>
                                    <p:animEffect filter="fade" transition="in">
                                      <p:cBhvr>
                                        <p:cTn dur="500"/>
                                        <p:tgtEl>
                                          <p:spTgt spid="13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3"/>
                                        </p:tgtEl>
                                        <p:attrNameLst>
                                          <p:attrName>style.visibility</p:attrName>
                                        </p:attrNameLst>
                                      </p:cBhvr>
                                      <p:to>
                                        <p:strVal val="visible"/>
                                      </p:to>
                                    </p:set>
                                    <p:animEffect filter="fade" transition="in">
                                      <p:cBhvr>
                                        <p:cTn dur="500"/>
                                        <p:tgtEl>
                                          <p:spTgt spid="1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4"/>
                                        </p:tgtEl>
                                        <p:attrNameLst>
                                          <p:attrName>style.visibility</p:attrName>
                                        </p:attrNameLst>
                                      </p:cBhvr>
                                      <p:to>
                                        <p:strVal val="visible"/>
                                      </p:to>
                                    </p:set>
                                    <p:animEffect filter="fade" transition="in">
                                      <p:cBhvr>
                                        <p:cTn dur="500"/>
                                        <p:tgtEl>
                                          <p:spTgt spid="1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5"/>
                                        </p:tgtEl>
                                        <p:attrNameLst>
                                          <p:attrName>style.visibility</p:attrName>
                                        </p:attrNameLst>
                                      </p:cBhvr>
                                      <p:to>
                                        <p:strVal val="visible"/>
                                      </p:to>
                                    </p:set>
                                    <p:animEffect filter="fade" transition="in">
                                      <p:cBhvr>
                                        <p:cTn dur="500"/>
                                        <p:tgtEl>
                                          <p:spTgt spid="1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6"/>
                                        </p:tgtEl>
                                        <p:attrNameLst>
                                          <p:attrName>style.visibility</p:attrName>
                                        </p:attrNameLst>
                                      </p:cBhvr>
                                      <p:to>
                                        <p:strVal val="visible"/>
                                      </p:to>
                                    </p:set>
                                    <p:animEffect filter="fade" transition="in">
                                      <p:cBhvr>
                                        <p:cTn dur="500"/>
                                        <p:tgtEl>
                                          <p:spTgt spid="1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7"/>
                                        </p:tgtEl>
                                        <p:attrNameLst>
                                          <p:attrName>style.visibility</p:attrName>
                                        </p:attrNameLst>
                                      </p:cBhvr>
                                      <p:to>
                                        <p:strVal val="visible"/>
                                      </p:to>
                                    </p:set>
                                    <p:animEffect filter="fade" transition="in">
                                      <p:cBhvr>
                                        <p:cTn dur="500"/>
                                        <p:tgtEl>
                                          <p:spTgt spid="1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8"/>
                                        </p:tgtEl>
                                        <p:attrNameLst>
                                          <p:attrName>style.visibility</p:attrName>
                                        </p:attrNameLst>
                                      </p:cBhvr>
                                      <p:to>
                                        <p:strVal val="visible"/>
                                      </p:to>
                                    </p:set>
                                    <p:animEffect filter="fade" transition="in">
                                      <p:cBhvr>
                                        <p:cTn dur="500"/>
                                        <p:tgtEl>
                                          <p:spTgt spid="1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98"/>
          <p:cNvSpPr txBox="1"/>
          <p:nvPr>
            <p:ph type="title"/>
          </p:nvPr>
        </p:nvSpPr>
        <p:spPr>
          <a:xfrm>
            <a:off x="228600" y="0"/>
            <a:ext cx="8458200" cy="1143000"/>
          </a:xfrm>
          <a:prstGeom prst="rect">
            <a:avLst/>
          </a:prstGeom>
          <a:noFill/>
          <a:ln>
            <a:noFill/>
          </a:ln>
        </p:spPr>
        <p:txBody>
          <a:bodyPr anchorCtr="0" anchor="ctr" bIns="45700" lIns="91425" spcFirstLastPara="1" rIns="91425" wrap="square" tIns="45700">
            <a:noAutofit/>
          </a:bodyPr>
          <a:lstStyle/>
          <a:p>
            <a:pPr indent="0" lvl="0" marL="0" rtl="0" algn="just">
              <a:lnSpc>
                <a:spcPct val="100000"/>
              </a:lnSpc>
              <a:spcBef>
                <a:spcPts val="0"/>
              </a:spcBef>
              <a:spcAft>
                <a:spcPts val="0"/>
              </a:spcAft>
              <a:buClr>
                <a:schemeClr val="dk2"/>
              </a:buClr>
              <a:buSzPts val="3200"/>
              <a:buFont typeface="Times New Roman"/>
              <a:buNone/>
            </a:pPr>
            <a:r>
              <a:rPr b="1" i="1" lang="en-US" sz="3200" u="none">
                <a:solidFill>
                  <a:schemeClr val="dk2"/>
                </a:solidFill>
                <a:latin typeface="Times New Roman"/>
                <a:ea typeface="Times New Roman"/>
                <a:cs typeface="Times New Roman"/>
                <a:sym typeface="Times New Roman"/>
              </a:rPr>
              <a:t>* Thứ ba, YTXH có tính kế thừa trong sự phát triển của nó</a:t>
            </a:r>
            <a:endParaRPr/>
          </a:p>
        </p:txBody>
      </p:sp>
      <p:sp>
        <p:nvSpPr>
          <p:cNvPr id="1395" name="Google Shape;1395;p98"/>
          <p:cNvSpPr txBox="1"/>
          <p:nvPr>
            <p:ph idx="1" type="body"/>
          </p:nvPr>
        </p:nvSpPr>
        <p:spPr>
          <a:xfrm>
            <a:off x="457200" y="3429000"/>
            <a:ext cx="8305800" cy="269716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	</a:t>
            </a:r>
            <a:r>
              <a:rPr b="1" i="1" lang="en-US" sz="2800" u="none">
                <a:solidFill>
                  <a:schemeClr val="dk1"/>
                </a:solidFill>
                <a:latin typeface="Times New Roman"/>
                <a:ea typeface="Times New Roman"/>
                <a:cs typeface="Times New Roman"/>
                <a:sym typeface="Times New Roman"/>
              </a:rPr>
              <a:t>Để xây dựng nền văn hóa XHCN: </a:t>
            </a:r>
            <a:endParaRPr/>
          </a:p>
          <a:p>
            <a:pPr indent="-165100" lvl="0" marL="342900" marR="0" rtl="0" algn="l">
              <a:spcBef>
                <a:spcPts val="560"/>
              </a:spcBef>
              <a:spcAft>
                <a:spcPts val="0"/>
              </a:spcAft>
              <a:buClr>
                <a:schemeClr val="dk1"/>
              </a:buClr>
              <a:buSzPts val="2800"/>
              <a:buFont typeface="Arial"/>
              <a:buNone/>
            </a:pPr>
            <a:r>
              <a:t/>
            </a:r>
            <a:endParaRPr b="1" i="1" sz="2800" u="none">
              <a:solidFill>
                <a:schemeClr val="dk1"/>
              </a:solidFill>
              <a:latin typeface="Times New Roman"/>
              <a:ea typeface="Times New Roman"/>
              <a:cs typeface="Times New Roman"/>
              <a:sym typeface="Times New Roman"/>
            </a:endParaRPr>
          </a:p>
        </p:txBody>
      </p:sp>
      <p:sp>
        <p:nvSpPr>
          <p:cNvPr id="1396" name="Google Shape;1396;p98"/>
          <p:cNvSpPr/>
          <p:nvPr/>
        </p:nvSpPr>
        <p:spPr>
          <a:xfrm>
            <a:off x="393700" y="1143000"/>
            <a:ext cx="8305800" cy="1066800"/>
          </a:xfrm>
          <a:prstGeom prst="roundRect">
            <a:avLst>
              <a:gd fmla="val 16667" name="adj"/>
            </a:avLst>
          </a:prstGeom>
          <a:gradFill>
            <a:gsLst>
              <a:gs pos="0">
                <a:srgbClr val="8AD3FF"/>
              </a:gs>
              <a:gs pos="35000">
                <a:srgbClr val="ADDEFF"/>
              </a:gs>
              <a:gs pos="100000">
                <a:srgbClr val="DCF1FF"/>
              </a:gs>
            </a:gsLst>
            <a:lin ang="16200000" scaled="0"/>
          </a:gradFill>
          <a:ln cap="flat" cmpd="sng" w="9525">
            <a:solidFill>
              <a:srgbClr val="56ADFC"/>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342900" lvl="0" marL="342900" marR="0" rtl="0" algn="just">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Khi nghiên cứu một hệ tư tưởng không chỉ dựa vào các quan hệ kinh tế mà còn phải dựa vào lịch sử tưởng trước đó</a:t>
            </a:r>
            <a:endParaRPr/>
          </a:p>
        </p:txBody>
      </p:sp>
      <p:sp>
        <p:nvSpPr>
          <p:cNvPr id="1397" name="Google Shape;1397;p98"/>
          <p:cNvSpPr/>
          <p:nvPr/>
        </p:nvSpPr>
        <p:spPr>
          <a:xfrm>
            <a:off x="393700" y="2392362"/>
            <a:ext cx="8305800" cy="960300"/>
          </a:xfrm>
          <a:prstGeom prst="roundRect">
            <a:avLst>
              <a:gd fmla="val 16667" name="adj"/>
            </a:avLst>
          </a:prstGeom>
          <a:solidFill>
            <a:srgbClr val="92D050"/>
          </a:solidFill>
          <a:ln cap="flat" cmpd="sng" w="25400">
            <a:solidFill>
              <a:srgbClr val="4181BB"/>
            </a:solidFill>
            <a:prstDash val="solid"/>
            <a:miter lim="800000"/>
            <a:headEnd len="sm" w="sm" type="none"/>
            <a:tailEnd len="sm" w="sm" type="none"/>
          </a:ln>
        </p:spPr>
        <p:txBody>
          <a:bodyPr anchorCtr="0" anchor="ctr" bIns="45700" lIns="91425" spcFirstLastPara="1" rIns="91425" wrap="square" tIns="45700">
            <a:noAutofit/>
          </a:bodyPr>
          <a:lstStyle/>
          <a:p>
            <a:pPr indent="-342900" lvl="0" marL="342900" marR="0" rtl="0" algn="just">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Trong xã hội có giai cấp, tính chất kế thừa của YTXH gắn với tính chất giai cấp của nó</a:t>
            </a:r>
            <a:endParaRPr/>
          </a:p>
        </p:txBody>
      </p:sp>
      <p:sp>
        <p:nvSpPr>
          <p:cNvPr id="1398" name="Google Shape;1398;p98"/>
          <p:cNvSpPr/>
          <p:nvPr/>
        </p:nvSpPr>
        <p:spPr>
          <a:xfrm>
            <a:off x="800100" y="4284662"/>
            <a:ext cx="3810000" cy="2514600"/>
          </a:xfrm>
          <a:custGeom>
            <a:rect b="b" l="l" r="r" t="t"/>
            <a:pathLst>
              <a:path extrusionOk="0" h="2514600" w="3810000">
                <a:moveTo>
                  <a:pt x="0" y="0"/>
                </a:moveTo>
                <a:lnTo>
                  <a:pt x="3390892" y="0"/>
                </a:lnTo>
                <a:lnTo>
                  <a:pt x="3810000" y="419108"/>
                </a:lnTo>
                <a:lnTo>
                  <a:pt x="3810000" y="2514600"/>
                </a:lnTo>
                <a:lnTo>
                  <a:pt x="3810000" y="2514600"/>
                </a:lnTo>
                <a:lnTo>
                  <a:pt x="419108" y="2514600"/>
                </a:lnTo>
                <a:lnTo>
                  <a:pt x="0" y="2095492"/>
                </a:lnTo>
                <a:lnTo>
                  <a:pt x="0" y="0"/>
                </a:lnTo>
                <a:close/>
              </a:path>
            </a:pathLst>
          </a:custGeom>
          <a:gradFill>
            <a:gsLst>
              <a:gs pos="0">
                <a:srgbClr val="FF9494"/>
              </a:gs>
              <a:gs pos="35000">
                <a:srgbClr val="FFB4B4"/>
              </a:gs>
              <a:gs pos="100000">
                <a:srgbClr val="FFDFDF"/>
              </a:gs>
            </a:gsLst>
            <a:lin ang="16200000" scaled="0"/>
          </a:gradFill>
          <a:ln cap="flat" cmpd="sng" w="9525">
            <a:solidFill>
              <a:srgbClr val="FD6F6F"/>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Giữ gìn bản sắc văn hóa của dân tộc, kế thừa truyền thống đạo đức, tập quán tốt đẹp và truyền thống đoàn kết của dân tộc</a:t>
            </a:r>
            <a:endParaRPr/>
          </a:p>
        </p:txBody>
      </p:sp>
      <p:sp>
        <p:nvSpPr>
          <p:cNvPr id="1399" name="Google Shape;1399;p98"/>
          <p:cNvSpPr/>
          <p:nvPr/>
        </p:nvSpPr>
        <p:spPr>
          <a:xfrm>
            <a:off x="5118100" y="4284662"/>
            <a:ext cx="3657600" cy="2514600"/>
          </a:xfrm>
          <a:custGeom>
            <a:rect b="b" l="l" r="r" t="t"/>
            <a:pathLst>
              <a:path extrusionOk="0" h="2514600" w="3657600">
                <a:moveTo>
                  <a:pt x="0" y="0"/>
                </a:moveTo>
                <a:lnTo>
                  <a:pt x="3238492" y="0"/>
                </a:lnTo>
                <a:lnTo>
                  <a:pt x="3657600" y="419108"/>
                </a:lnTo>
                <a:lnTo>
                  <a:pt x="3657600" y="2514600"/>
                </a:lnTo>
                <a:lnTo>
                  <a:pt x="3657600" y="2514600"/>
                </a:lnTo>
                <a:lnTo>
                  <a:pt x="419108" y="2514600"/>
                </a:lnTo>
                <a:lnTo>
                  <a:pt x="0" y="2095492"/>
                </a:lnTo>
                <a:lnTo>
                  <a:pt x="0" y="0"/>
                </a:lnTo>
                <a:close/>
              </a:path>
            </a:pathLst>
          </a:custGeom>
          <a:gradFill>
            <a:gsLst>
              <a:gs pos="0">
                <a:srgbClr val="8AD3FF"/>
              </a:gs>
              <a:gs pos="35000">
                <a:srgbClr val="ADDEFF"/>
              </a:gs>
              <a:gs pos="100000">
                <a:srgbClr val="DCF1FF"/>
              </a:gs>
            </a:gsLst>
            <a:lin ang="16200000" scaled="0"/>
          </a:gradFill>
          <a:ln cap="flat" cmpd="sng" w="9525">
            <a:solidFill>
              <a:srgbClr val="56ADFC"/>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Tiếp thu tinh hoa của các dân tộc trên thế giới, làm giàu đẹp thêm nền văn hóa Việt Nam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5">
                                            <p:txEl>
                                              <p:pRg end="0" st="0"/>
                                            </p:txEl>
                                          </p:spTgt>
                                        </p:tgtEl>
                                        <p:attrNameLst>
                                          <p:attrName>style.visibility</p:attrName>
                                        </p:attrNameLst>
                                      </p:cBhvr>
                                      <p:to>
                                        <p:strVal val="visible"/>
                                      </p:to>
                                    </p:set>
                                    <p:animEffect filter="fade" transition="in">
                                      <p:cBhvr>
                                        <p:cTn dur="2000"/>
                                        <p:tgtEl>
                                          <p:spTgt spid="13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5">
                                            <p:txEl>
                                              <p:pRg end="1" st="1"/>
                                            </p:txEl>
                                          </p:spTgt>
                                        </p:tgtEl>
                                        <p:attrNameLst>
                                          <p:attrName>style.visibility</p:attrName>
                                        </p:attrNameLst>
                                      </p:cBhvr>
                                      <p:to>
                                        <p:strVal val="visible"/>
                                      </p:to>
                                    </p:set>
                                    <p:animEffect filter="fade" transition="in">
                                      <p:cBhvr>
                                        <p:cTn dur="2000"/>
                                        <p:tgtEl>
                                          <p:spTgt spid="13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6"/>
                                        </p:tgtEl>
                                        <p:attrNameLst>
                                          <p:attrName>style.visibility</p:attrName>
                                        </p:attrNameLst>
                                      </p:cBhvr>
                                      <p:to>
                                        <p:strVal val="visible"/>
                                      </p:to>
                                    </p:set>
                                    <p:animEffect filter="fade" transition="in">
                                      <p:cBhvr>
                                        <p:cTn dur="500"/>
                                        <p:tgtEl>
                                          <p:spTgt spid="13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7"/>
                                        </p:tgtEl>
                                        <p:attrNameLst>
                                          <p:attrName>style.visibility</p:attrName>
                                        </p:attrNameLst>
                                      </p:cBhvr>
                                      <p:to>
                                        <p:strVal val="visible"/>
                                      </p:to>
                                    </p:set>
                                    <p:animEffect filter="fade" transition="in">
                                      <p:cBhvr>
                                        <p:cTn dur="500"/>
                                        <p:tgtEl>
                                          <p:spTgt spid="13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gtEl>
                                        <p:attrNameLst>
                                          <p:attrName>style.visibility</p:attrName>
                                        </p:attrNameLst>
                                      </p:cBhvr>
                                      <p:to>
                                        <p:strVal val="visible"/>
                                      </p:to>
                                    </p:set>
                                    <p:animEffect filter="fade" transition="in">
                                      <p:cBhvr>
                                        <p:cTn dur="500"/>
                                        <p:tgtEl>
                                          <p:spTgt spid="13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9"/>
                                        </p:tgtEl>
                                        <p:attrNameLst>
                                          <p:attrName>style.visibility</p:attrName>
                                        </p:attrNameLst>
                                      </p:cBhvr>
                                      <p:to>
                                        <p:strVal val="visible"/>
                                      </p:to>
                                    </p:set>
                                    <p:animEffect filter="fade" transition="in">
                                      <p:cBhvr>
                                        <p:cTn dur="500"/>
                                        <p:tgtEl>
                                          <p:spTgt spid="13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99"/>
          <p:cNvSpPr txBox="1"/>
          <p:nvPr/>
        </p:nvSpPr>
        <p:spPr>
          <a:xfrm>
            <a:off x="0" y="685800"/>
            <a:ext cx="1905000" cy="53340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Tính tương</a:t>
            </a:r>
            <a:endParaRPr/>
          </a:p>
          <a:p>
            <a:pPr indent="0" lvl="0" marL="0" marR="0" rtl="0" algn="ctr">
              <a:lnSpc>
                <a:spcPct val="100000"/>
              </a:lnSpc>
              <a:spcBef>
                <a:spcPts val="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 tác nội tại</a:t>
            </a:r>
            <a:endParaRPr/>
          </a:p>
          <a:p>
            <a:pPr indent="0" lvl="0" marL="0" marR="0" rtl="0" algn="ctr">
              <a:lnSpc>
                <a:spcPct val="100000"/>
              </a:lnSpc>
              <a:spcBef>
                <a:spcPts val="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của các</a:t>
            </a:r>
            <a:endParaRPr/>
          </a:p>
          <a:p>
            <a:pPr indent="0" lvl="0" marL="0" marR="0" rtl="0" algn="ctr">
              <a:lnSpc>
                <a:spcPct val="100000"/>
              </a:lnSpc>
              <a:spcBef>
                <a:spcPts val="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 hình thái </a:t>
            </a:r>
            <a:endParaRPr/>
          </a:p>
          <a:p>
            <a:pPr indent="0" lvl="0" marL="0" marR="0" rtl="0" algn="ctr">
              <a:lnSpc>
                <a:spcPct val="100000"/>
              </a:lnSpc>
              <a:spcBef>
                <a:spcPts val="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YTXH</a:t>
            </a:r>
            <a:endParaRPr/>
          </a:p>
        </p:txBody>
      </p:sp>
      <p:sp>
        <p:nvSpPr>
          <p:cNvPr id="1405" name="Google Shape;1405;p99"/>
          <p:cNvSpPr txBox="1"/>
          <p:nvPr/>
        </p:nvSpPr>
        <p:spPr>
          <a:xfrm>
            <a:off x="2743200" y="2362200"/>
            <a:ext cx="2133600" cy="2209800"/>
          </a:xfrm>
          <a:prstGeom prst="rect">
            <a:avLst/>
          </a:prstGeom>
          <a:solidFill>
            <a:srgbClr val="FFEC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Times New Roman"/>
              <a:buNone/>
            </a:pPr>
            <a:r>
              <a:rPr b="1" i="0" lang="en-US" sz="2800" u="none">
                <a:solidFill>
                  <a:srgbClr val="000000"/>
                </a:solidFill>
                <a:latin typeface="Times New Roman"/>
                <a:ea typeface="Times New Roman"/>
                <a:cs typeface="Times New Roman"/>
                <a:sym typeface="Times New Roman"/>
              </a:rPr>
              <a:t>Ý thức</a:t>
            </a:r>
            <a:endParaRPr/>
          </a:p>
          <a:p>
            <a:pPr indent="0" lvl="0" marL="0" marR="0" rtl="0" algn="ctr">
              <a:lnSpc>
                <a:spcPct val="100000"/>
              </a:lnSpc>
              <a:spcBef>
                <a:spcPts val="0"/>
              </a:spcBef>
              <a:spcAft>
                <a:spcPts val="0"/>
              </a:spcAft>
              <a:buClr>
                <a:srgbClr val="000000"/>
              </a:buClr>
              <a:buSzPts val="2800"/>
              <a:buFont typeface="Times New Roman"/>
              <a:buNone/>
            </a:pPr>
            <a:r>
              <a:rPr b="1" i="0" lang="en-US" sz="2800" u="none">
                <a:solidFill>
                  <a:srgbClr val="000000"/>
                </a:solidFill>
                <a:latin typeface="Times New Roman"/>
                <a:ea typeface="Times New Roman"/>
                <a:cs typeface="Times New Roman"/>
                <a:sym typeface="Times New Roman"/>
              </a:rPr>
              <a:t>Khoa học, </a:t>
            </a:r>
            <a:endParaRPr/>
          </a:p>
          <a:p>
            <a:pPr indent="0" lvl="0" marL="0" marR="0" rtl="0" algn="ctr">
              <a:lnSpc>
                <a:spcPct val="100000"/>
              </a:lnSpc>
              <a:spcBef>
                <a:spcPts val="0"/>
              </a:spcBef>
              <a:spcAft>
                <a:spcPts val="0"/>
              </a:spcAft>
              <a:buClr>
                <a:srgbClr val="000000"/>
              </a:buClr>
              <a:buSzPts val="2800"/>
              <a:buFont typeface="Times New Roman"/>
              <a:buNone/>
            </a:pPr>
            <a:r>
              <a:rPr b="1" i="0" lang="en-US" sz="2800" u="none">
                <a:solidFill>
                  <a:srgbClr val="000000"/>
                </a:solidFill>
                <a:latin typeface="Times New Roman"/>
                <a:ea typeface="Times New Roman"/>
                <a:cs typeface="Times New Roman"/>
                <a:sym typeface="Times New Roman"/>
              </a:rPr>
              <a:t>Triết học</a:t>
            </a:r>
            <a:endParaRPr/>
          </a:p>
        </p:txBody>
      </p:sp>
      <p:sp>
        <p:nvSpPr>
          <p:cNvPr id="1406" name="Google Shape;1406;p99"/>
          <p:cNvSpPr txBox="1"/>
          <p:nvPr/>
        </p:nvSpPr>
        <p:spPr>
          <a:xfrm>
            <a:off x="2743200" y="5105400"/>
            <a:ext cx="2819400" cy="1600200"/>
          </a:xfrm>
          <a:prstGeom prst="rect">
            <a:avLst/>
          </a:prstGeom>
          <a:solidFill>
            <a:srgbClr val="2F110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EF2EC"/>
              </a:buClr>
              <a:buSzPts val="2800"/>
              <a:buFont typeface="Times New Roman"/>
              <a:buNone/>
            </a:pPr>
            <a:r>
              <a:rPr b="1" i="0" lang="en-US" sz="2800" u="none">
                <a:solidFill>
                  <a:srgbClr val="FEF2EC"/>
                </a:solidFill>
                <a:latin typeface="Times New Roman"/>
                <a:ea typeface="Times New Roman"/>
                <a:cs typeface="Times New Roman"/>
                <a:sym typeface="Times New Roman"/>
              </a:rPr>
              <a:t>Ý thức</a:t>
            </a:r>
            <a:endParaRPr/>
          </a:p>
          <a:p>
            <a:pPr indent="0" lvl="0" marL="0" marR="0" rtl="0" algn="ctr">
              <a:lnSpc>
                <a:spcPct val="100000"/>
              </a:lnSpc>
              <a:spcBef>
                <a:spcPts val="0"/>
              </a:spcBef>
              <a:spcAft>
                <a:spcPts val="0"/>
              </a:spcAft>
              <a:buClr>
                <a:srgbClr val="FEF2EC"/>
              </a:buClr>
              <a:buSzPts val="2800"/>
              <a:buFont typeface="Times New Roman"/>
              <a:buNone/>
            </a:pPr>
            <a:r>
              <a:rPr b="1" i="0" lang="en-US" sz="2800" u="none">
                <a:solidFill>
                  <a:srgbClr val="FEF2EC"/>
                </a:solidFill>
                <a:latin typeface="Times New Roman"/>
                <a:ea typeface="Times New Roman"/>
                <a:cs typeface="Times New Roman"/>
                <a:sym typeface="Times New Roman"/>
              </a:rPr>
              <a:t>Thẩm mỹ</a:t>
            </a:r>
            <a:endParaRPr/>
          </a:p>
        </p:txBody>
      </p:sp>
      <p:sp>
        <p:nvSpPr>
          <p:cNvPr id="1407" name="Google Shape;1407;p99"/>
          <p:cNvSpPr txBox="1"/>
          <p:nvPr/>
        </p:nvSpPr>
        <p:spPr>
          <a:xfrm>
            <a:off x="6400800" y="5105400"/>
            <a:ext cx="2590800" cy="1524000"/>
          </a:xfrm>
          <a:prstGeom prst="rect">
            <a:avLst/>
          </a:prstGeom>
          <a:solidFill>
            <a:srgbClr val="742A0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EF2EC"/>
              </a:buClr>
              <a:buSzPts val="2800"/>
              <a:buFont typeface="Times New Roman"/>
              <a:buNone/>
            </a:pPr>
            <a:r>
              <a:rPr b="1" i="0" lang="en-US" sz="2800" u="none">
                <a:solidFill>
                  <a:srgbClr val="FEF2EC"/>
                </a:solidFill>
                <a:latin typeface="Times New Roman"/>
                <a:ea typeface="Times New Roman"/>
                <a:cs typeface="Times New Roman"/>
                <a:sym typeface="Times New Roman"/>
              </a:rPr>
              <a:t>Ý thức</a:t>
            </a:r>
            <a:endParaRPr/>
          </a:p>
          <a:p>
            <a:pPr indent="0" lvl="0" marL="0" marR="0" rtl="0" algn="ctr">
              <a:lnSpc>
                <a:spcPct val="100000"/>
              </a:lnSpc>
              <a:spcBef>
                <a:spcPts val="0"/>
              </a:spcBef>
              <a:spcAft>
                <a:spcPts val="0"/>
              </a:spcAft>
              <a:buClr>
                <a:srgbClr val="FEF2EC"/>
              </a:buClr>
              <a:buSzPts val="2800"/>
              <a:buFont typeface="Times New Roman"/>
              <a:buNone/>
            </a:pPr>
            <a:r>
              <a:rPr b="1" i="0" lang="en-US" sz="2800" u="none">
                <a:solidFill>
                  <a:srgbClr val="FEF2EC"/>
                </a:solidFill>
                <a:latin typeface="Times New Roman"/>
                <a:ea typeface="Times New Roman"/>
                <a:cs typeface="Times New Roman"/>
                <a:sym typeface="Times New Roman"/>
              </a:rPr>
              <a:t>Tôn giáo</a:t>
            </a:r>
            <a:endParaRPr/>
          </a:p>
        </p:txBody>
      </p:sp>
      <p:sp>
        <p:nvSpPr>
          <p:cNvPr id="1408" name="Google Shape;1408;p99"/>
          <p:cNvSpPr txBox="1"/>
          <p:nvPr/>
        </p:nvSpPr>
        <p:spPr>
          <a:xfrm>
            <a:off x="7391400" y="2362200"/>
            <a:ext cx="1752600" cy="2514600"/>
          </a:xfrm>
          <a:prstGeom prst="rect">
            <a:avLst/>
          </a:prstGeom>
          <a:solidFill>
            <a:srgbClr val="F5C3C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Times New Roman"/>
              <a:buNone/>
            </a:pPr>
            <a:r>
              <a:rPr b="1" i="0" lang="en-US" sz="2800" u="none">
                <a:solidFill>
                  <a:srgbClr val="000000"/>
                </a:solidFill>
                <a:latin typeface="Times New Roman"/>
                <a:ea typeface="Times New Roman"/>
                <a:cs typeface="Times New Roman"/>
                <a:sym typeface="Times New Roman"/>
              </a:rPr>
              <a:t>Ý thức</a:t>
            </a:r>
            <a:endParaRPr/>
          </a:p>
          <a:p>
            <a:pPr indent="0" lvl="0" marL="0" marR="0" rtl="0" algn="ctr">
              <a:lnSpc>
                <a:spcPct val="100000"/>
              </a:lnSpc>
              <a:spcBef>
                <a:spcPts val="0"/>
              </a:spcBef>
              <a:spcAft>
                <a:spcPts val="0"/>
              </a:spcAft>
              <a:buClr>
                <a:srgbClr val="000000"/>
              </a:buClr>
              <a:buSzPts val="2800"/>
              <a:buFont typeface="Times New Roman"/>
              <a:buNone/>
            </a:pPr>
            <a:r>
              <a:rPr b="1" i="0" lang="en-US" sz="2800" u="none">
                <a:solidFill>
                  <a:srgbClr val="000000"/>
                </a:solidFill>
                <a:latin typeface="Times New Roman"/>
                <a:ea typeface="Times New Roman"/>
                <a:cs typeface="Times New Roman"/>
                <a:sym typeface="Times New Roman"/>
              </a:rPr>
              <a:t>Đạo đức</a:t>
            </a:r>
            <a:endParaRPr/>
          </a:p>
        </p:txBody>
      </p:sp>
      <p:sp>
        <p:nvSpPr>
          <p:cNvPr id="1409" name="Google Shape;1409;p99"/>
          <p:cNvSpPr txBox="1"/>
          <p:nvPr/>
        </p:nvSpPr>
        <p:spPr>
          <a:xfrm>
            <a:off x="6324600" y="381000"/>
            <a:ext cx="2667000" cy="1600200"/>
          </a:xfrm>
          <a:prstGeom prst="rect">
            <a:avLst/>
          </a:prstGeom>
          <a:solidFill>
            <a:srgbClr val="5C5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EF2EC"/>
              </a:buClr>
              <a:buSzPts val="2800"/>
              <a:buFont typeface="Times New Roman"/>
              <a:buNone/>
            </a:pPr>
            <a:r>
              <a:rPr b="1" i="0" lang="en-US" sz="2800" u="none">
                <a:solidFill>
                  <a:srgbClr val="FEF2EC"/>
                </a:solidFill>
                <a:latin typeface="Times New Roman"/>
                <a:ea typeface="Times New Roman"/>
                <a:cs typeface="Times New Roman"/>
                <a:sym typeface="Times New Roman"/>
              </a:rPr>
              <a:t>Ý thức </a:t>
            </a:r>
            <a:endParaRPr/>
          </a:p>
          <a:p>
            <a:pPr indent="0" lvl="0" marL="0" marR="0" rtl="0" algn="ctr">
              <a:lnSpc>
                <a:spcPct val="100000"/>
              </a:lnSpc>
              <a:spcBef>
                <a:spcPts val="0"/>
              </a:spcBef>
              <a:spcAft>
                <a:spcPts val="0"/>
              </a:spcAft>
              <a:buClr>
                <a:srgbClr val="FEF2EC"/>
              </a:buClr>
              <a:buSzPts val="2800"/>
              <a:buFont typeface="Times New Roman"/>
              <a:buNone/>
            </a:pPr>
            <a:r>
              <a:rPr b="1" i="0" lang="en-US" sz="2800" u="none">
                <a:solidFill>
                  <a:srgbClr val="FEF2EC"/>
                </a:solidFill>
                <a:latin typeface="Times New Roman"/>
                <a:ea typeface="Times New Roman"/>
                <a:cs typeface="Times New Roman"/>
                <a:sym typeface="Times New Roman"/>
              </a:rPr>
              <a:t>Pháp quyền</a:t>
            </a:r>
            <a:endParaRPr/>
          </a:p>
        </p:txBody>
      </p:sp>
      <p:sp>
        <p:nvSpPr>
          <p:cNvPr id="1410" name="Google Shape;1410;p99"/>
          <p:cNvSpPr txBox="1"/>
          <p:nvPr/>
        </p:nvSpPr>
        <p:spPr>
          <a:xfrm>
            <a:off x="2819400" y="381000"/>
            <a:ext cx="2667000" cy="1600200"/>
          </a:xfrm>
          <a:prstGeom prst="rect">
            <a:avLst/>
          </a:prstGeom>
          <a:solidFill>
            <a:srgbClr val="C0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EF2EC"/>
              </a:buClr>
              <a:buSzPts val="2800"/>
              <a:buFont typeface="Times New Roman"/>
              <a:buNone/>
            </a:pPr>
            <a:r>
              <a:rPr b="1" i="0" lang="en-US" sz="2800" u="none">
                <a:solidFill>
                  <a:srgbClr val="FEF2EC"/>
                </a:solidFill>
                <a:latin typeface="Times New Roman"/>
                <a:ea typeface="Times New Roman"/>
                <a:cs typeface="Times New Roman"/>
                <a:sym typeface="Times New Roman"/>
              </a:rPr>
              <a:t>Ý thức </a:t>
            </a:r>
            <a:endParaRPr/>
          </a:p>
          <a:p>
            <a:pPr indent="0" lvl="0" marL="0" marR="0" rtl="0" algn="ctr">
              <a:lnSpc>
                <a:spcPct val="100000"/>
              </a:lnSpc>
              <a:spcBef>
                <a:spcPts val="0"/>
              </a:spcBef>
              <a:spcAft>
                <a:spcPts val="0"/>
              </a:spcAft>
              <a:buClr>
                <a:srgbClr val="FEF2EC"/>
              </a:buClr>
              <a:buSzPts val="2800"/>
              <a:buFont typeface="Times New Roman"/>
              <a:buNone/>
            </a:pPr>
            <a:r>
              <a:rPr b="1" i="0" lang="en-US" sz="2800" u="none">
                <a:solidFill>
                  <a:srgbClr val="FEF2EC"/>
                </a:solidFill>
                <a:latin typeface="Times New Roman"/>
                <a:ea typeface="Times New Roman"/>
                <a:cs typeface="Times New Roman"/>
                <a:sym typeface="Times New Roman"/>
              </a:rPr>
              <a:t>Chính trị</a:t>
            </a:r>
            <a:endParaRPr/>
          </a:p>
        </p:txBody>
      </p:sp>
      <p:cxnSp>
        <p:nvCxnSpPr>
          <p:cNvPr id="1411" name="Google Shape;1411;p99"/>
          <p:cNvCxnSpPr/>
          <p:nvPr/>
        </p:nvCxnSpPr>
        <p:spPr>
          <a:xfrm flipH="1">
            <a:off x="4343400" y="1981200"/>
            <a:ext cx="288925" cy="433387"/>
          </a:xfrm>
          <a:prstGeom prst="straightConnector1">
            <a:avLst/>
          </a:prstGeom>
          <a:noFill/>
          <a:ln cap="flat" cmpd="sng" w="9525">
            <a:solidFill>
              <a:schemeClr val="dk1"/>
            </a:solidFill>
            <a:prstDash val="solid"/>
            <a:miter lim="800000"/>
            <a:headEnd len="med" w="med" type="none"/>
            <a:tailEnd len="med" w="med" type="triangle"/>
          </a:ln>
        </p:spPr>
      </p:cxnSp>
      <p:cxnSp>
        <p:nvCxnSpPr>
          <p:cNvPr id="1412" name="Google Shape;1412;p99"/>
          <p:cNvCxnSpPr/>
          <p:nvPr/>
        </p:nvCxnSpPr>
        <p:spPr>
          <a:xfrm flipH="1" rot="10800000">
            <a:off x="4800600" y="1905000"/>
            <a:ext cx="288925" cy="504825"/>
          </a:xfrm>
          <a:prstGeom prst="straightConnector1">
            <a:avLst/>
          </a:prstGeom>
          <a:noFill/>
          <a:ln cap="flat" cmpd="sng" w="9525">
            <a:solidFill>
              <a:schemeClr val="dk1"/>
            </a:solidFill>
            <a:prstDash val="solid"/>
            <a:miter lim="800000"/>
            <a:headEnd len="med" w="med" type="none"/>
            <a:tailEnd len="med" w="med" type="triangle"/>
          </a:ln>
        </p:spPr>
      </p:cxnSp>
      <p:cxnSp>
        <p:nvCxnSpPr>
          <p:cNvPr id="1413" name="Google Shape;1413;p99"/>
          <p:cNvCxnSpPr/>
          <p:nvPr/>
        </p:nvCxnSpPr>
        <p:spPr>
          <a:xfrm>
            <a:off x="3810000" y="4648200"/>
            <a:ext cx="649287" cy="431800"/>
          </a:xfrm>
          <a:prstGeom prst="straightConnector1">
            <a:avLst/>
          </a:prstGeom>
          <a:noFill/>
          <a:ln cap="flat" cmpd="sng" w="9525">
            <a:solidFill>
              <a:schemeClr val="dk1"/>
            </a:solidFill>
            <a:prstDash val="solid"/>
            <a:miter lim="800000"/>
            <a:headEnd len="med" w="med" type="none"/>
            <a:tailEnd len="med" w="med" type="triangle"/>
          </a:ln>
        </p:spPr>
      </p:cxnSp>
      <p:cxnSp>
        <p:nvCxnSpPr>
          <p:cNvPr id="1414" name="Google Shape;1414;p99"/>
          <p:cNvCxnSpPr/>
          <p:nvPr/>
        </p:nvCxnSpPr>
        <p:spPr>
          <a:xfrm rot="10800000">
            <a:off x="4267200" y="4572000"/>
            <a:ext cx="574675" cy="431800"/>
          </a:xfrm>
          <a:prstGeom prst="straightConnector1">
            <a:avLst/>
          </a:prstGeom>
          <a:noFill/>
          <a:ln cap="flat" cmpd="sng" w="9525">
            <a:solidFill>
              <a:schemeClr val="dk1"/>
            </a:solidFill>
            <a:prstDash val="solid"/>
            <a:miter lim="800000"/>
            <a:headEnd len="med" w="med" type="none"/>
            <a:tailEnd len="med" w="med" type="triangle"/>
          </a:ln>
        </p:spPr>
      </p:cxnSp>
      <p:cxnSp>
        <p:nvCxnSpPr>
          <p:cNvPr id="1415" name="Google Shape;1415;p99"/>
          <p:cNvCxnSpPr/>
          <p:nvPr/>
        </p:nvCxnSpPr>
        <p:spPr>
          <a:xfrm>
            <a:off x="5638800" y="5638800"/>
            <a:ext cx="720725" cy="0"/>
          </a:xfrm>
          <a:prstGeom prst="straightConnector1">
            <a:avLst/>
          </a:prstGeom>
          <a:noFill/>
          <a:ln cap="flat" cmpd="sng" w="9525">
            <a:solidFill>
              <a:schemeClr val="dk1"/>
            </a:solidFill>
            <a:prstDash val="solid"/>
            <a:miter lim="800000"/>
            <a:headEnd len="med" w="med" type="none"/>
            <a:tailEnd len="med" w="med" type="triangle"/>
          </a:ln>
        </p:spPr>
      </p:cxnSp>
      <p:cxnSp>
        <p:nvCxnSpPr>
          <p:cNvPr id="1416" name="Google Shape;1416;p99"/>
          <p:cNvCxnSpPr/>
          <p:nvPr/>
        </p:nvCxnSpPr>
        <p:spPr>
          <a:xfrm rot="10800000">
            <a:off x="5638800" y="5943600"/>
            <a:ext cx="720725" cy="0"/>
          </a:xfrm>
          <a:prstGeom prst="straightConnector1">
            <a:avLst/>
          </a:prstGeom>
          <a:noFill/>
          <a:ln cap="flat" cmpd="sng" w="9525">
            <a:solidFill>
              <a:schemeClr val="dk1"/>
            </a:solidFill>
            <a:prstDash val="solid"/>
            <a:miter lim="800000"/>
            <a:headEnd len="med" w="med" type="none"/>
            <a:tailEnd len="med" w="med" type="triangle"/>
          </a:ln>
        </p:spPr>
      </p:cxnSp>
      <p:cxnSp>
        <p:nvCxnSpPr>
          <p:cNvPr id="1417" name="Google Shape;1417;p99"/>
          <p:cNvCxnSpPr/>
          <p:nvPr/>
        </p:nvCxnSpPr>
        <p:spPr>
          <a:xfrm>
            <a:off x="5562600" y="990600"/>
            <a:ext cx="792162" cy="0"/>
          </a:xfrm>
          <a:prstGeom prst="straightConnector1">
            <a:avLst/>
          </a:prstGeom>
          <a:noFill/>
          <a:ln cap="flat" cmpd="sng" w="9525">
            <a:solidFill>
              <a:schemeClr val="dk1"/>
            </a:solidFill>
            <a:prstDash val="solid"/>
            <a:miter lim="800000"/>
            <a:headEnd len="med" w="med" type="none"/>
            <a:tailEnd len="med" w="med" type="triangle"/>
          </a:ln>
        </p:spPr>
      </p:cxnSp>
      <p:cxnSp>
        <p:nvCxnSpPr>
          <p:cNvPr id="1418" name="Google Shape;1418;p99"/>
          <p:cNvCxnSpPr/>
          <p:nvPr/>
        </p:nvCxnSpPr>
        <p:spPr>
          <a:xfrm rot="10800000">
            <a:off x="5562600" y="1447800"/>
            <a:ext cx="792162" cy="0"/>
          </a:xfrm>
          <a:prstGeom prst="straightConnector1">
            <a:avLst/>
          </a:prstGeom>
          <a:noFill/>
          <a:ln cap="flat" cmpd="sng" w="9525">
            <a:solidFill>
              <a:schemeClr val="dk1"/>
            </a:solidFill>
            <a:prstDash val="solid"/>
            <a:miter lim="800000"/>
            <a:headEnd len="med" w="med" type="none"/>
            <a:tailEnd len="med" w="med" type="triangle"/>
          </a:ln>
        </p:spPr>
      </p:cxnSp>
      <p:cxnSp>
        <p:nvCxnSpPr>
          <p:cNvPr id="1419" name="Google Shape;1419;p99"/>
          <p:cNvCxnSpPr/>
          <p:nvPr/>
        </p:nvCxnSpPr>
        <p:spPr>
          <a:xfrm flipH="1" rot="10800000">
            <a:off x="7543800" y="4648200"/>
            <a:ext cx="647700" cy="576262"/>
          </a:xfrm>
          <a:prstGeom prst="straightConnector1">
            <a:avLst/>
          </a:prstGeom>
          <a:noFill/>
          <a:ln cap="flat" cmpd="sng" w="9525">
            <a:solidFill>
              <a:schemeClr val="dk1"/>
            </a:solidFill>
            <a:prstDash val="solid"/>
            <a:miter lim="800000"/>
            <a:headEnd len="med" w="med" type="none"/>
            <a:tailEnd len="med" w="med" type="triangle"/>
          </a:ln>
        </p:spPr>
      </p:cxnSp>
      <p:cxnSp>
        <p:nvCxnSpPr>
          <p:cNvPr id="1420" name="Google Shape;1420;p99"/>
          <p:cNvCxnSpPr/>
          <p:nvPr/>
        </p:nvCxnSpPr>
        <p:spPr>
          <a:xfrm flipH="1">
            <a:off x="8153400" y="4724400"/>
            <a:ext cx="504825" cy="504825"/>
          </a:xfrm>
          <a:prstGeom prst="straightConnector1">
            <a:avLst/>
          </a:prstGeom>
          <a:noFill/>
          <a:ln cap="flat" cmpd="sng" w="9525">
            <a:solidFill>
              <a:schemeClr val="dk1"/>
            </a:solidFill>
            <a:prstDash val="solid"/>
            <a:miter lim="800000"/>
            <a:headEnd len="med" w="med" type="none"/>
            <a:tailEnd len="med" w="med" type="triangle"/>
          </a:ln>
        </p:spPr>
      </p:cxnSp>
      <p:cxnSp>
        <p:nvCxnSpPr>
          <p:cNvPr id="1421" name="Google Shape;1421;p99"/>
          <p:cNvCxnSpPr/>
          <p:nvPr/>
        </p:nvCxnSpPr>
        <p:spPr>
          <a:xfrm>
            <a:off x="7315200" y="1981200"/>
            <a:ext cx="503237" cy="504825"/>
          </a:xfrm>
          <a:prstGeom prst="straightConnector1">
            <a:avLst/>
          </a:prstGeom>
          <a:noFill/>
          <a:ln cap="flat" cmpd="sng" w="9525">
            <a:solidFill>
              <a:schemeClr val="dk1"/>
            </a:solidFill>
            <a:prstDash val="solid"/>
            <a:miter lim="800000"/>
            <a:headEnd len="med" w="med" type="none"/>
            <a:tailEnd len="med" w="med" type="triangle"/>
          </a:ln>
        </p:spPr>
      </p:cxnSp>
      <p:cxnSp>
        <p:nvCxnSpPr>
          <p:cNvPr id="1422" name="Google Shape;1422;p99"/>
          <p:cNvCxnSpPr/>
          <p:nvPr/>
        </p:nvCxnSpPr>
        <p:spPr>
          <a:xfrm rot="10800000">
            <a:off x="8153400" y="1905000"/>
            <a:ext cx="431800" cy="433387"/>
          </a:xfrm>
          <a:prstGeom prst="straightConnector1">
            <a:avLst/>
          </a:prstGeom>
          <a:noFill/>
          <a:ln cap="flat" cmpd="sng" w="9525">
            <a:solidFill>
              <a:schemeClr val="dk1"/>
            </a:solidFill>
            <a:prstDash val="solid"/>
            <a:miter lim="800000"/>
            <a:headEnd len="med" w="med" type="none"/>
            <a:tailEnd len="med" w="med" type="triangle"/>
          </a:ln>
        </p:spPr>
      </p:cxnSp>
      <p:cxnSp>
        <p:nvCxnSpPr>
          <p:cNvPr id="1423" name="Google Shape;1423;p99"/>
          <p:cNvCxnSpPr/>
          <p:nvPr/>
        </p:nvCxnSpPr>
        <p:spPr>
          <a:xfrm flipH="1">
            <a:off x="5334000" y="1905000"/>
            <a:ext cx="1981200" cy="3352800"/>
          </a:xfrm>
          <a:prstGeom prst="straightConnector1">
            <a:avLst/>
          </a:prstGeom>
          <a:noFill/>
          <a:ln cap="flat" cmpd="sng" w="9525">
            <a:solidFill>
              <a:schemeClr val="dk1"/>
            </a:solidFill>
            <a:prstDash val="solid"/>
            <a:miter lim="800000"/>
            <a:headEnd len="med" w="med" type="triangle"/>
            <a:tailEnd len="med" w="med" type="triangle"/>
          </a:ln>
        </p:spPr>
      </p:cxnSp>
      <p:cxnSp>
        <p:nvCxnSpPr>
          <p:cNvPr id="1424" name="Google Shape;1424;p99"/>
          <p:cNvCxnSpPr/>
          <p:nvPr/>
        </p:nvCxnSpPr>
        <p:spPr>
          <a:xfrm flipH="1">
            <a:off x="5029200" y="1905000"/>
            <a:ext cx="228600" cy="3276600"/>
          </a:xfrm>
          <a:prstGeom prst="straightConnector1">
            <a:avLst/>
          </a:prstGeom>
          <a:noFill/>
          <a:ln cap="flat" cmpd="sng" w="9525">
            <a:solidFill>
              <a:schemeClr val="dk1"/>
            </a:solidFill>
            <a:prstDash val="solid"/>
            <a:miter lim="800000"/>
            <a:headEnd len="med" w="med" type="triangle"/>
            <a:tailEnd len="med" w="med" type="triangle"/>
          </a:ln>
        </p:spPr>
      </p:cxnSp>
      <p:cxnSp>
        <p:nvCxnSpPr>
          <p:cNvPr id="1425" name="Google Shape;1425;p99"/>
          <p:cNvCxnSpPr/>
          <p:nvPr/>
        </p:nvCxnSpPr>
        <p:spPr>
          <a:xfrm flipH="1">
            <a:off x="4800600" y="1905000"/>
            <a:ext cx="2438400" cy="1524000"/>
          </a:xfrm>
          <a:prstGeom prst="straightConnector1">
            <a:avLst/>
          </a:prstGeom>
          <a:noFill/>
          <a:ln cap="flat" cmpd="sng" w="9525">
            <a:solidFill>
              <a:schemeClr val="dk1"/>
            </a:solidFill>
            <a:prstDash val="solid"/>
            <a:miter lim="800000"/>
            <a:headEnd len="med" w="med" type="triangle"/>
            <a:tailEnd len="med" w="med" type="triangle"/>
          </a:ln>
        </p:spPr>
      </p:cxnSp>
      <p:cxnSp>
        <p:nvCxnSpPr>
          <p:cNvPr id="1426" name="Google Shape;1426;p99"/>
          <p:cNvCxnSpPr/>
          <p:nvPr/>
        </p:nvCxnSpPr>
        <p:spPr>
          <a:xfrm rot="10800000">
            <a:off x="4876800" y="3581400"/>
            <a:ext cx="2133600" cy="1600200"/>
          </a:xfrm>
          <a:prstGeom prst="straightConnector1">
            <a:avLst/>
          </a:prstGeom>
          <a:noFill/>
          <a:ln cap="flat" cmpd="sng" w="9525">
            <a:solidFill>
              <a:schemeClr val="dk1"/>
            </a:solidFill>
            <a:prstDash val="solid"/>
            <a:miter lim="800000"/>
            <a:headEnd len="med" w="med" type="triangle"/>
            <a:tailEnd len="med" w="med" type="triangle"/>
          </a:ln>
        </p:spPr>
      </p:cxnSp>
      <p:cxnSp>
        <p:nvCxnSpPr>
          <p:cNvPr id="1427" name="Google Shape;1427;p99"/>
          <p:cNvCxnSpPr/>
          <p:nvPr/>
        </p:nvCxnSpPr>
        <p:spPr>
          <a:xfrm flipH="1">
            <a:off x="7162800" y="1905000"/>
            <a:ext cx="147637" cy="3352800"/>
          </a:xfrm>
          <a:prstGeom prst="straightConnector1">
            <a:avLst/>
          </a:prstGeom>
          <a:noFill/>
          <a:ln cap="flat" cmpd="sng" w="9525">
            <a:solidFill>
              <a:schemeClr val="dk1"/>
            </a:solidFill>
            <a:prstDash val="solid"/>
            <a:miter lim="800000"/>
            <a:headEnd len="med" w="med" type="triangle"/>
            <a:tailEnd len="med" w="med" type="triangle"/>
          </a:ln>
        </p:spPr>
      </p:cxnSp>
      <p:cxnSp>
        <p:nvCxnSpPr>
          <p:cNvPr id="1428" name="Google Shape;1428;p99"/>
          <p:cNvCxnSpPr/>
          <p:nvPr/>
        </p:nvCxnSpPr>
        <p:spPr>
          <a:xfrm>
            <a:off x="4876800" y="3505200"/>
            <a:ext cx="2671762" cy="369887"/>
          </a:xfrm>
          <a:prstGeom prst="straightConnector1">
            <a:avLst/>
          </a:prstGeom>
          <a:noFill/>
          <a:ln cap="flat" cmpd="sng" w="9525">
            <a:solidFill>
              <a:schemeClr val="dk1"/>
            </a:solidFill>
            <a:prstDash val="solid"/>
            <a:miter lim="800000"/>
            <a:headEnd len="med" w="med" type="triangle"/>
            <a:tailEnd len="med" w="med" type="triangle"/>
          </a:ln>
        </p:spPr>
      </p:cxnSp>
      <p:cxnSp>
        <p:nvCxnSpPr>
          <p:cNvPr id="1429" name="Google Shape;1429;p99"/>
          <p:cNvCxnSpPr/>
          <p:nvPr/>
        </p:nvCxnSpPr>
        <p:spPr>
          <a:xfrm>
            <a:off x="5334000" y="1752600"/>
            <a:ext cx="2286000" cy="2057400"/>
          </a:xfrm>
          <a:prstGeom prst="straightConnector1">
            <a:avLst/>
          </a:prstGeom>
          <a:noFill/>
          <a:ln cap="flat" cmpd="sng" w="9525">
            <a:solidFill>
              <a:schemeClr val="dk1"/>
            </a:solidFill>
            <a:prstDash val="solid"/>
            <a:miter lim="800000"/>
            <a:headEnd len="med" w="med" type="triangle"/>
            <a:tailEnd len="med" w="med" type="triangle"/>
          </a:ln>
        </p:spPr>
      </p:cxnSp>
      <p:cxnSp>
        <p:nvCxnSpPr>
          <p:cNvPr id="1430" name="Google Shape;1430;p99"/>
          <p:cNvCxnSpPr/>
          <p:nvPr/>
        </p:nvCxnSpPr>
        <p:spPr>
          <a:xfrm flipH="1" rot="10800000">
            <a:off x="5257800" y="3962400"/>
            <a:ext cx="2562225" cy="1219200"/>
          </a:xfrm>
          <a:prstGeom prst="straightConnector1">
            <a:avLst/>
          </a:prstGeom>
          <a:noFill/>
          <a:ln cap="flat" cmpd="sng" w="9525">
            <a:solidFill>
              <a:schemeClr val="dk1"/>
            </a:solidFill>
            <a:prstDash val="solid"/>
            <a:miter lim="800000"/>
            <a:headEnd len="med" w="med" type="triangle"/>
            <a:tailEnd len="med" w="med" type="triangle"/>
          </a:ln>
        </p:spPr>
      </p:cxnSp>
      <p:cxnSp>
        <p:nvCxnSpPr>
          <p:cNvPr id="1431" name="Google Shape;1431;p99"/>
          <p:cNvCxnSpPr/>
          <p:nvPr/>
        </p:nvCxnSpPr>
        <p:spPr>
          <a:xfrm>
            <a:off x="5334000" y="1752600"/>
            <a:ext cx="1752600" cy="3429000"/>
          </a:xfrm>
          <a:prstGeom prst="straightConnector1">
            <a:avLst/>
          </a:prstGeom>
          <a:noFill/>
          <a:ln cap="flat" cmpd="sng" w="9525">
            <a:solidFill>
              <a:schemeClr val="dk1"/>
            </a:solidFill>
            <a:prstDash val="solid"/>
            <a:miter lim="800000"/>
            <a:headEnd len="med" w="med" type="triangle"/>
            <a:tailEnd len="med" w="med" type="triangle"/>
          </a:ln>
        </p:spPr>
      </p:cxnSp>
      <p:cxnSp>
        <p:nvCxnSpPr>
          <p:cNvPr id="1432" name="Google Shape;1432;p99"/>
          <p:cNvCxnSpPr/>
          <p:nvPr/>
        </p:nvCxnSpPr>
        <p:spPr>
          <a:xfrm>
            <a:off x="1905000" y="3352800"/>
            <a:ext cx="838200" cy="1587"/>
          </a:xfrm>
          <a:prstGeom prst="straightConnector1">
            <a:avLst/>
          </a:prstGeom>
          <a:noFill/>
          <a:ln cap="flat" cmpd="sng" w="57150">
            <a:solidFill>
              <a:schemeClr val="dk2"/>
            </a:solidFill>
            <a:prstDash val="solid"/>
            <a:miter lim="800000"/>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4"/>
                                        </p:tgtEl>
                                        <p:attrNameLst>
                                          <p:attrName>style.visibility</p:attrName>
                                        </p:attrNameLst>
                                      </p:cBhvr>
                                      <p:to>
                                        <p:strVal val="visible"/>
                                      </p:to>
                                    </p:set>
                                    <p:animEffect filter="fade" transition="in">
                                      <p:cBhvr>
                                        <p:cTn dur="500"/>
                                        <p:tgtEl>
                                          <p:spTgt spid="1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5"/>
                                        </p:tgtEl>
                                        <p:attrNameLst>
                                          <p:attrName>style.visibility</p:attrName>
                                        </p:attrNameLst>
                                      </p:cBhvr>
                                      <p:to>
                                        <p:strVal val="visible"/>
                                      </p:to>
                                    </p:set>
                                    <p:animEffect filter="fade" transition="in">
                                      <p:cBhvr>
                                        <p:cTn dur="500"/>
                                        <p:tgtEl>
                                          <p:spTgt spid="1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0"/>
                                        </p:tgtEl>
                                        <p:attrNameLst>
                                          <p:attrName>style.visibility</p:attrName>
                                        </p:attrNameLst>
                                      </p:cBhvr>
                                      <p:to>
                                        <p:strVal val="visible"/>
                                      </p:to>
                                    </p:set>
                                    <p:animEffect filter="fade" transition="in">
                                      <p:cBhvr>
                                        <p:cTn dur="500"/>
                                        <p:tgtEl>
                                          <p:spTgt spid="1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9"/>
                                        </p:tgtEl>
                                        <p:attrNameLst>
                                          <p:attrName>style.visibility</p:attrName>
                                        </p:attrNameLst>
                                      </p:cBhvr>
                                      <p:to>
                                        <p:strVal val="visible"/>
                                      </p:to>
                                    </p:set>
                                    <p:animEffect filter="fade" transition="in">
                                      <p:cBhvr>
                                        <p:cTn dur="500"/>
                                        <p:tgtEl>
                                          <p:spTgt spid="1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8"/>
                                        </p:tgtEl>
                                        <p:attrNameLst>
                                          <p:attrName>style.visibility</p:attrName>
                                        </p:attrNameLst>
                                      </p:cBhvr>
                                      <p:to>
                                        <p:strVal val="visible"/>
                                      </p:to>
                                    </p:set>
                                    <p:animEffect filter="fade" transition="in">
                                      <p:cBhvr>
                                        <p:cTn dur="500"/>
                                        <p:tgtEl>
                                          <p:spTgt spid="1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7"/>
                                        </p:tgtEl>
                                        <p:attrNameLst>
                                          <p:attrName>style.visibility</p:attrName>
                                        </p:attrNameLst>
                                      </p:cBhvr>
                                      <p:to>
                                        <p:strVal val="visible"/>
                                      </p:to>
                                    </p:set>
                                    <p:animEffect filter="fade" transition="in">
                                      <p:cBhvr>
                                        <p:cTn dur="500"/>
                                        <p:tgtEl>
                                          <p:spTgt spid="1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6"/>
                                        </p:tgtEl>
                                        <p:attrNameLst>
                                          <p:attrName>style.visibility</p:attrName>
                                        </p:attrNameLst>
                                      </p:cBhvr>
                                      <p:to>
                                        <p:strVal val="visible"/>
                                      </p:to>
                                    </p:set>
                                    <p:animEffect filter="fade" transition="in">
                                      <p:cBhvr>
                                        <p:cTn dur="500"/>
                                        <p:tgtEl>
                                          <p:spTgt spid="1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2"/>
                                        </p:tgtEl>
                                        <p:attrNameLst>
                                          <p:attrName>style.visibility</p:attrName>
                                        </p:attrNameLst>
                                      </p:cBhvr>
                                      <p:to>
                                        <p:strVal val="visible"/>
                                      </p:to>
                                    </p:set>
                                    <p:animEffect filter="fade" transition="in">
                                      <p:cBhvr>
                                        <p:cTn dur="500"/>
                                        <p:tgtEl>
                                          <p:spTgt spid="14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7"/>
                                        </p:tgtEl>
                                        <p:attrNameLst>
                                          <p:attrName>style.visibility</p:attrName>
                                        </p:attrNameLst>
                                      </p:cBhvr>
                                      <p:to>
                                        <p:strVal val="visible"/>
                                      </p:to>
                                    </p:set>
                                    <p:animEffect filter="fade" transition="in">
                                      <p:cBhvr>
                                        <p:cTn dur="500"/>
                                        <p:tgtEl>
                                          <p:spTgt spid="14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3"/>
                                        </p:tgtEl>
                                        <p:attrNameLst>
                                          <p:attrName>style.visibility</p:attrName>
                                        </p:attrNameLst>
                                      </p:cBhvr>
                                      <p:to>
                                        <p:strVal val="visible"/>
                                      </p:to>
                                    </p:set>
                                    <p:animEffect filter="fade" transition="in">
                                      <p:cBhvr>
                                        <p:cTn dur="500"/>
                                        <p:tgtEl>
                                          <p:spTgt spid="14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8"/>
                                        </p:tgtEl>
                                        <p:attrNameLst>
                                          <p:attrName>style.visibility</p:attrName>
                                        </p:attrNameLst>
                                      </p:cBhvr>
                                      <p:to>
                                        <p:strVal val="visible"/>
                                      </p:to>
                                    </p:set>
                                    <p:animEffect filter="fade" transition="in">
                                      <p:cBhvr>
                                        <p:cTn dur="500"/>
                                        <p:tgtEl>
                                          <p:spTgt spid="1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6"/>
                                        </p:tgtEl>
                                        <p:attrNameLst>
                                          <p:attrName>style.visibility</p:attrName>
                                        </p:attrNameLst>
                                      </p:cBhvr>
                                      <p:to>
                                        <p:strVal val="visible"/>
                                      </p:to>
                                    </p:set>
                                    <p:animEffect filter="fade" transition="in">
                                      <p:cBhvr>
                                        <p:cTn dur="500"/>
                                        <p:tgtEl>
                                          <p:spTgt spid="1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0"/>
                                        </p:tgtEl>
                                        <p:attrNameLst>
                                          <p:attrName>style.visibility</p:attrName>
                                        </p:attrNameLst>
                                      </p:cBhvr>
                                      <p:to>
                                        <p:strVal val="visible"/>
                                      </p:to>
                                    </p:set>
                                    <p:animEffect filter="fade" transition="in">
                                      <p:cBhvr>
                                        <p:cTn dur="500"/>
                                        <p:tgtEl>
                                          <p:spTgt spid="1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6"/>
                                        </p:tgtEl>
                                        <p:attrNameLst>
                                          <p:attrName>style.visibility</p:attrName>
                                        </p:attrNameLst>
                                      </p:cBhvr>
                                      <p:to>
                                        <p:strVal val="visible"/>
                                      </p:to>
                                    </p:set>
                                    <p:animEffect filter="fade" transition="in">
                                      <p:cBhvr>
                                        <p:cTn dur="500"/>
                                        <p:tgtEl>
                                          <p:spTgt spid="14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4"/>
                                        </p:tgtEl>
                                        <p:attrNameLst>
                                          <p:attrName>style.visibility</p:attrName>
                                        </p:attrNameLst>
                                      </p:cBhvr>
                                      <p:to>
                                        <p:strVal val="visible"/>
                                      </p:to>
                                    </p:set>
                                    <p:animEffect filter="fade" transition="in">
                                      <p:cBhvr>
                                        <p:cTn dur="500"/>
                                        <p:tgtEl>
                                          <p:spTgt spid="14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3"/>
                                        </p:tgtEl>
                                        <p:attrNameLst>
                                          <p:attrName>style.visibility</p:attrName>
                                        </p:attrNameLst>
                                      </p:cBhvr>
                                      <p:to>
                                        <p:strVal val="visible"/>
                                      </p:to>
                                    </p:set>
                                    <p:animEffect filter="fade" transition="in">
                                      <p:cBhvr>
                                        <p:cTn dur="500"/>
                                        <p:tgtEl>
                                          <p:spTgt spid="14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5"/>
                                        </p:tgtEl>
                                        <p:attrNameLst>
                                          <p:attrName>style.visibility</p:attrName>
                                        </p:attrNameLst>
                                      </p:cBhvr>
                                      <p:to>
                                        <p:strVal val="visible"/>
                                      </p:to>
                                    </p:set>
                                    <p:animEffect filter="fade" transition="in">
                                      <p:cBhvr>
                                        <p:cTn dur="500"/>
                                        <p:tgtEl>
                                          <p:spTgt spid="14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9"/>
                                        </p:tgtEl>
                                        <p:attrNameLst>
                                          <p:attrName>style.visibility</p:attrName>
                                        </p:attrNameLst>
                                      </p:cBhvr>
                                      <p:to>
                                        <p:strVal val="visible"/>
                                      </p:to>
                                    </p:set>
                                    <p:animEffect filter="fade" transition="in">
                                      <p:cBhvr>
                                        <p:cTn dur="500"/>
                                        <p:tgtEl>
                                          <p:spTgt spid="14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2"/>
                                        </p:tgtEl>
                                        <p:attrNameLst>
                                          <p:attrName>style.visibility</p:attrName>
                                        </p:attrNameLst>
                                      </p:cBhvr>
                                      <p:to>
                                        <p:strVal val="visible"/>
                                      </p:to>
                                    </p:set>
                                    <p:animEffect filter="fade" transition="in">
                                      <p:cBhvr>
                                        <p:cTn dur="500"/>
                                        <p:tgtEl>
                                          <p:spTgt spid="1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8"/>
                                        </p:tgtEl>
                                        <p:attrNameLst>
                                          <p:attrName>style.visibility</p:attrName>
                                        </p:attrNameLst>
                                      </p:cBhvr>
                                      <p:to>
                                        <p:strVal val="visible"/>
                                      </p:to>
                                    </p:set>
                                    <p:animEffect filter="fade" transition="in">
                                      <p:cBhvr>
                                        <p:cTn dur="500"/>
                                        <p:tgtEl>
                                          <p:spTgt spid="1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1"/>
                                        </p:tgtEl>
                                        <p:attrNameLst>
                                          <p:attrName>style.visibility</p:attrName>
                                        </p:attrNameLst>
                                      </p:cBhvr>
                                      <p:to>
                                        <p:strVal val="visible"/>
                                      </p:to>
                                    </p:set>
                                    <p:animEffect filter="fade" transition="in">
                                      <p:cBhvr>
                                        <p:cTn dur="500"/>
                                        <p:tgtEl>
                                          <p:spTgt spid="14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1"/>
                                        </p:tgtEl>
                                        <p:attrNameLst>
                                          <p:attrName>style.visibility</p:attrName>
                                        </p:attrNameLst>
                                      </p:cBhvr>
                                      <p:to>
                                        <p:strVal val="visible"/>
                                      </p:to>
                                    </p:set>
                                    <p:animEffect filter="fade" transition="in">
                                      <p:cBhvr>
                                        <p:cTn dur="500"/>
                                        <p:tgtEl>
                                          <p:spTgt spid="1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4"/>
                                        </p:tgtEl>
                                        <p:attrNameLst>
                                          <p:attrName>style.visibility</p:attrName>
                                        </p:attrNameLst>
                                      </p:cBhvr>
                                      <p:to>
                                        <p:strVal val="visible"/>
                                      </p:to>
                                    </p:set>
                                    <p:animEffect filter="fade" transition="in">
                                      <p:cBhvr>
                                        <p:cTn dur="500"/>
                                        <p:tgtEl>
                                          <p:spTgt spid="1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5"/>
                                        </p:tgtEl>
                                        <p:attrNameLst>
                                          <p:attrName>style.visibility</p:attrName>
                                        </p:attrNameLst>
                                      </p:cBhvr>
                                      <p:to>
                                        <p:strVal val="visible"/>
                                      </p:to>
                                    </p:set>
                                    <p:animEffect filter="fade" transition="in">
                                      <p:cBhvr>
                                        <p:cTn dur="500"/>
                                        <p:tgtEl>
                                          <p:spTgt spid="14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1"/>
                                        </p:tgtEl>
                                        <p:attrNameLst>
                                          <p:attrName>style.visibility</p:attrName>
                                        </p:attrNameLst>
                                      </p:cBhvr>
                                      <p:to>
                                        <p:strVal val="visible"/>
                                      </p:to>
                                    </p:set>
                                    <p:animEffect filter="fade" transition="in">
                                      <p:cBhvr>
                                        <p:cTn dur="500"/>
                                        <p:tgtEl>
                                          <p:spTgt spid="14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3"/>
                                        </p:tgtEl>
                                        <p:attrNameLst>
                                          <p:attrName>style.visibility</p:attrName>
                                        </p:attrNameLst>
                                      </p:cBhvr>
                                      <p:to>
                                        <p:strVal val="visible"/>
                                      </p:to>
                                    </p:set>
                                    <p:animEffect filter="fade" transition="in">
                                      <p:cBhvr>
                                        <p:cTn dur="500"/>
                                        <p:tgtEl>
                                          <p:spTgt spid="14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9"/>
                                        </p:tgtEl>
                                        <p:attrNameLst>
                                          <p:attrName>style.visibility</p:attrName>
                                        </p:attrNameLst>
                                      </p:cBhvr>
                                      <p:to>
                                        <p:strVal val="visible"/>
                                      </p:to>
                                    </p:set>
                                    <p:animEffect filter="fade" transition="in">
                                      <p:cBhvr>
                                        <p:cTn dur="500"/>
                                        <p:tgtEl>
                                          <p:spTgt spid="1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7"/>
                                        </p:tgtEl>
                                        <p:attrNameLst>
                                          <p:attrName>style.visibility</p:attrName>
                                        </p:attrNameLst>
                                      </p:cBhvr>
                                      <p:to>
                                        <p:strVal val="visible"/>
                                      </p:to>
                                    </p:set>
                                    <p:animEffect filter="fade" transition="in">
                                      <p:cBhvr>
                                        <p:cTn dur="500"/>
                                        <p:tgtEl>
                                          <p:spTgt spid="14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0"/>
                                        </p:tgtEl>
                                        <p:attrNameLst>
                                          <p:attrName>style.visibility</p:attrName>
                                        </p:attrNameLst>
                                      </p:cBhvr>
                                      <p:to>
                                        <p:strVal val="visible"/>
                                      </p:to>
                                    </p:set>
                                    <p:animEffect filter="fade" transition="in">
                                      <p:cBhvr>
                                        <p:cTn dur="500"/>
                                        <p:tgtEl>
                                          <p:spTgt spid="1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2"/>
                                        </p:tgtEl>
                                        <p:attrNameLst>
                                          <p:attrName>style.visibility</p:attrName>
                                        </p:attrNameLst>
                                      </p:cBhvr>
                                      <p:to>
                                        <p:strVal val="visible"/>
                                      </p:to>
                                    </p:set>
                                    <p:animEffect filter="fade" transition="in">
                                      <p:cBhvr>
                                        <p:cTn dur="500"/>
                                        <p:tgtEl>
                                          <p:spTgt spid="14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heme1">
  <a:themeElements>
    <a:clrScheme name="Default Design 3">
      <a:dk1>
        <a:srgbClr val="000000"/>
      </a:dk1>
      <a:lt1>
        <a:srgbClr val="FEE9DE"/>
      </a:lt1>
      <a:dk2>
        <a:srgbClr val="000066"/>
      </a:dk2>
      <a:lt2>
        <a:srgbClr val="808080"/>
      </a:lt2>
      <a:accent1>
        <a:srgbClr val="5CB1FE"/>
      </a:accent1>
      <a:accent2>
        <a:srgbClr val="FF7575"/>
      </a:accent2>
      <a:accent3>
        <a:srgbClr val="FEF2EC"/>
      </a:accent3>
      <a:accent4>
        <a:srgbClr val="000000"/>
      </a:accent4>
      <a:accent5>
        <a:srgbClr val="B5D5FE"/>
      </a:accent5>
      <a:accent6>
        <a:srgbClr val="E76969"/>
      </a:accent6>
      <a:hlink>
        <a:srgbClr val="FFC319"/>
      </a:hlink>
      <a:folHlink>
        <a:srgbClr val="A8D02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Theme1">
  <a:themeElements>
    <a:clrScheme name="Default Design 3">
      <a:dk1>
        <a:srgbClr val="000000"/>
      </a:dk1>
      <a:lt1>
        <a:srgbClr val="FEE9DE"/>
      </a:lt1>
      <a:dk2>
        <a:srgbClr val="000066"/>
      </a:dk2>
      <a:lt2>
        <a:srgbClr val="808080"/>
      </a:lt2>
      <a:accent1>
        <a:srgbClr val="5CB1FE"/>
      </a:accent1>
      <a:accent2>
        <a:srgbClr val="FF7575"/>
      </a:accent2>
      <a:accent3>
        <a:srgbClr val="FEF2EC"/>
      </a:accent3>
      <a:accent4>
        <a:srgbClr val="000000"/>
      </a:accent4>
      <a:accent5>
        <a:srgbClr val="B5D5FE"/>
      </a:accent5>
      <a:accent6>
        <a:srgbClr val="E76969"/>
      </a:accent6>
      <a:hlink>
        <a:srgbClr val="FFC319"/>
      </a:hlink>
      <a:folHlink>
        <a:srgbClr val="A8D02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Theme1">
  <a:themeElements>
    <a:clrScheme name="Default Design 3">
      <a:dk1>
        <a:srgbClr val="000000"/>
      </a:dk1>
      <a:lt1>
        <a:srgbClr val="FEE9DE"/>
      </a:lt1>
      <a:dk2>
        <a:srgbClr val="000066"/>
      </a:dk2>
      <a:lt2>
        <a:srgbClr val="808080"/>
      </a:lt2>
      <a:accent1>
        <a:srgbClr val="5CB1FE"/>
      </a:accent1>
      <a:accent2>
        <a:srgbClr val="FF7575"/>
      </a:accent2>
      <a:accent3>
        <a:srgbClr val="FEF2EC"/>
      </a:accent3>
      <a:accent4>
        <a:srgbClr val="000000"/>
      </a:accent4>
      <a:accent5>
        <a:srgbClr val="B5D5FE"/>
      </a:accent5>
      <a:accent6>
        <a:srgbClr val="E76969"/>
      </a:accent6>
      <a:hlink>
        <a:srgbClr val="FFC319"/>
      </a:hlink>
      <a:folHlink>
        <a:srgbClr val="A8D02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2007-11-06T06:33:18Z</dcterms:created>
  <dc:creator>Tạ Thị Vân Hà</dc:creator>
</cp:coreProperties>
</file>

<file path=docProps/custom.xml><?xml version="1.0" encoding="utf-8"?>
<Properties xmlns="http://schemas.openxmlformats.org/officeDocument/2006/custom-properties" xmlns:vt="http://schemas.openxmlformats.org/officeDocument/2006/docPropsVTypes"/>
</file>